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6" r:id="rId2"/>
    <p:sldMasterId id="2147483689" r:id="rId3"/>
  </p:sldMasterIdLst>
  <p:notesMasterIdLst>
    <p:notesMasterId r:id="rId37"/>
  </p:notesMasterIdLst>
  <p:handoutMasterIdLst>
    <p:handoutMasterId r:id="rId38"/>
  </p:handoutMasterIdLst>
  <p:sldIdLst>
    <p:sldId id="256" r:id="rId4"/>
    <p:sldId id="312" r:id="rId5"/>
    <p:sldId id="291" r:id="rId6"/>
    <p:sldId id="292" r:id="rId7"/>
    <p:sldId id="311" r:id="rId8"/>
    <p:sldId id="314" r:id="rId9"/>
    <p:sldId id="293" r:id="rId10"/>
    <p:sldId id="294" r:id="rId11"/>
    <p:sldId id="295" r:id="rId12"/>
    <p:sldId id="296" r:id="rId13"/>
    <p:sldId id="300" r:id="rId14"/>
    <p:sldId id="301" r:id="rId15"/>
    <p:sldId id="302" r:id="rId16"/>
    <p:sldId id="303" r:id="rId17"/>
    <p:sldId id="304" r:id="rId18"/>
    <p:sldId id="305" r:id="rId19"/>
    <p:sldId id="310" r:id="rId20"/>
    <p:sldId id="307" r:id="rId21"/>
    <p:sldId id="308" r:id="rId22"/>
    <p:sldId id="309" r:id="rId23"/>
    <p:sldId id="298" r:id="rId24"/>
    <p:sldId id="269" r:id="rId25"/>
    <p:sldId id="270" r:id="rId26"/>
    <p:sldId id="272" r:id="rId27"/>
    <p:sldId id="277" r:id="rId28"/>
    <p:sldId id="278" r:id="rId29"/>
    <p:sldId id="279" r:id="rId30"/>
    <p:sldId id="280" r:id="rId31"/>
    <p:sldId id="281" r:id="rId32"/>
    <p:sldId id="282" r:id="rId33"/>
    <p:sldId id="273" r:id="rId34"/>
    <p:sldId id="315" r:id="rId35"/>
    <p:sldId id="316" r:id="rId36"/>
  </p:sldIdLst>
  <p:sldSz cx="9144000" cy="6858000" type="screen4x3"/>
  <p:notesSz cx="6640513" cy="99044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FF2"/>
    <a:srgbClr val="CE280C"/>
    <a:srgbClr val="F6A004"/>
    <a:srgbClr val="D0640A"/>
    <a:srgbClr val="0184B3"/>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084" autoAdjust="0"/>
  </p:normalViewPr>
  <p:slideViewPr>
    <p:cSldViewPr>
      <p:cViewPr>
        <p:scale>
          <a:sx n="66" d="100"/>
          <a:sy n="66" d="100"/>
        </p:scale>
        <p:origin x="-1256" y="-656"/>
      </p:cViewPr>
      <p:guideLst>
        <p:guide orient="horz" pos="578"/>
        <p:guide orient="horz" pos="1706"/>
        <p:guide orient="horz" pos="2840"/>
        <p:guide orient="horz" pos="3884"/>
        <p:guide pos="208"/>
        <p:guide pos="2018"/>
        <p:guide pos="5556"/>
        <p:guide pos="37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22"/>
    </p:cViewPr>
  </p:sorterViewPr>
  <p:notesViewPr>
    <p:cSldViewPr>
      <p:cViewPr varScale="1">
        <p:scale>
          <a:sx n="86" d="100"/>
          <a:sy n="86" d="100"/>
        </p:scale>
        <p:origin x="-1974" y="-90"/>
      </p:cViewPr>
      <p:guideLst>
        <p:guide orient="horz" pos="3119"/>
        <p:guide pos="2092"/>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87813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2771" name="Rectangle 3"/>
          <p:cNvSpPr>
            <a:spLocks noGrp="1" noChangeArrowheads="1"/>
          </p:cNvSpPr>
          <p:nvPr>
            <p:ph type="dt" sz="quarter" idx="1"/>
          </p:nvPr>
        </p:nvSpPr>
        <p:spPr bwMode="auto">
          <a:xfrm>
            <a:off x="3760788" y="0"/>
            <a:ext cx="287813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2772" name="Rectangle 4"/>
          <p:cNvSpPr>
            <a:spLocks noGrp="1" noChangeArrowheads="1"/>
          </p:cNvSpPr>
          <p:nvPr>
            <p:ph type="ftr" sz="quarter" idx="2"/>
          </p:nvPr>
        </p:nvSpPr>
        <p:spPr bwMode="auto">
          <a:xfrm>
            <a:off x="0" y="9407525"/>
            <a:ext cx="287813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2773" name="Rectangle 5"/>
          <p:cNvSpPr>
            <a:spLocks noGrp="1" noChangeArrowheads="1"/>
          </p:cNvSpPr>
          <p:nvPr>
            <p:ph type="sldNum" sz="quarter" idx="3"/>
          </p:nvPr>
        </p:nvSpPr>
        <p:spPr bwMode="auto">
          <a:xfrm>
            <a:off x="3760788" y="9407525"/>
            <a:ext cx="287813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BA38E70-EC9B-459E-8357-2D7A66A4BC81}" type="slidenum">
              <a:rPr lang="en-US"/>
              <a:pPr/>
              <a:t>‹#›</a:t>
            </a:fld>
            <a:endParaRPr lang="en-US"/>
          </a:p>
        </p:txBody>
      </p:sp>
    </p:spTree>
    <p:extLst>
      <p:ext uri="{BB962C8B-B14F-4D97-AF65-F5344CB8AC3E}">
        <p14:creationId xmlns:p14="http://schemas.microsoft.com/office/powerpoint/2010/main" val="563999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87813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4339" name="Rectangle 3"/>
          <p:cNvSpPr>
            <a:spLocks noGrp="1" noChangeArrowheads="1"/>
          </p:cNvSpPr>
          <p:nvPr>
            <p:ph type="dt" idx="1"/>
          </p:nvPr>
        </p:nvSpPr>
        <p:spPr bwMode="auto">
          <a:xfrm>
            <a:off x="3760788" y="0"/>
            <a:ext cx="287813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4340" name="Rectangle 4"/>
          <p:cNvSpPr>
            <a:spLocks noGrp="1" noRot="1" noChangeAspect="1" noChangeArrowheads="1" noTextEdit="1"/>
          </p:cNvSpPr>
          <p:nvPr>
            <p:ph type="sldImg" idx="2"/>
          </p:nvPr>
        </p:nvSpPr>
        <p:spPr bwMode="auto">
          <a:xfrm>
            <a:off x="844550" y="742950"/>
            <a:ext cx="4953000" cy="3714750"/>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663575" y="4705350"/>
            <a:ext cx="5313363" cy="4456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Textmasterformate durch Klicken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14342" name="Rectangle 6"/>
          <p:cNvSpPr>
            <a:spLocks noGrp="1" noChangeArrowheads="1"/>
          </p:cNvSpPr>
          <p:nvPr>
            <p:ph type="ftr" sz="quarter" idx="4"/>
          </p:nvPr>
        </p:nvSpPr>
        <p:spPr bwMode="auto">
          <a:xfrm>
            <a:off x="0" y="9407525"/>
            <a:ext cx="287813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4343" name="Rectangle 7"/>
          <p:cNvSpPr>
            <a:spLocks noGrp="1" noChangeArrowheads="1"/>
          </p:cNvSpPr>
          <p:nvPr>
            <p:ph type="sldNum" sz="quarter" idx="5"/>
          </p:nvPr>
        </p:nvSpPr>
        <p:spPr bwMode="auto">
          <a:xfrm>
            <a:off x="3760788" y="9407525"/>
            <a:ext cx="287813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385685D-1514-406E-8D11-A12C038F1194}" type="slidenum">
              <a:rPr lang="en-GB"/>
              <a:pPr/>
              <a:t>‹#›</a:t>
            </a:fld>
            <a:endParaRPr lang="en-GB"/>
          </a:p>
        </p:txBody>
      </p:sp>
    </p:spTree>
    <p:extLst>
      <p:ext uri="{BB962C8B-B14F-4D97-AF65-F5344CB8AC3E}">
        <p14:creationId xmlns:p14="http://schemas.microsoft.com/office/powerpoint/2010/main" val="27066865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iridiummrd.wordpress.com/"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0CF3CB-4706-42C0-8DA7-82110C4F6021}" type="slidenum">
              <a:rPr lang="en-GB"/>
              <a:pPr/>
              <a:t>1</a:t>
            </a:fld>
            <a:endParaRPr lang="en-GB"/>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Importance</a:t>
            </a:r>
            <a:r>
              <a:rPr lang="en-GB" dirty="0"/>
              <a:t>:</a:t>
            </a:r>
          </a:p>
          <a:p>
            <a:pPr lvl="1"/>
            <a:r>
              <a:rPr lang="en-GB" dirty="0" smtClean="0"/>
              <a:t>Human decision making under uncertainty and operations impact cyber security.</a:t>
            </a:r>
            <a:endParaRPr lang="en-GB" dirty="0"/>
          </a:p>
          <a:p>
            <a:r>
              <a:rPr lang="en-GB" dirty="0"/>
              <a:t>Background: </a:t>
            </a:r>
            <a:endParaRPr lang="en-GB" dirty="0" smtClean="0"/>
          </a:p>
          <a:p>
            <a:pPr lvl="1"/>
            <a:r>
              <a:rPr lang="en-GB" dirty="0" err="1" smtClean="0"/>
              <a:t>Tversky</a:t>
            </a:r>
            <a:r>
              <a:rPr lang="en-GB" dirty="0" smtClean="0"/>
              <a:t> and </a:t>
            </a:r>
            <a:r>
              <a:rPr lang="en-GB" dirty="0" err="1" smtClean="0"/>
              <a:t>Kahneman</a:t>
            </a:r>
            <a:r>
              <a:rPr lang="en-GB" dirty="0" smtClean="0"/>
              <a:t> showed that human decisions under uncertainty are biased.</a:t>
            </a:r>
          </a:p>
          <a:p>
            <a:pPr lvl="1"/>
            <a:r>
              <a:rPr lang="en-GB" dirty="0" smtClean="0"/>
              <a:t>Rigorous decision making tools (e.g., statistical forms) can help, but are affected by biases in turn. In Bring-Your-Own-Device</a:t>
            </a:r>
            <a:r>
              <a:rPr lang="en-GB" dirty="0"/>
              <a:t> </a:t>
            </a:r>
            <a:r>
              <a:rPr lang="en-GB" dirty="0" smtClean="0"/>
              <a:t>users have much freedom of choice, therefore we need to create a choice architecture to help them making good decisions, good for the entire organization.</a:t>
            </a:r>
          </a:p>
          <a:p>
            <a:r>
              <a:rPr lang="en-GB" dirty="0" smtClean="0"/>
              <a:t>Contributions:</a:t>
            </a:r>
            <a:endParaRPr lang="en-GB" dirty="0"/>
          </a:p>
          <a:p>
            <a:pPr marL="1027026" lvl="1" indent="-543719">
              <a:buFont typeface="+mj-lt"/>
              <a:buAutoNum type="arabicPeriod"/>
            </a:pPr>
            <a:r>
              <a:rPr lang="en-GB" dirty="0" smtClean="0"/>
              <a:t>Research choice architecture for information and cyber security</a:t>
            </a:r>
            <a:endParaRPr lang="en-GB" dirty="0" smtClean="0">
              <a:solidFill>
                <a:srgbClr val="FF0000"/>
              </a:solidFill>
            </a:endParaRPr>
          </a:p>
          <a:p>
            <a:pPr marL="1027026" lvl="1" indent="-543719">
              <a:buFont typeface="+mj-lt"/>
              <a:buAutoNum type="arabicPeriod"/>
            </a:pPr>
            <a:r>
              <a:rPr lang="en-GB" dirty="0" smtClean="0"/>
              <a:t>Deploy in bring-your-own-device SME environment, particularly challenging to enforce sound security policies.</a:t>
            </a:r>
            <a:endParaRPr lang="en-GB" dirty="0"/>
          </a:p>
          <a:p>
            <a:r>
              <a:rPr lang="en-GB" dirty="0" smtClean="0"/>
              <a:t>Partners:</a:t>
            </a:r>
          </a:p>
          <a:p>
            <a:pPr lvl="1"/>
            <a:r>
              <a:rPr lang="en-GB" b="1" dirty="0"/>
              <a:t>Newcastle</a:t>
            </a:r>
            <a:r>
              <a:rPr lang="en-GB" dirty="0"/>
              <a:t> (Van Moorsel + Gross), </a:t>
            </a:r>
            <a:r>
              <a:rPr lang="en-GB" b="1" dirty="0"/>
              <a:t>Northumbria</a:t>
            </a:r>
            <a:r>
              <a:rPr lang="en-GB" dirty="0"/>
              <a:t> (Briggs + Coventry) </a:t>
            </a:r>
          </a:p>
          <a:p>
            <a:pPr lvl="1"/>
            <a:r>
              <a:rPr lang="en-GB" dirty="0"/>
              <a:t>Also with UCL, Imperial College and Royal </a:t>
            </a:r>
            <a:r>
              <a:rPr lang="en-GB" dirty="0" smtClean="0"/>
              <a:t>Holloway</a:t>
            </a:r>
          </a:p>
          <a:p>
            <a:pPr lvl="1"/>
            <a:r>
              <a:rPr lang="en-GB" dirty="0" smtClean="0"/>
              <a:t>With </a:t>
            </a:r>
            <a:r>
              <a:rPr lang="en-GB" dirty="0"/>
              <a:t>HEFCE/JISC funded Iridium project (research in data governance </a:t>
            </a:r>
            <a:r>
              <a:rPr lang="en-GB" dirty="0" smtClean="0"/>
              <a:t>practices)</a:t>
            </a:r>
            <a:endParaRPr lang="en-GB" dirty="0"/>
          </a:p>
          <a:p>
            <a:pPr lvl="1"/>
            <a:r>
              <a:rPr lang="en-GB" dirty="0" smtClean="0"/>
              <a:t>With </a:t>
            </a:r>
            <a:r>
              <a:rPr lang="en-GB" dirty="0"/>
              <a:t>NUWARP: Northumbria University Warning Advice and Reporting </a:t>
            </a:r>
            <a:r>
              <a:rPr lang="en-GB" dirty="0" smtClean="0"/>
              <a:t>Point</a:t>
            </a:r>
            <a:endParaRPr lang="en-GB" dirty="0"/>
          </a:p>
          <a:p>
            <a:r>
              <a:rPr lang="en-GB" dirty="0" smtClean="0"/>
              <a:t>Grant support: </a:t>
            </a:r>
            <a:endParaRPr lang="en-GB" dirty="0"/>
          </a:p>
          <a:p>
            <a:pPr lvl="1"/>
            <a:r>
              <a:rPr lang="en-GB" b="1" dirty="0" smtClean="0"/>
              <a:t>EPSRC/GCHQ</a:t>
            </a:r>
            <a:r>
              <a:rPr lang="en-GB" dirty="0" smtClean="0"/>
              <a:t>-funded </a:t>
            </a:r>
            <a:r>
              <a:rPr lang="en-GB" b="1" dirty="0" smtClean="0"/>
              <a:t>Research Institute</a:t>
            </a:r>
            <a:endParaRPr lang="en-GB" dirty="0" smtClean="0"/>
          </a:p>
          <a:p>
            <a:pPr lvl="1"/>
            <a:r>
              <a:rPr lang="en-GB" dirty="0" smtClean="0"/>
              <a:t>£880K </a:t>
            </a:r>
            <a:r>
              <a:rPr lang="en-GB" dirty="0"/>
              <a:t>full economic costing, equally split between Newcastle and Northumbria</a:t>
            </a:r>
          </a:p>
          <a:p>
            <a:pPr lvl="1"/>
            <a:r>
              <a:rPr lang="en-GB" dirty="0" smtClean="0"/>
              <a:t>Additional </a:t>
            </a:r>
            <a:r>
              <a:rPr lang="en-GB" dirty="0"/>
              <a:t>partnership funding (2 years RA) from </a:t>
            </a:r>
            <a:r>
              <a:rPr lang="en-GB" b="1" dirty="0" err="1"/>
              <a:t>SiDE</a:t>
            </a:r>
            <a:r>
              <a:rPr lang="en-GB" b="1" dirty="0"/>
              <a:t> Digital Economy Hub</a:t>
            </a:r>
          </a:p>
          <a:p>
            <a:r>
              <a:rPr lang="en-GB" dirty="0"/>
              <a:t>3 RAs for 3.5 years</a:t>
            </a:r>
          </a:p>
          <a:p>
            <a:endParaRPr lang="en-GB" dirty="0"/>
          </a:p>
          <a:p>
            <a:endParaRPr lang="en-GB" dirty="0"/>
          </a:p>
        </p:txBody>
      </p:sp>
      <p:sp>
        <p:nvSpPr>
          <p:cNvPr id="4" name="Slide Number Placeholder 3"/>
          <p:cNvSpPr>
            <a:spLocks noGrp="1"/>
          </p:cNvSpPr>
          <p:nvPr>
            <p:ph type="sldNum" sz="quarter" idx="10"/>
          </p:nvPr>
        </p:nvSpPr>
        <p:spPr/>
        <p:txBody>
          <a:bodyPr/>
          <a:lstStyle/>
          <a:p>
            <a:fld id="{97F1D827-D75D-4EB7-9420-33F7D3AB9B5B}" type="slidenum">
              <a:rPr lang="en-GB" smtClean="0">
                <a:solidFill>
                  <a:prstClr val="black"/>
                </a:solidFill>
                <a:latin typeface="Calibri"/>
              </a:rPr>
              <a:pPr/>
              <a:t>18</a:t>
            </a:fld>
            <a:endParaRPr lang="en-GB">
              <a:solidFill>
                <a:prstClr val="black"/>
              </a:solidFill>
              <a:latin typeface="Calibri"/>
            </a:endParaRPr>
          </a:p>
        </p:txBody>
      </p:sp>
    </p:spTree>
    <p:extLst>
      <p:ext uri="{BB962C8B-B14F-4D97-AF65-F5344CB8AC3E}">
        <p14:creationId xmlns:p14="http://schemas.microsoft.com/office/powerpoint/2010/main" val="2037683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Importance</a:t>
            </a:r>
            <a:r>
              <a:rPr lang="en-GB" dirty="0"/>
              <a:t>:</a:t>
            </a:r>
          </a:p>
          <a:p>
            <a:pPr lvl="1"/>
            <a:r>
              <a:rPr lang="en-GB" dirty="0" smtClean="0"/>
              <a:t>Human decision making under uncertainty and operations impact cyber security.</a:t>
            </a:r>
            <a:endParaRPr lang="en-GB" dirty="0"/>
          </a:p>
          <a:p>
            <a:r>
              <a:rPr lang="en-GB" dirty="0"/>
              <a:t>Background: </a:t>
            </a:r>
            <a:endParaRPr lang="en-GB" dirty="0" smtClean="0"/>
          </a:p>
          <a:p>
            <a:pPr lvl="1"/>
            <a:r>
              <a:rPr lang="en-GB" dirty="0" err="1" smtClean="0"/>
              <a:t>Tversky</a:t>
            </a:r>
            <a:r>
              <a:rPr lang="en-GB" dirty="0" smtClean="0"/>
              <a:t> and </a:t>
            </a:r>
            <a:r>
              <a:rPr lang="en-GB" dirty="0" err="1" smtClean="0"/>
              <a:t>Kahneman</a:t>
            </a:r>
            <a:r>
              <a:rPr lang="en-GB" dirty="0" smtClean="0"/>
              <a:t> showed that human decisions under uncertainty are biased.</a:t>
            </a:r>
          </a:p>
          <a:p>
            <a:pPr lvl="1"/>
            <a:r>
              <a:rPr lang="en-GB" dirty="0" smtClean="0"/>
              <a:t>Rigorous decision making tools (e.g., statistical forms) can help, but are affected by biases in turn. In Bring-Your-Own-Device</a:t>
            </a:r>
            <a:r>
              <a:rPr lang="en-GB" dirty="0"/>
              <a:t> </a:t>
            </a:r>
            <a:r>
              <a:rPr lang="en-GB" dirty="0" smtClean="0"/>
              <a:t>users have much freedom of choice, therefore we need to create a choice architecture to help them making good decisions, good for the entire organization.</a:t>
            </a:r>
          </a:p>
          <a:p>
            <a:r>
              <a:rPr lang="en-GB" dirty="0" smtClean="0"/>
              <a:t>Contributions:</a:t>
            </a:r>
            <a:endParaRPr lang="en-GB" dirty="0"/>
          </a:p>
          <a:p>
            <a:pPr marL="1027026" lvl="1" indent="-543719">
              <a:buFont typeface="+mj-lt"/>
              <a:buAutoNum type="arabicPeriod"/>
            </a:pPr>
            <a:r>
              <a:rPr lang="en-GB" dirty="0" smtClean="0"/>
              <a:t>Research choice architecture for information and cyber security</a:t>
            </a:r>
            <a:endParaRPr lang="en-GB" dirty="0" smtClean="0">
              <a:solidFill>
                <a:srgbClr val="FF0000"/>
              </a:solidFill>
            </a:endParaRPr>
          </a:p>
          <a:p>
            <a:pPr marL="1027026" lvl="1" indent="-543719">
              <a:buFont typeface="+mj-lt"/>
              <a:buAutoNum type="arabicPeriod"/>
            </a:pPr>
            <a:r>
              <a:rPr lang="en-GB" dirty="0" smtClean="0"/>
              <a:t>Deploy in bring-your-own-device SME environment, particularly challenging to enforce sound security policies.</a:t>
            </a:r>
            <a:endParaRPr lang="en-GB" dirty="0"/>
          </a:p>
          <a:p>
            <a:r>
              <a:rPr lang="en-GB" dirty="0" smtClean="0"/>
              <a:t>Partners:</a:t>
            </a:r>
          </a:p>
          <a:p>
            <a:pPr lvl="1"/>
            <a:r>
              <a:rPr lang="en-GB" b="1" dirty="0"/>
              <a:t>Newcastle</a:t>
            </a:r>
            <a:r>
              <a:rPr lang="en-GB" dirty="0"/>
              <a:t> (Van Moorsel + Gross), </a:t>
            </a:r>
            <a:r>
              <a:rPr lang="en-GB" b="1" dirty="0"/>
              <a:t>Northumbria</a:t>
            </a:r>
            <a:r>
              <a:rPr lang="en-GB" dirty="0"/>
              <a:t> (Briggs + Coventry) </a:t>
            </a:r>
          </a:p>
          <a:p>
            <a:pPr lvl="1"/>
            <a:r>
              <a:rPr lang="en-GB" dirty="0"/>
              <a:t>Also with UCL, Imperial College and Royal </a:t>
            </a:r>
            <a:r>
              <a:rPr lang="en-GB" dirty="0" smtClean="0"/>
              <a:t>Holloway</a:t>
            </a:r>
          </a:p>
          <a:p>
            <a:pPr lvl="1"/>
            <a:r>
              <a:rPr lang="en-GB" dirty="0" smtClean="0"/>
              <a:t>With </a:t>
            </a:r>
            <a:r>
              <a:rPr lang="en-GB" dirty="0"/>
              <a:t>HEFCE/JISC funded Iridium project (research in data governance </a:t>
            </a:r>
            <a:r>
              <a:rPr lang="en-GB" dirty="0" smtClean="0"/>
              <a:t>practices)</a:t>
            </a:r>
            <a:endParaRPr lang="en-GB" dirty="0"/>
          </a:p>
          <a:p>
            <a:pPr lvl="1"/>
            <a:r>
              <a:rPr lang="en-GB" dirty="0" smtClean="0"/>
              <a:t>With </a:t>
            </a:r>
            <a:r>
              <a:rPr lang="en-GB" dirty="0"/>
              <a:t>NUWARP: Northumbria University Warning Advice and Reporting </a:t>
            </a:r>
            <a:r>
              <a:rPr lang="en-GB" dirty="0" smtClean="0"/>
              <a:t>Point</a:t>
            </a:r>
            <a:endParaRPr lang="en-GB" dirty="0"/>
          </a:p>
          <a:p>
            <a:r>
              <a:rPr lang="en-GB" dirty="0" smtClean="0"/>
              <a:t>Grant support: </a:t>
            </a:r>
            <a:endParaRPr lang="en-GB" dirty="0"/>
          </a:p>
          <a:p>
            <a:pPr lvl="1"/>
            <a:r>
              <a:rPr lang="en-GB" b="1" dirty="0" smtClean="0"/>
              <a:t>EPSRC/GCHQ</a:t>
            </a:r>
            <a:r>
              <a:rPr lang="en-GB" dirty="0" smtClean="0"/>
              <a:t>-funded </a:t>
            </a:r>
            <a:r>
              <a:rPr lang="en-GB" b="1" dirty="0" smtClean="0"/>
              <a:t>Research Institute</a:t>
            </a:r>
            <a:endParaRPr lang="en-GB" dirty="0" smtClean="0"/>
          </a:p>
          <a:p>
            <a:pPr lvl="1"/>
            <a:r>
              <a:rPr lang="en-GB" dirty="0" smtClean="0"/>
              <a:t>£880K </a:t>
            </a:r>
            <a:r>
              <a:rPr lang="en-GB" dirty="0"/>
              <a:t>full economic costing, equally split between Newcastle and Northumbria</a:t>
            </a:r>
          </a:p>
          <a:p>
            <a:pPr lvl="1"/>
            <a:r>
              <a:rPr lang="en-GB" dirty="0" smtClean="0"/>
              <a:t>Additional </a:t>
            </a:r>
            <a:r>
              <a:rPr lang="en-GB" dirty="0"/>
              <a:t>partnership funding (2 years RA) from </a:t>
            </a:r>
            <a:r>
              <a:rPr lang="en-GB" b="1" dirty="0" err="1"/>
              <a:t>SiDE</a:t>
            </a:r>
            <a:r>
              <a:rPr lang="en-GB" b="1" dirty="0"/>
              <a:t> Digital Economy Hub</a:t>
            </a:r>
          </a:p>
          <a:p>
            <a:r>
              <a:rPr lang="en-GB" dirty="0"/>
              <a:t>3 RAs for 3.5 years</a:t>
            </a:r>
          </a:p>
          <a:p>
            <a:endParaRPr lang="en-GB" dirty="0"/>
          </a:p>
          <a:p>
            <a:endParaRPr lang="en-GB" dirty="0"/>
          </a:p>
        </p:txBody>
      </p:sp>
      <p:sp>
        <p:nvSpPr>
          <p:cNvPr id="4" name="Slide Number Placeholder 3"/>
          <p:cNvSpPr>
            <a:spLocks noGrp="1"/>
          </p:cNvSpPr>
          <p:nvPr>
            <p:ph type="sldNum" sz="quarter" idx="10"/>
          </p:nvPr>
        </p:nvSpPr>
        <p:spPr/>
        <p:txBody>
          <a:bodyPr/>
          <a:lstStyle/>
          <a:p>
            <a:fld id="{97F1D827-D75D-4EB7-9420-33F7D3AB9B5B}" type="slidenum">
              <a:rPr lang="en-GB" smtClean="0">
                <a:solidFill>
                  <a:prstClr val="black"/>
                </a:solidFill>
                <a:latin typeface="Calibri"/>
              </a:rPr>
              <a:pPr/>
              <a:t>19</a:t>
            </a:fld>
            <a:endParaRPr lang="en-GB">
              <a:solidFill>
                <a:prstClr val="black"/>
              </a:solidFill>
              <a:latin typeface="Calibri"/>
            </a:endParaRPr>
          </a:p>
        </p:txBody>
      </p:sp>
    </p:spTree>
    <p:extLst>
      <p:ext uri="{BB962C8B-B14F-4D97-AF65-F5344CB8AC3E}">
        <p14:creationId xmlns:p14="http://schemas.microsoft.com/office/powerpoint/2010/main" val="2037683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Iridium:</a:t>
            </a:r>
          </a:p>
          <a:p>
            <a:r>
              <a:rPr lang="en-GB" b="0" dirty="0" smtClean="0">
                <a:hlinkClick r:id="rId3"/>
              </a:rPr>
              <a:t>http://iridiummrd.wordpress.com/</a:t>
            </a:r>
            <a:endParaRPr lang="en-GB" b="0" dirty="0" smtClean="0"/>
          </a:p>
          <a:p>
            <a:endParaRPr lang="en-GB" dirty="0"/>
          </a:p>
        </p:txBody>
      </p:sp>
      <p:sp>
        <p:nvSpPr>
          <p:cNvPr id="4" name="Slide Number Placeholder 3"/>
          <p:cNvSpPr>
            <a:spLocks noGrp="1"/>
          </p:cNvSpPr>
          <p:nvPr>
            <p:ph type="sldNum" sz="quarter" idx="10"/>
          </p:nvPr>
        </p:nvSpPr>
        <p:spPr/>
        <p:txBody>
          <a:bodyPr/>
          <a:lstStyle/>
          <a:p>
            <a:fld id="{97F1D827-D75D-4EB7-9420-33F7D3AB9B5B}" type="slidenum">
              <a:rPr lang="en-GB" smtClean="0">
                <a:solidFill>
                  <a:prstClr val="black"/>
                </a:solidFill>
                <a:latin typeface="Calibri"/>
              </a:rPr>
              <a:pPr/>
              <a:t>20</a:t>
            </a:fld>
            <a:endParaRPr lang="en-GB">
              <a:solidFill>
                <a:prstClr val="black"/>
              </a:solidFill>
              <a:latin typeface="Calibri"/>
            </a:endParaRPr>
          </a:p>
        </p:txBody>
      </p:sp>
    </p:spTree>
    <p:extLst>
      <p:ext uri="{BB962C8B-B14F-4D97-AF65-F5344CB8AC3E}">
        <p14:creationId xmlns:p14="http://schemas.microsoft.com/office/powerpoint/2010/main" val="2037683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With this understanding we are seeking to design </a:t>
            </a:r>
            <a:r>
              <a:rPr lang="en-US" dirty="0" err="1" smtClean="0"/>
              <a:t>visualisation</a:t>
            </a:r>
            <a:r>
              <a:rPr lang="en-US" dirty="0" smtClean="0"/>
              <a:t> tools which extend a security manager’s ability to select and deploy combinations of </a:t>
            </a:r>
            <a:r>
              <a:rPr lang="en-US" dirty="0" err="1" smtClean="0"/>
              <a:t>organisational</a:t>
            </a:r>
            <a:r>
              <a:rPr lang="en-US" dirty="0" smtClean="0"/>
              <a:t> and technical controls in the cyber context.</a:t>
            </a:r>
          </a:p>
          <a:p>
            <a:endParaRPr lang="en-US" dirty="0"/>
          </a:p>
        </p:txBody>
      </p:sp>
      <p:sp>
        <p:nvSpPr>
          <p:cNvPr id="4" name="Slide Number Placeholder 3"/>
          <p:cNvSpPr>
            <a:spLocks noGrp="1"/>
          </p:cNvSpPr>
          <p:nvPr>
            <p:ph type="sldNum" sz="quarter" idx="10"/>
          </p:nvPr>
        </p:nvSpPr>
        <p:spPr/>
        <p:txBody>
          <a:bodyPr/>
          <a:lstStyle/>
          <a:p>
            <a:fld id="{893806C5-1D54-1147-9466-9A51CDC8B309}" type="slidenum">
              <a:rPr lang="en-US" smtClean="0"/>
              <a:t>21</a:t>
            </a:fld>
            <a:endParaRPr lang="en-US"/>
          </a:p>
        </p:txBody>
      </p:sp>
    </p:spTree>
    <p:extLst>
      <p:ext uri="{BB962C8B-B14F-4D97-AF65-F5344CB8AC3E}">
        <p14:creationId xmlns:p14="http://schemas.microsoft.com/office/powerpoint/2010/main" val="133923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With this understanding we are seeking to design </a:t>
            </a:r>
            <a:r>
              <a:rPr lang="en-US" dirty="0" err="1" smtClean="0"/>
              <a:t>visualisation</a:t>
            </a:r>
            <a:r>
              <a:rPr lang="en-US" dirty="0" smtClean="0"/>
              <a:t> tools which extend a security manager’s ability to select and deploy combinations of </a:t>
            </a:r>
            <a:r>
              <a:rPr lang="en-US" dirty="0" err="1" smtClean="0"/>
              <a:t>organisational</a:t>
            </a:r>
            <a:r>
              <a:rPr lang="en-US" dirty="0" smtClean="0"/>
              <a:t> and technical controls in the cyber context.</a:t>
            </a:r>
          </a:p>
          <a:p>
            <a:endParaRPr lang="en-US" dirty="0"/>
          </a:p>
        </p:txBody>
      </p:sp>
      <p:sp>
        <p:nvSpPr>
          <p:cNvPr id="4" name="Slide Number Placeholder 3"/>
          <p:cNvSpPr>
            <a:spLocks noGrp="1"/>
          </p:cNvSpPr>
          <p:nvPr>
            <p:ph type="sldNum" sz="quarter" idx="10"/>
          </p:nvPr>
        </p:nvSpPr>
        <p:spPr/>
        <p:txBody>
          <a:bodyPr/>
          <a:lstStyle/>
          <a:p>
            <a:fld id="{893806C5-1D54-1147-9466-9A51CDC8B309}" type="slidenum">
              <a:rPr lang="en-US" smtClean="0"/>
              <a:t>7</a:t>
            </a:fld>
            <a:endParaRPr lang="en-US"/>
          </a:p>
        </p:txBody>
      </p:sp>
    </p:spTree>
    <p:extLst>
      <p:ext uri="{BB962C8B-B14F-4D97-AF65-F5344CB8AC3E}">
        <p14:creationId xmlns:p14="http://schemas.microsoft.com/office/powerpoint/2010/main" val="1339236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quote from one of our case study partners shows the complexity of the scenario and the challenges</a:t>
            </a:r>
            <a:r>
              <a:rPr lang="en-US" baseline="0" dirty="0" smtClean="0"/>
              <a:t> that today’s CISOs have to face when tackling the cyber estate. The research is based on the following premise: </a:t>
            </a:r>
            <a:r>
              <a:rPr lang="en-US" sz="1200" kern="1200" baseline="0" dirty="0" smtClean="0">
                <a:solidFill>
                  <a:schemeClr val="tx1"/>
                </a:solidFill>
                <a:latin typeface="+mn-lt"/>
                <a:ea typeface="+mn-ea"/>
                <a:cs typeface="+mn-cs"/>
              </a:rPr>
              <a:t>T</a:t>
            </a:r>
            <a:r>
              <a:rPr lang="en-US" sz="1200" kern="1200" dirty="0" smtClean="0">
                <a:solidFill>
                  <a:schemeClr val="tx1"/>
                </a:solidFill>
                <a:latin typeface="+mn-lt"/>
                <a:ea typeface="+mn-ea"/>
                <a:cs typeface="+mn-cs"/>
              </a:rPr>
              <a:t>he complexity of the cyber environment makes it difficult for the security manager to have sufficient visibility of the </a:t>
            </a:r>
            <a:r>
              <a:rPr lang="en-US" sz="1200" kern="1200" dirty="0" err="1" smtClean="0">
                <a:solidFill>
                  <a:schemeClr val="tx1"/>
                </a:solidFill>
                <a:latin typeface="+mn-lt"/>
                <a:ea typeface="+mn-ea"/>
                <a:cs typeface="+mn-cs"/>
              </a:rPr>
              <a:t>organisatonal</a:t>
            </a:r>
            <a:r>
              <a:rPr lang="en-US" sz="1200" kern="1200" dirty="0" smtClean="0">
                <a:solidFill>
                  <a:schemeClr val="tx1"/>
                </a:solidFill>
                <a:latin typeface="+mn-lt"/>
                <a:ea typeface="+mn-ea"/>
                <a:cs typeface="+mn-cs"/>
              </a:rPr>
              <a:t>, physical and technical compliance </a:t>
            </a:r>
            <a:r>
              <a:rPr lang="en-US" sz="1200" kern="1200" dirty="0" err="1" smtClean="0">
                <a:solidFill>
                  <a:schemeClr val="tx1"/>
                </a:solidFill>
                <a:latin typeface="+mn-lt"/>
                <a:ea typeface="+mn-ea"/>
                <a:cs typeface="+mn-cs"/>
              </a:rPr>
              <a:t>behaviours</a:t>
            </a:r>
            <a:r>
              <a:rPr lang="en-US" sz="1200" kern="1200" dirty="0" smtClean="0">
                <a:solidFill>
                  <a:schemeClr val="tx1"/>
                </a:solidFill>
                <a:latin typeface="+mn-lt"/>
                <a:ea typeface="+mn-ea"/>
                <a:cs typeface="+mn-cs"/>
              </a:rPr>
              <a:t> and controls. In essence, the security manager does not have a sufficiently detailed map, or cartography, of the estate to assure the security of the cyber environment. The research, therefore, has two hypothesis: 1) </a:t>
            </a:r>
            <a:r>
              <a:rPr lang="en-US" sz="1200" i="1" kern="1200" dirty="0" smtClean="0">
                <a:solidFill>
                  <a:schemeClr val="tx1"/>
                </a:solidFill>
                <a:latin typeface="+mn-lt"/>
                <a:ea typeface="+mn-ea"/>
                <a:cs typeface="+mn-cs"/>
              </a:rPr>
              <a:t>An informal approach to combining technical, physical and </a:t>
            </a:r>
            <a:r>
              <a:rPr lang="en-US" sz="1200" i="1" kern="1200" dirty="0" err="1" smtClean="0">
                <a:solidFill>
                  <a:schemeClr val="tx1"/>
                </a:solidFill>
                <a:latin typeface="+mn-lt"/>
                <a:ea typeface="+mn-ea"/>
                <a:cs typeface="+mn-cs"/>
              </a:rPr>
              <a:t>organisational</a:t>
            </a:r>
            <a:r>
              <a:rPr lang="en-US" sz="1200" i="1" kern="1200" dirty="0" smtClean="0">
                <a:solidFill>
                  <a:schemeClr val="tx1"/>
                </a:solidFill>
                <a:latin typeface="+mn-lt"/>
                <a:ea typeface="+mn-ea"/>
                <a:cs typeface="+mn-cs"/>
              </a:rPr>
              <a:t> controls and influencing the appropriation of those controls can not scale to the complexity of the cyber environment 2) Introducing a </a:t>
            </a:r>
            <a:r>
              <a:rPr lang="en-US" sz="1200" i="1" kern="1200" dirty="0" err="1" smtClean="0">
                <a:solidFill>
                  <a:schemeClr val="tx1"/>
                </a:solidFill>
                <a:latin typeface="+mn-lt"/>
                <a:ea typeface="+mn-ea"/>
                <a:cs typeface="+mn-cs"/>
              </a:rPr>
              <a:t>visualisation</a:t>
            </a:r>
            <a:r>
              <a:rPr lang="en-US" sz="1200" i="1" kern="1200" dirty="0" smtClean="0">
                <a:solidFill>
                  <a:schemeClr val="tx1"/>
                </a:solidFill>
                <a:latin typeface="+mn-lt"/>
                <a:ea typeface="+mn-ea"/>
                <a:cs typeface="+mn-cs"/>
              </a:rPr>
              <a:t> approach into the risk management process which enables the security manager to visualize compliance behavior and controls at both </a:t>
            </a:r>
            <a:r>
              <a:rPr lang="en-US" sz="1200" i="1" kern="1200" dirty="0" err="1" smtClean="0">
                <a:solidFill>
                  <a:schemeClr val="tx1"/>
                </a:solidFill>
                <a:latin typeface="+mn-lt"/>
                <a:ea typeface="+mn-ea"/>
                <a:cs typeface="+mn-cs"/>
              </a:rPr>
              <a:t>organisational</a:t>
            </a:r>
            <a:r>
              <a:rPr lang="en-US" sz="1200" i="1" kern="1200" dirty="0" smtClean="0">
                <a:solidFill>
                  <a:schemeClr val="tx1"/>
                </a:solidFill>
                <a:latin typeface="+mn-lt"/>
                <a:ea typeface="+mn-ea"/>
                <a:cs typeface="+mn-cs"/>
              </a:rPr>
              <a:t> and physical asset levels will enable a security manager to influence and enforce compliance across the more complex and dynamic cyber estate.</a:t>
            </a:r>
            <a:endParaRPr lang="en-US" dirty="0"/>
          </a:p>
        </p:txBody>
      </p:sp>
      <p:sp>
        <p:nvSpPr>
          <p:cNvPr id="4" name="Slide Number Placeholder 3"/>
          <p:cNvSpPr>
            <a:spLocks noGrp="1"/>
          </p:cNvSpPr>
          <p:nvPr>
            <p:ph type="sldNum" sz="quarter" idx="10"/>
          </p:nvPr>
        </p:nvSpPr>
        <p:spPr/>
        <p:txBody>
          <a:bodyPr/>
          <a:lstStyle/>
          <a:p>
            <a:fld id="{893806C5-1D54-1147-9466-9A51CDC8B309}" type="slidenum">
              <a:rPr lang="en-US" smtClean="0"/>
              <a:t>8</a:t>
            </a:fld>
            <a:endParaRPr lang="en-US"/>
          </a:p>
        </p:txBody>
      </p:sp>
    </p:spTree>
    <p:extLst>
      <p:ext uri="{BB962C8B-B14F-4D97-AF65-F5344CB8AC3E}">
        <p14:creationId xmlns:p14="http://schemas.microsoft.com/office/powerpoint/2010/main" val="3339875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a:t>
            </a:r>
            <a:r>
              <a:rPr lang="en-US" baseline="0" dirty="0" smtClean="0"/>
              <a:t> to test our hypothesis we set out to work on the following research questions. </a:t>
            </a:r>
            <a:endParaRPr lang="en-US" dirty="0"/>
          </a:p>
        </p:txBody>
      </p:sp>
      <p:sp>
        <p:nvSpPr>
          <p:cNvPr id="4" name="Slide Number Placeholder 3"/>
          <p:cNvSpPr>
            <a:spLocks noGrp="1"/>
          </p:cNvSpPr>
          <p:nvPr>
            <p:ph type="sldNum" sz="quarter" idx="10"/>
          </p:nvPr>
        </p:nvSpPr>
        <p:spPr/>
        <p:txBody>
          <a:bodyPr/>
          <a:lstStyle/>
          <a:p>
            <a:fld id="{893806C5-1D54-1147-9466-9A51CDC8B309}" type="slidenum">
              <a:rPr lang="en-US" smtClean="0"/>
              <a:t>9</a:t>
            </a:fld>
            <a:endParaRPr lang="en-US"/>
          </a:p>
        </p:txBody>
      </p:sp>
    </p:spTree>
    <p:extLst>
      <p:ext uri="{BB962C8B-B14F-4D97-AF65-F5344CB8AC3E}">
        <p14:creationId xmlns:p14="http://schemas.microsoft.com/office/powerpoint/2010/main" val="174016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How we envisage</a:t>
            </a:r>
            <a:r>
              <a:rPr lang="en-US" sz="1200" kern="1200" baseline="0" dirty="0" smtClean="0">
                <a:solidFill>
                  <a:schemeClr val="tx1"/>
                </a:solidFill>
                <a:latin typeface="+mn-lt"/>
                <a:ea typeface="+mn-ea"/>
                <a:cs typeface="+mn-cs"/>
              </a:rPr>
              <a:t> the outputs being used: </a:t>
            </a:r>
            <a:r>
              <a:rPr lang="en-US" sz="1200" kern="1200" dirty="0" smtClean="0">
                <a:solidFill>
                  <a:schemeClr val="tx1"/>
                </a:solidFill>
                <a:latin typeface="+mn-lt"/>
                <a:ea typeface="+mn-ea"/>
                <a:cs typeface="+mn-cs"/>
              </a:rPr>
              <a:t>Using the cyber security cartography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visualisations</a:t>
            </a:r>
            <a:r>
              <a:rPr lang="en-US" sz="1200" kern="1200" dirty="0" smtClean="0">
                <a:solidFill>
                  <a:schemeClr val="tx1"/>
                </a:solidFill>
                <a:latin typeface="+mn-lt"/>
                <a:ea typeface="+mn-ea"/>
                <a:cs typeface="+mn-cs"/>
              </a:rPr>
              <a:t> a security manager would build an asset register that </a:t>
            </a:r>
            <a:r>
              <a:rPr lang="en-US" sz="1200" kern="1200" dirty="0" err="1" smtClean="0">
                <a:solidFill>
                  <a:schemeClr val="tx1"/>
                </a:solidFill>
                <a:latin typeface="+mn-lt"/>
                <a:ea typeface="+mn-ea"/>
                <a:cs typeface="+mn-cs"/>
              </a:rPr>
              <a:t>visualises</a:t>
            </a:r>
            <a:r>
              <a:rPr lang="en-US" sz="1200" kern="1200" dirty="0" smtClean="0">
                <a:solidFill>
                  <a:schemeClr val="tx1"/>
                </a:solidFill>
                <a:latin typeface="+mn-lt"/>
                <a:ea typeface="+mn-ea"/>
                <a:cs typeface="+mn-cs"/>
              </a:rPr>
              <a:t> organizational, physical and technical controls and compliance </a:t>
            </a:r>
            <a:r>
              <a:rPr lang="en-US" sz="1200" kern="1200" dirty="0" err="1" smtClean="0">
                <a:solidFill>
                  <a:schemeClr val="tx1"/>
                </a:solidFill>
                <a:latin typeface="+mn-lt"/>
                <a:ea typeface="+mn-ea"/>
                <a:cs typeface="+mn-cs"/>
              </a:rPr>
              <a:t>behaviours</a:t>
            </a:r>
            <a:r>
              <a:rPr lang="en-US" sz="1200" kern="1200" dirty="0" smtClean="0">
                <a:solidFill>
                  <a:schemeClr val="tx1"/>
                </a:solidFill>
                <a:latin typeface="+mn-lt"/>
                <a:ea typeface="+mn-ea"/>
                <a:cs typeface="+mn-cs"/>
              </a:rPr>
              <a:t>. The security manager can then query the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compliance </a:t>
            </a:r>
            <a:r>
              <a:rPr lang="en-US" sz="1200" kern="1200" dirty="0" err="1" smtClean="0">
                <a:solidFill>
                  <a:schemeClr val="tx1"/>
                </a:solidFill>
                <a:latin typeface="+mn-lt"/>
                <a:ea typeface="+mn-ea"/>
                <a:cs typeface="+mn-cs"/>
              </a:rPr>
              <a:t>behaviours</a:t>
            </a:r>
            <a:r>
              <a:rPr lang="en-US" sz="1200" kern="1200" dirty="0" smtClean="0">
                <a:solidFill>
                  <a:schemeClr val="tx1"/>
                </a:solidFill>
                <a:latin typeface="+mn-lt"/>
                <a:ea typeface="+mn-ea"/>
                <a:cs typeface="+mn-cs"/>
              </a:rPr>
              <a:t> for</a:t>
            </a:r>
            <a:r>
              <a:rPr lang="en-US" sz="1200" kern="1200" baseline="0" dirty="0" smtClean="0">
                <a:solidFill>
                  <a:schemeClr val="tx1"/>
                </a:solidFill>
                <a:latin typeface="+mn-lt"/>
                <a:ea typeface="+mn-ea"/>
                <a:cs typeface="+mn-cs"/>
              </a:rPr>
              <a:t> a particular target group</a:t>
            </a:r>
            <a:r>
              <a:rPr lang="en-US" sz="1200" kern="1200" dirty="0" smtClean="0">
                <a:solidFill>
                  <a:schemeClr val="tx1"/>
                </a:solidFill>
                <a:latin typeface="+mn-lt"/>
                <a:ea typeface="+mn-ea"/>
                <a:cs typeface="+mn-cs"/>
              </a:rPr>
              <a:t>, the human networks who influence compliance </a:t>
            </a:r>
            <a:r>
              <a:rPr lang="en-US" sz="1200" kern="1200" dirty="0" err="1" smtClean="0">
                <a:solidFill>
                  <a:schemeClr val="tx1"/>
                </a:solidFill>
                <a:latin typeface="+mn-lt"/>
                <a:ea typeface="+mn-ea"/>
                <a:cs typeface="+mn-cs"/>
              </a:rPr>
              <a:t>behaviours</a:t>
            </a:r>
            <a:r>
              <a:rPr lang="en-US" sz="1200" kern="1200" dirty="0" smtClean="0">
                <a:solidFill>
                  <a:schemeClr val="tx1"/>
                </a:solidFill>
                <a:latin typeface="+mn-lt"/>
                <a:ea typeface="+mn-ea"/>
                <a:cs typeface="+mn-cs"/>
              </a:rPr>
              <a:t> of this group, the information shared within the human networks and techniques used to influence compliance. The </a:t>
            </a:r>
            <a:r>
              <a:rPr lang="en-US" sz="1200" kern="1200" dirty="0" err="1" smtClean="0">
                <a:solidFill>
                  <a:schemeClr val="tx1"/>
                </a:solidFill>
                <a:latin typeface="+mn-lt"/>
                <a:ea typeface="+mn-ea"/>
                <a:cs typeface="+mn-cs"/>
              </a:rPr>
              <a:t>visualisation</a:t>
            </a:r>
            <a:r>
              <a:rPr lang="en-US" sz="1200" kern="1200" dirty="0" smtClean="0">
                <a:solidFill>
                  <a:schemeClr val="tx1"/>
                </a:solidFill>
                <a:latin typeface="+mn-lt"/>
                <a:ea typeface="+mn-ea"/>
                <a:cs typeface="+mn-cs"/>
              </a:rPr>
              <a:t> shows the spectrum of perception with regard to data value, the spectrum of perception with regard to compliance and the spectrum of perception with regard to perception of damage to brand if data is disclosed. The </a:t>
            </a:r>
            <a:r>
              <a:rPr lang="en-US" sz="1200" kern="1200" dirty="0" err="1" smtClean="0">
                <a:solidFill>
                  <a:schemeClr val="tx1"/>
                </a:solidFill>
                <a:latin typeface="+mn-lt"/>
                <a:ea typeface="+mn-ea"/>
                <a:cs typeface="+mn-cs"/>
              </a:rPr>
              <a:t>visualisation</a:t>
            </a:r>
            <a:r>
              <a:rPr lang="en-US" sz="1200" kern="1200" dirty="0" smtClean="0">
                <a:solidFill>
                  <a:schemeClr val="tx1"/>
                </a:solidFill>
                <a:latin typeface="+mn-lt"/>
                <a:ea typeface="+mn-ea"/>
                <a:cs typeface="+mn-cs"/>
              </a:rPr>
              <a:t> at the physical asset level shows the</a:t>
            </a:r>
            <a:r>
              <a:rPr lang="en-US" sz="1200" kern="1200" baseline="0" dirty="0" smtClean="0">
                <a:solidFill>
                  <a:schemeClr val="tx1"/>
                </a:solidFill>
                <a:latin typeface="+mn-lt"/>
                <a:ea typeface="+mn-ea"/>
                <a:cs typeface="+mn-cs"/>
              </a:rPr>
              <a:t> technology</a:t>
            </a:r>
            <a:r>
              <a:rPr lang="en-US" sz="1200" kern="1200" dirty="0" smtClean="0">
                <a:solidFill>
                  <a:schemeClr val="tx1"/>
                </a:solidFill>
                <a:latin typeface="+mn-lt"/>
                <a:ea typeface="+mn-ea"/>
                <a:cs typeface="+mn-cs"/>
              </a:rPr>
              <a:t> use in the different parts of the network, the degree of compliance behavior visibility of physical asset clusters that the security manager has, the dependencies between assets and the type of </a:t>
            </a:r>
            <a:r>
              <a:rPr lang="en-US" sz="1200" kern="1200" dirty="0" err="1" smtClean="0">
                <a:solidFill>
                  <a:schemeClr val="tx1"/>
                </a:solidFill>
                <a:latin typeface="+mn-lt"/>
                <a:ea typeface="+mn-ea"/>
                <a:cs typeface="+mn-cs"/>
              </a:rPr>
              <a:t>behaviour</a:t>
            </a:r>
            <a:r>
              <a:rPr lang="en-US" sz="1200" kern="1200" dirty="0" smtClean="0">
                <a:solidFill>
                  <a:schemeClr val="tx1"/>
                </a:solidFill>
                <a:latin typeface="+mn-lt"/>
                <a:ea typeface="+mn-ea"/>
                <a:cs typeface="+mn-cs"/>
              </a:rPr>
              <a:t> clusters of devices typically exhibit. The research will also develop methods for combining the two </a:t>
            </a:r>
            <a:r>
              <a:rPr lang="en-US" sz="1200" kern="1200" dirty="0" err="1" smtClean="0">
                <a:solidFill>
                  <a:schemeClr val="tx1"/>
                </a:solidFill>
                <a:latin typeface="+mn-lt"/>
                <a:ea typeface="+mn-ea"/>
                <a:cs typeface="+mn-cs"/>
              </a:rPr>
              <a:t>visualisations</a:t>
            </a:r>
            <a:r>
              <a:rPr lang="en-US" sz="1200" kern="1200" dirty="0" smtClean="0">
                <a:solidFill>
                  <a:schemeClr val="tx1"/>
                </a:solidFill>
                <a:latin typeface="+mn-lt"/>
                <a:ea typeface="+mn-ea"/>
                <a:cs typeface="+mn-cs"/>
              </a:rPr>
              <a:t> so that the security manager is able to combine hard and soft measurements. For example, the security manager can calculate the numbers of different data disclosure types, the frequency with which each data is communicated between clusters end-users and between clusters of physical assets and the path a data type is likely to take between nodes. For each hard calculation, the security manager can also query the typical compliance profile of the clusters of end-users using these nodes and the typical extent and type resistance to or engagement with countermeasure combination.</a:t>
            </a:r>
            <a:endParaRPr lang="en-US" dirty="0"/>
          </a:p>
        </p:txBody>
      </p:sp>
      <p:sp>
        <p:nvSpPr>
          <p:cNvPr id="4" name="Slide Number Placeholder 3"/>
          <p:cNvSpPr>
            <a:spLocks noGrp="1"/>
          </p:cNvSpPr>
          <p:nvPr>
            <p:ph type="sldNum" sz="quarter" idx="10"/>
          </p:nvPr>
        </p:nvSpPr>
        <p:spPr/>
        <p:txBody>
          <a:bodyPr/>
          <a:lstStyle/>
          <a:p>
            <a:fld id="{893806C5-1D54-1147-9466-9A51CDC8B309}" type="slidenum">
              <a:rPr lang="en-US" smtClean="0"/>
              <a:t>10</a:t>
            </a:fld>
            <a:endParaRPr lang="en-US"/>
          </a:p>
        </p:txBody>
      </p:sp>
    </p:spTree>
    <p:extLst>
      <p:ext uri="{BB962C8B-B14F-4D97-AF65-F5344CB8AC3E}">
        <p14:creationId xmlns:p14="http://schemas.microsoft.com/office/powerpoint/2010/main" val="2449419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2DBB63A-DDFE-4043-937F-89224421947E}" type="slidenum">
              <a:rPr lang="da-DK">
                <a:solidFill>
                  <a:srgbClr val="000000"/>
                </a:solidFill>
              </a:rPr>
              <a:pPr/>
              <a:t>11</a:t>
            </a:fld>
            <a:endParaRPr lang="da-DK">
              <a:solidFill>
                <a:srgbClr val="000000"/>
              </a:solidFill>
            </a:endParaRPr>
          </a:p>
        </p:txBody>
      </p:sp>
      <p:sp>
        <p:nvSpPr>
          <p:cNvPr id="17411" name="Rectangle 2"/>
          <p:cNvSpPr>
            <a:spLocks noGrp="1" noRot="1" noChangeAspect="1" noChangeArrowheads="1" noTextEdit="1"/>
          </p:cNvSpPr>
          <p:nvPr>
            <p:ph type="sldImg"/>
          </p:nvPr>
        </p:nvSpPr>
        <p:spPr>
          <a:xfrm>
            <a:off x="841375" y="742950"/>
            <a:ext cx="3408363" cy="2557463"/>
          </a:xfrm>
          <a:ln/>
        </p:spPr>
      </p:sp>
      <p:sp>
        <p:nvSpPr>
          <p:cNvPr id="17412" name="Rectangle 3"/>
          <p:cNvSpPr>
            <a:spLocks noGrp="1" noChangeArrowheads="1"/>
          </p:cNvSpPr>
          <p:nvPr>
            <p:ph type="body" idx="1"/>
          </p:nvPr>
        </p:nvSpPr>
        <p:spPr>
          <a:xfrm>
            <a:off x="885191" y="3631988"/>
            <a:ext cx="4870131" cy="5529554"/>
          </a:xfrm>
          <a:noFill/>
          <a:ln/>
        </p:spPr>
        <p:txBody>
          <a:bodyPr/>
          <a:lstStyle/>
          <a:p>
            <a:pPr eaLnBrk="1" hangingPunct="1"/>
            <a:endParaRPr lang="en-US" sz="1000" dirty="0">
              <a:latin typeface="Times New Roman"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4606E384-E26C-4D5B-BCB8-4494E06F6501}" type="slidenum">
              <a:rPr lang="da-DK">
                <a:solidFill>
                  <a:srgbClr val="000000"/>
                </a:solidFill>
              </a:rPr>
              <a:pPr/>
              <a:t>13</a:t>
            </a:fld>
            <a:endParaRPr lang="da-DK">
              <a:solidFill>
                <a:srgbClr val="000000"/>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GB" dirty="0" smtClean="0">
              <a:latin typeface="Times New Roman"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4606E384-E26C-4D5B-BCB8-4494E06F6501}" type="slidenum">
              <a:rPr lang="da-DK">
                <a:solidFill>
                  <a:srgbClr val="000000"/>
                </a:solidFill>
              </a:rPr>
              <a:pPr/>
              <a:t>15</a:t>
            </a:fld>
            <a:endParaRPr lang="da-DK">
              <a:solidFill>
                <a:srgbClr val="000000"/>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GB" dirty="0" smtClean="0">
              <a:latin typeface="Times New Roman"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4606E384-E26C-4D5B-BCB8-4494E06F6501}" type="slidenum">
              <a:rPr lang="da-DK">
                <a:solidFill>
                  <a:srgbClr val="000000"/>
                </a:solidFill>
              </a:rPr>
              <a:pPr/>
              <a:t>16</a:t>
            </a:fld>
            <a:endParaRPr lang="da-DK">
              <a:solidFill>
                <a:srgbClr val="000000"/>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GB" dirty="0" smtClean="0">
              <a:latin typeface="Times New Roman"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8.gif"/><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1484313"/>
            <a:ext cx="8496300" cy="1008062"/>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2781300"/>
            <a:ext cx="8496300" cy="3384550"/>
          </a:xfrm>
        </p:spPr>
        <p:txBody>
          <a:bodyPr/>
          <a:lstStyle>
            <a:lvl1pPr marL="0" indent="0">
              <a:buFontTx/>
              <a:buNone/>
              <a:defRPr/>
            </a:lvl1pPr>
          </a:lstStyle>
          <a:p>
            <a:r>
              <a:rPr lang="en-GB"/>
              <a:t>Click to edit Master subtitle style</a:t>
            </a:r>
          </a:p>
        </p:txBody>
      </p:sp>
      <p:sp>
        <p:nvSpPr>
          <p:cNvPr id="4105" name="Rectangle 9"/>
          <p:cNvSpPr>
            <a:spLocks noGrp="1" noChangeArrowheads="1"/>
          </p:cNvSpPr>
          <p:nvPr>
            <p:ph type="ftr" sz="quarter" idx="3"/>
          </p:nvPr>
        </p:nvSpPr>
        <p:spPr bwMode="auto">
          <a:xfrm>
            <a:off x="323850" y="6245225"/>
            <a:ext cx="8496300" cy="47625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1400"/>
            </a:lvl1pPr>
          </a:lstStyle>
          <a:p>
            <a:endParaRPr lang="en-GB"/>
          </a:p>
        </p:txBody>
      </p:sp>
      <p:pic>
        <p:nvPicPr>
          <p:cNvPr id="4109" name="Picture 13" descr="DarkBlue1024"/>
          <p:cNvPicPr>
            <a:picLocks noChangeAspect="1" noChangeArrowheads="1"/>
          </p:cNvPicPr>
          <p:nvPr/>
        </p:nvPicPr>
        <p:blipFill>
          <a:blip r:embed="rId2"/>
          <a:srcRect/>
          <a:stretch>
            <a:fillRect/>
          </a:stretch>
        </p:blipFill>
        <p:spPr bwMode="auto">
          <a:xfrm>
            <a:off x="0" y="0"/>
            <a:ext cx="9144000" cy="12954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692150"/>
            <a:ext cx="2122487" cy="59055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692150"/>
            <a:ext cx="6215063"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30200" y="692150"/>
            <a:ext cx="8489950" cy="1008063"/>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330200" y="1844675"/>
            <a:ext cx="8489950" cy="4752975"/>
          </a:xfrm>
        </p:spPr>
        <p:txBody>
          <a:bodyPr/>
          <a:lstStyle/>
          <a:p>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Front_Top_A"/>
          <p:cNvPicPr>
            <a:picLocks noChangeAspect="1" noChangeArrowheads="1"/>
          </p:cNvPicPr>
          <p:nvPr userDrawn="1"/>
        </p:nvPicPr>
        <p:blipFill>
          <a:blip r:embed="rId2"/>
          <a:srcRect/>
          <a:stretch>
            <a:fillRect/>
          </a:stretch>
        </p:blipFill>
        <p:spPr bwMode="auto">
          <a:xfrm>
            <a:off x="0" y="0"/>
            <a:ext cx="9144000" cy="1863725"/>
          </a:xfrm>
          <a:prstGeom prst="rect">
            <a:avLst/>
          </a:prstGeom>
          <a:noFill/>
          <a:ln w="9525">
            <a:noFill/>
            <a:miter lim="800000"/>
            <a:headEnd/>
            <a:tailEnd/>
          </a:ln>
        </p:spPr>
      </p:pic>
      <p:pic>
        <p:nvPicPr>
          <p:cNvPr id="5" name="Picture 17" descr="IMP_Logo_White"/>
          <p:cNvPicPr>
            <a:picLocks noChangeAspect="1" noChangeArrowheads="1"/>
          </p:cNvPicPr>
          <p:nvPr userDrawn="1"/>
        </p:nvPicPr>
        <p:blipFill>
          <a:blip r:embed="rId3"/>
          <a:srcRect/>
          <a:stretch>
            <a:fillRect/>
          </a:stretch>
        </p:blipFill>
        <p:spPr bwMode="auto">
          <a:xfrm>
            <a:off x="838200" y="152400"/>
            <a:ext cx="2514600" cy="661988"/>
          </a:xfrm>
          <a:prstGeom prst="rect">
            <a:avLst/>
          </a:prstGeom>
          <a:noFill/>
          <a:ln w="9525">
            <a:noFill/>
            <a:miter lim="800000"/>
            <a:headEnd/>
            <a:tailEnd/>
          </a:ln>
        </p:spPr>
      </p:pic>
      <p:sp>
        <p:nvSpPr>
          <p:cNvPr id="6" name="Rectangle 5"/>
          <p:cNvSpPr>
            <a:spLocks noChangeArrowheads="1"/>
          </p:cNvSpPr>
          <p:nvPr userDrawn="1"/>
        </p:nvSpPr>
        <p:spPr bwMode="auto">
          <a:xfrm>
            <a:off x="857250" y="3429000"/>
            <a:ext cx="7524750" cy="533400"/>
          </a:xfrm>
          <a:prstGeom prst="rect">
            <a:avLst/>
          </a:prstGeom>
          <a:noFill/>
          <a:ln w="9525">
            <a:noFill/>
            <a:miter lim="800000"/>
            <a:headEnd/>
            <a:tailEnd/>
          </a:ln>
          <a:effectLst/>
        </p:spPr>
        <p:txBody>
          <a:bodyPr lIns="0" tIns="0" rIns="0" bIns="0"/>
          <a:lstStyle/>
          <a:p>
            <a:pPr>
              <a:defRPr/>
            </a:pPr>
            <a:endParaRPr lang="en-US" sz="3900">
              <a:solidFill>
                <a:srgbClr val="C51538"/>
              </a:solidFill>
              <a:latin typeface="Impact" charset="0"/>
              <a:ea typeface="Times New Roman" charset="0"/>
              <a:cs typeface="Times New Roman" charset="0"/>
            </a:endParaRPr>
          </a:p>
        </p:txBody>
      </p:sp>
      <p:sp>
        <p:nvSpPr>
          <p:cNvPr id="2" name="Title 1"/>
          <p:cNvSpPr>
            <a:spLocks noGrp="1"/>
          </p:cNvSpPr>
          <p:nvPr>
            <p:ph type="ctrTitle"/>
          </p:nvPr>
        </p:nvSpPr>
        <p:spPr>
          <a:xfrm>
            <a:off x="838200" y="2130425"/>
            <a:ext cx="7620000" cy="1470025"/>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38200" y="3886200"/>
            <a:ext cx="69342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fld id="{FC4E76B4-F13A-4AB5-950D-125516D0F2EA}" type="datetime1">
              <a:rPr lang="en-US"/>
              <a:pPr/>
              <a:t>28/11/2012</a:t>
            </a:fld>
            <a:endParaRPr lang="en-US"/>
          </a:p>
        </p:txBody>
      </p:sp>
      <p:sp>
        <p:nvSpPr>
          <p:cNvPr id="8" name="Footer Placeholder 4"/>
          <p:cNvSpPr>
            <a:spLocks noGrp="1"/>
          </p:cNvSpPr>
          <p:nvPr>
            <p:ph type="ftr" sz="quarter" idx="11"/>
          </p:nvPr>
        </p:nvSpPr>
        <p:spPr/>
        <p:txBody>
          <a:bodyPr/>
          <a:lstStyle>
            <a:lvl1pPr>
              <a:defRPr/>
            </a:lvl1pPr>
          </a:lstStyle>
          <a:p>
            <a:pPr>
              <a:defRPr/>
            </a:pPr>
            <a:r>
              <a:rPr lang="da-DK"/>
              <a:t>sdfgafgafga</a:t>
            </a:r>
          </a:p>
        </p:txBody>
      </p:sp>
      <p:sp>
        <p:nvSpPr>
          <p:cNvPr id="9" name="Slide Number Placeholder 5"/>
          <p:cNvSpPr>
            <a:spLocks noGrp="1"/>
          </p:cNvSpPr>
          <p:nvPr>
            <p:ph type="sldNum" sz="quarter" idx="12"/>
          </p:nvPr>
        </p:nvSpPr>
        <p:spPr/>
        <p:txBody>
          <a:bodyPr/>
          <a:lstStyle>
            <a:lvl1pPr>
              <a:defRPr/>
            </a:lvl1pPr>
          </a:lstStyle>
          <a:p>
            <a:fld id="{F04FCE55-F19F-4499-9C0D-74836C90420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1A81616-0A4A-48B6-A570-D450043CF121}" type="datetime1">
              <a:rPr lang="en-US"/>
              <a:pPr/>
              <a:t>28/11/2012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
              </a:t>
            </a:r>
          </a:p>
        </p:txBody>
      </p:sp>
      <p:sp>
        <p:nvSpPr>
          <p:cNvPr id="6" name="Slide Number Placeholder 5"/>
          <p:cNvSpPr>
            <a:spLocks noGrp="1"/>
          </p:cNvSpPr>
          <p:nvPr>
            <p:ph type="sldNum" sz="quarter" idx="12"/>
          </p:nvPr>
        </p:nvSpPr>
        <p:spPr/>
        <p:txBody>
          <a:bodyPr/>
          <a:lstStyle>
            <a:lvl1pPr>
              <a:defRPr/>
            </a:lvl1pPr>
          </a:lstStyle>
          <a:p>
            <a:fld id="{3AB4B1D3-99BC-4884-8D95-7F321355E67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BAD721F-2FC2-431A-A652-61FAD94B70AC}" type="datetime1">
              <a:rPr lang="en-US"/>
              <a:pPr/>
              <a:t>28/11/2012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
              </a:t>
            </a:r>
          </a:p>
        </p:txBody>
      </p:sp>
      <p:sp>
        <p:nvSpPr>
          <p:cNvPr id="6" name="Slide Number Placeholder 5"/>
          <p:cNvSpPr>
            <a:spLocks noGrp="1"/>
          </p:cNvSpPr>
          <p:nvPr>
            <p:ph type="sldNum" sz="quarter" idx="12"/>
          </p:nvPr>
        </p:nvSpPr>
        <p:spPr/>
        <p:txBody>
          <a:bodyPr/>
          <a:lstStyle>
            <a:lvl1pPr>
              <a:defRPr/>
            </a:lvl1pPr>
          </a:lstStyle>
          <a:p>
            <a:fld id="{F47A8522-2A2F-4841-9F11-6FE7296BDE50}"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338133B-BEE8-407A-8956-9C6408480F7C}" type="datetime1">
              <a:rPr lang="en-US"/>
              <a:pPr/>
              <a:t>28/11/2012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
              </a:t>
            </a:r>
          </a:p>
        </p:txBody>
      </p:sp>
      <p:sp>
        <p:nvSpPr>
          <p:cNvPr id="7" name="Slide Number Placeholder 5"/>
          <p:cNvSpPr>
            <a:spLocks noGrp="1"/>
          </p:cNvSpPr>
          <p:nvPr>
            <p:ph type="sldNum" sz="quarter" idx="12"/>
          </p:nvPr>
        </p:nvSpPr>
        <p:spPr/>
        <p:txBody>
          <a:bodyPr/>
          <a:lstStyle>
            <a:lvl1pPr>
              <a:defRPr/>
            </a:lvl1pPr>
          </a:lstStyle>
          <a:p>
            <a:fld id="{4D9DA01F-9606-4515-8B04-9269996269D9}"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A101AA8-7976-45D5-A0BB-6F1FEFCBB1CD}" type="datetime1">
              <a:rPr lang="en-US"/>
              <a:pPr/>
              <a:t>28/11/2012</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589F023C-D8E5-4875-9F1C-C49E158757AE}"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5307822-C10F-4EDE-A44E-87D208D46C91}" type="datetime1">
              <a:rPr lang="en-US"/>
              <a:pPr/>
              <a:t>28/11/2012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
              </a:t>
            </a:r>
          </a:p>
        </p:txBody>
      </p:sp>
      <p:sp>
        <p:nvSpPr>
          <p:cNvPr id="5" name="Slide Number Placeholder 5"/>
          <p:cNvSpPr>
            <a:spLocks noGrp="1"/>
          </p:cNvSpPr>
          <p:nvPr>
            <p:ph type="sldNum" sz="quarter" idx="12"/>
          </p:nvPr>
        </p:nvSpPr>
        <p:spPr/>
        <p:txBody>
          <a:bodyPr/>
          <a:lstStyle>
            <a:lvl1pPr>
              <a:defRPr/>
            </a:lvl1pPr>
          </a:lstStyle>
          <a:p>
            <a:fld id="{B4D2B9EF-3BB7-48B1-8B6E-0DC3127450C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DF37A58-9046-4660-8642-FB98E7F074AC}" type="datetime1">
              <a:rPr lang="en-US"/>
              <a:pPr/>
              <a:t>28/11/2012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
              </a:t>
            </a:r>
          </a:p>
        </p:txBody>
      </p:sp>
      <p:sp>
        <p:nvSpPr>
          <p:cNvPr id="4" name="Slide Number Placeholder 5"/>
          <p:cNvSpPr>
            <a:spLocks noGrp="1"/>
          </p:cNvSpPr>
          <p:nvPr>
            <p:ph type="sldNum" sz="quarter" idx="12"/>
          </p:nvPr>
        </p:nvSpPr>
        <p:spPr/>
        <p:txBody>
          <a:bodyPr/>
          <a:lstStyle>
            <a:lvl1pPr>
              <a:defRPr/>
            </a:lvl1pPr>
          </a:lstStyle>
          <a:p>
            <a:fld id="{B77CD9DE-5D63-4192-BB56-3333A1E94E9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D818AC3-A12B-41F8-825C-AB52EF97401F}" type="datetime1">
              <a:rPr lang="en-US"/>
              <a:pPr/>
              <a:t>28/11/2012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
              </a:t>
            </a:r>
          </a:p>
        </p:txBody>
      </p:sp>
      <p:sp>
        <p:nvSpPr>
          <p:cNvPr id="7" name="Slide Number Placeholder 5"/>
          <p:cNvSpPr>
            <a:spLocks noGrp="1"/>
          </p:cNvSpPr>
          <p:nvPr>
            <p:ph type="sldNum" sz="quarter" idx="12"/>
          </p:nvPr>
        </p:nvSpPr>
        <p:spPr/>
        <p:txBody>
          <a:bodyPr/>
          <a:lstStyle>
            <a:lvl1pPr>
              <a:defRPr/>
            </a:lvl1pPr>
          </a:lstStyle>
          <a:p>
            <a:fld id="{6CC3F3E2-8AA9-4AC3-97F6-C7EA0BB9F56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6379C13-7611-4D0C-BE5A-134DA5FF8A6B}" type="datetime1">
              <a:rPr lang="en-US"/>
              <a:pPr/>
              <a:t>28/11/2012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
              </a:t>
            </a:r>
          </a:p>
        </p:txBody>
      </p:sp>
      <p:sp>
        <p:nvSpPr>
          <p:cNvPr id="7" name="Slide Number Placeholder 5"/>
          <p:cNvSpPr>
            <a:spLocks noGrp="1"/>
          </p:cNvSpPr>
          <p:nvPr>
            <p:ph type="sldNum" sz="quarter" idx="12"/>
          </p:nvPr>
        </p:nvSpPr>
        <p:spPr/>
        <p:txBody>
          <a:bodyPr/>
          <a:lstStyle>
            <a:lvl1pPr>
              <a:defRPr/>
            </a:lvl1pPr>
          </a:lstStyle>
          <a:p>
            <a:fld id="{727769E3-5D37-4822-9F0B-80FA70740B30}"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3D71220-EE6E-447B-9EE9-B5BC7EE78ED0}" type="datetime1">
              <a:rPr lang="en-US"/>
              <a:pPr/>
              <a:t>28/11/2012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
              </a:t>
            </a:r>
          </a:p>
        </p:txBody>
      </p:sp>
      <p:sp>
        <p:nvSpPr>
          <p:cNvPr id="6" name="Slide Number Placeholder 5"/>
          <p:cNvSpPr>
            <a:spLocks noGrp="1"/>
          </p:cNvSpPr>
          <p:nvPr>
            <p:ph type="sldNum" sz="quarter" idx="12"/>
          </p:nvPr>
        </p:nvSpPr>
        <p:spPr/>
        <p:txBody>
          <a:bodyPr/>
          <a:lstStyle>
            <a:lvl1pPr>
              <a:defRPr/>
            </a:lvl1pPr>
          </a:lstStyle>
          <a:p>
            <a:fld id="{C43EFA2C-BCA7-414B-9C78-86C1BB76BAF7}"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57143B2-CF03-483C-91BD-143DB189ACFC}" type="datetime1">
              <a:rPr lang="en-US"/>
              <a:pPr/>
              <a:t>28/11/2012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
              </a:t>
            </a:r>
          </a:p>
        </p:txBody>
      </p:sp>
      <p:sp>
        <p:nvSpPr>
          <p:cNvPr id="6" name="Slide Number Placeholder 5"/>
          <p:cNvSpPr>
            <a:spLocks noGrp="1"/>
          </p:cNvSpPr>
          <p:nvPr>
            <p:ph type="sldNum" sz="quarter" idx="12"/>
          </p:nvPr>
        </p:nvSpPr>
        <p:spPr/>
        <p:txBody>
          <a:bodyPr/>
          <a:lstStyle>
            <a:lvl1pPr>
              <a:defRPr/>
            </a:lvl1pPr>
          </a:lstStyle>
          <a:p>
            <a:fld id="{D38C49C4-AA02-4ED1-8919-285EADC943A1}"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43100"/>
            <a:ext cx="3695700" cy="445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86300" y="1943100"/>
            <a:ext cx="3695700" cy="3924300"/>
          </a:xfrm>
        </p:spPr>
        <p:txBody>
          <a:bodyPr rtlCol="0">
            <a:normAutofit/>
          </a:bodyPr>
          <a:lstStyle/>
          <a:p>
            <a:pPr lvl="0"/>
            <a:endParaRPr lang="en-US" noProof="0" smtClean="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CC7B4D-C775-473F-85EB-2BC917147F51}"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grpSp>
        <p:nvGrpSpPr>
          <p:cNvPr id="7" name="Group 6"/>
          <p:cNvGrpSpPr/>
          <p:nvPr userDrawn="1"/>
        </p:nvGrpSpPr>
        <p:grpSpPr>
          <a:xfrm>
            <a:off x="2719016" y="116632"/>
            <a:ext cx="3705969" cy="1638301"/>
            <a:chOff x="2627784" y="116632"/>
            <a:chExt cx="3705969" cy="1638301"/>
          </a:xfrm>
        </p:grpSpPr>
        <p:pic>
          <p:nvPicPr>
            <p:cNvPr id="1029" name="Picture 5" descr="H:\workspace\Newcastle Presentation\gbif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23928" y="644438"/>
              <a:ext cx="2409825" cy="638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workspace\Newcastle Presentation\header-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27784" y="116632"/>
              <a:ext cx="1651000" cy="1638301"/>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6" descr="H:\workspace\Newcastle Presentation\fp_cvi_logo.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496" y="6156151"/>
            <a:ext cx="1771650"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368989"/>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8EA156-0168-48E3-974B-E02DD8E33202}" type="datetime1">
              <a:rPr lang="en-GB" smtClean="0">
                <a:solidFill>
                  <a:prstClr val="black">
                    <a:tint val="75000"/>
                  </a:prstClr>
                </a:solidFill>
                <a:latin typeface="Calibri"/>
              </a:rPr>
              <a:pPr/>
              <a:t>28/11/2012</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CC7B4D-C775-473F-85EB-2BC917147F51}"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pic>
        <p:nvPicPr>
          <p:cNvPr id="7" name="Picture 4" descr="H:\workspace\Newcastle Presentation\header-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5967" y="6237312"/>
            <a:ext cx="580529"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656035"/>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5139AB-0C8C-4E0C-B486-A7789A15966B}" type="datetime1">
              <a:rPr lang="en-GB" smtClean="0">
                <a:solidFill>
                  <a:prstClr val="black">
                    <a:tint val="75000"/>
                  </a:prstClr>
                </a:solidFill>
                <a:latin typeface="Calibri"/>
              </a:rPr>
              <a:pPr/>
              <a:t>28/11/2012</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CC7B4D-C775-473F-85EB-2BC917147F51}"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pic>
        <p:nvPicPr>
          <p:cNvPr id="7" name="Picture 4" descr="H:\workspace\Newcastle Presentation\header-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5967" y="6237312"/>
            <a:ext cx="580529"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721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C7EE41F-2E7E-45F3-BDE4-F2B44159F06F}" type="datetime1">
              <a:rPr lang="en-GB" smtClean="0">
                <a:solidFill>
                  <a:prstClr val="black">
                    <a:tint val="75000"/>
                  </a:prstClr>
                </a:solidFill>
                <a:latin typeface="Calibri"/>
              </a:rPr>
              <a:pPr/>
              <a:t>28/11/2012</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4CC7B4D-C775-473F-85EB-2BC917147F51}"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pic>
        <p:nvPicPr>
          <p:cNvPr id="8" name="Picture 4" descr="H:\workspace\Newcastle Presentation\header-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5967" y="6237312"/>
            <a:ext cx="580529"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676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9ABFBBD-F8D2-4272-B69F-90F8C549375E}" type="datetime1">
              <a:rPr lang="en-GB" smtClean="0">
                <a:solidFill>
                  <a:prstClr val="black">
                    <a:tint val="75000"/>
                  </a:prstClr>
                </a:solidFill>
                <a:latin typeface="Calibri"/>
              </a:rPr>
              <a:pPr/>
              <a:t>28/11/2012</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4CC7B4D-C775-473F-85EB-2BC917147F51}"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pic>
        <p:nvPicPr>
          <p:cNvPr id="10" name="Picture 4" descr="H:\workspace\Newcastle Presentation\header-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5967" y="6237312"/>
            <a:ext cx="580529"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373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D48461D-1470-4258-A13C-3B0205D127C0}" type="datetime1">
              <a:rPr lang="en-GB" smtClean="0">
                <a:solidFill>
                  <a:prstClr val="black">
                    <a:tint val="75000"/>
                  </a:prstClr>
                </a:solidFill>
                <a:latin typeface="Calibri"/>
              </a:rPr>
              <a:pPr/>
              <a:t>28/11/2012</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4CC7B4D-C775-473F-85EB-2BC917147F51}" type="slidenum">
              <a:rPr lang="en-GB" smtClean="0">
                <a:solidFill>
                  <a:prstClr val="black">
                    <a:tint val="75000"/>
                  </a:prstClr>
                </a:solidFill>
                <a:latin typeface="Calibri"/>
              </a:rPr>
              <a:pPr/>
              <a:t>‹#›</a:t>
            </a:fld>
            <a:endParaRPr lang="en-GB" dirty="0">
              <a:solidFill>
                <a:prstClr val="black">
                  <a:tint val="75000"/>
                </a:prstClr>
              </a:solidFill>
              <a:latin typeface="Calibri"/>
            </a:endParaRPr>
          </a:p>
        </p:txBody>
      </p:sp>
      <p:pic>
        <p:nvPicPr>
          <p:cNvPr id="6" name="Picture 4" descr="H:\workspace\Newcastle Presentation\header-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5967" y="6237312"/>
            <a:ext cx="580529"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080214"/>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6C980-455D-4BCA-ACA2-C5F830CE781D}" type="datetime1">
              <a:rPr lang="en-GB" smtClean="0">
                <a:solidFill>
                  <a:prstClr val="black">
                    <a:tint val="75000"/>
                  </a:prstClr>
                </a:solidFill>
                <a:latin typeface="Calibri"/>
              </a:rPr>
              <a:pPr/>
              <a:t>28/11/2012</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4CC7B4D-C775-473F-85EB-2BC917147F51}"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pic>
        <p:nvPicPr>
          <p:cNvPr id="5" name="Picture 4" descr="H:\workspace\Newcastle Presentation\header-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5967" y="6237312"/>
            <a:ext cx="580529"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049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AA745C-68A7-40B9-ACB3-1A6CCBA2CBD0}" type="datetime1">
              <a:rPr lang="en-GB" smtClean="0">
                <a:solidFill>
                  <a:prstClr val="black">
                    <a:tint val="75000"/>
                  </a:prstClr>
                </a:solidFill>
                <a:latin typeface="Calibri"/>
              </a:rPr>
              <a:pPr/>
              <a:t>28/11/2012</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4CC7B4D-C775-473F-85EB-2BC917147F51}"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pic>
        <p:nvPicPr>
          <p:cNvPr id="8" name="Picture 4" descr="H:\workspace\Newcastle Presentation\header-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5967" y="6237312"/>
            <a:ext cx="580529"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366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B863F-29A7-4087-8E4A-82A23CCF0DE0}" type="datetime1">
              <a:rPr lang="en-GB" smtClean="0">
                <a:solidFill>
                  <a:prstClr val="black">
                    <a:tint val="75000"/>
                  </a:prstClr>
                </a:solidFill>
                <a:latin typeface="Calibri"/>
              </a:rPr>
              <a:pPr/>
              <a:t>28/11/2012</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4CC7B4D-C775-473F-85EB-2BC917147F51}"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pic>
        <p:nvPicPr>
          <p:cNvPr id="8" name="Picture 4" descr="H:\workspace\Newcastle Presentation\header-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5967" y="6237312"/>
            <a:ext cx="580529"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411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1E6A06-011C-451B-B9C6-38074B6E01E1}" type="datetime1">
              <a:rPr lang="en-GB" smtClean="0">
                <a:solidFill>
                  <a:prstClr val="black">
                    <a:tint val="75000"/>
                  </a:prstClr>
                </a:solidFill>
                <a:latin typeface="Calibri"/>
              </a:rPr>
              <a:pPr/>
              <a:t>28/11/2012</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CC7B4D-C775-473F-85EB-2BC917147F51}"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pic>
        <p:nvPicPr>
          <p:cNvPr id="7" name="Picture 4" descr="H:\workspace\Newcastle Presentation\header-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5967" y="6237312"/>
            <a:ext cx="580529"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518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FA28EC-299B-48D1-978B-D597DB0D3218}" type="datetime1">
              <a:rPr lang="en-GB" smtClean="0">
                <a:solidFill>
                  <a:prstClr val="black">
                    <a:tint val="75000"/>
                  </a:prstClr>
                </a:solidFill>
                <a:latin typeface="Calibri"/>
              </a:rPr>
              <a:pPr/>
              <a:t>28/11/2012</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4CC7B4D-C775-473F-85EB-2BC917147F51}"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pic>
        <p:nvPicPr>
          <p:cNvPr id="7" name="Picture 4" descr="H:\workspace\Newcastle Presentation\header-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5967" y="6237312"/>
            <a:ext cx="580529"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038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8"/>
          <p:cNvPicPr>
            <a:picLocks noChangeAspect="1"/>
          </p:cNvPicPr>
          <p:nvPr userDrawn="1"/>
        </p:nvPicPr>
        <p:blipFill>
          <a:blip r:embed="rId2"/>
          <a:srcRect/>
          <a:stretch>
            <a:fillRect/>
          </a:stretch>
        </p:blipFill>
        <p:spPr bwMode="auto">
          <a:xfrm>
            <a:off x="8696325" y="6345238"/>
            <a:ext cx="412750" cy="498475"/>
          </a:xfrm>
          <a:prstGeom prst="rect">
            <a:avLst/>
          </a:prstGeom>
          <a:noFill/>
          <a:ln w="9525">
            <a:noFill/>
            <a:miter lim="800000"/>
            <a:headEnd/>
            <a:tailEnd/>
          </a:ln>
        </p:spPr>
      </p:pic>
      <p:sp>
        <p:nvSpPr>
          <p:cNvPr id="4" name="Footer Placeholder 5"/>
          <p:cNvSpPr>
            <a:spLocks noGrp="1"/>
          </p:cNvSpPr>
          <p:nvPr>
            <p:ph type="ftr" sz="quarter" idx="3"/>
          </p:nvPr>
        </p:nvSpPr>
        <p:spPr>
          <a:xfrm>
            <a:off x="2664524" y="6474334"/>
            <a:ext cx="404351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latin typeface="Calibri"/>
            </a:endParaRPr>
          </a:p>
        </p:txBody>
      </p:sp>
      <p:sp>
        <p:nvSpPr>
          <p:cNvPr id="5" name="Slide Number Placeholder 6"/>
          <p:cNvSpPr>
            <a:spLocks noGrp="1"/>
          </p:cNvSpPr>
          <p:nvPr>
            <p:ph type="sldNum" sz="quarter" idx="4"/>
          </p:nvPr>
        </p:nvSpPr>
        <p:spPr>
          <a:xfrm>
            <a:off x="6553200" y="64841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707743-5C65-4755-9489-C140BC2BBBA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358640976"/>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8"/>
          <p:cNvPicPr>
            <a:picLocks noChangeAspect="1"/>
          </p:cNvPicPr>
          <p:nvPr userDrawn="1"/>
        </p:nvPicPr>
        <p:blipFill>
          <a:blip r:embed="rId2"/>
          <a:srcRect/>
          <a:stretch>
            <a:fillRect/>
          </a:stretch>
        </p:blipFill>
        <p:spPr bwMode="auto">
          <a:xfrm>
            <a:off x="8696325" y="6345238"/>
            <a:ext cx="412750" cy="498475"/>
          </a:xfrm>
          <a:prstGeom prst="rect">
            <a:avLst/>
          </a:prstGeom>
          <a:noFill/>
          <a:ln w="9525">
            <a:noFill/>
            <a:miter lim="800000"/>
            <a:headEnd/>
            <a:tailEnd/>
          </a:ln>
        </p:spPr>
      </p:pic>
      <p:sp>
        <p:nvSpPr>
          <p:cNvPr id="4" name="Footer Placeholder 5"/>
          <p:cNvSpPr>
            <a:spLocks noGrp="1"/>
          </p:cNvSpPr>
          <p:nvPr>
            <p:ph type="ftr" sz="quarter" idx="3"/>
          </p:nvPr>
        </p:nvSpPr>
        <p:spPr>
          <a:xfrm>
            <a:off x="2664524" y="6474334"/>
            <a:ext cx="404351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latin typeface="Calibri"/>
            </a:endParaRPr>
          </a:p>
        </p:txBody>
      </p:sp>
      <p:sp>
        <p:nvSpPr>
          <p:cNvPr id="5" name="Slide Number Placeholder 6"/>
          <p:cNvSpPr>
            <a:spLocks noGrp="1"/>
          </p:cNvSpPr>
          <p:nvPr>
            <p:ph type="sldNum" sz="quarter" idx="4"/>
          </p:nvPr>
        </p:nvSpPr>
        <p:spPr>
          <a:xfrm>
            <a:off x="6553200" y="64841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707743-5C65-4755-9489-C140BC2BBBA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785287282"/>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8"/>
          <p:cNvPicPr>
            <a:picLocks noChangeAspect="1"/>
          </p:cNvPicPr>
          <p:nvPr userDrawn="1"/>
        </p:nvPicPr>
        <p:blipFill>
          <a:blip r:embed="rId2"/>
          <a:srcRect/>
          <a:stretch>
            <a:fillRect/>
          </a:stretch>
        </p:blipFill>
        <p:spPr bwMode="auto">
          <a:xfrm>
            <a:off x="8696325" y="6345238"/>
            <a:ext cx="412750" cy="498475"/>
          </a:xfrm>
          <a:prstGeom prst="rect">
            <a:avLst/>
          </a:prstGeom>
          <a:noFill/>
          <a:ln w="9525">
            <a:noFill/>
            <a:miter lim="800000"/>
            <a:headEnd/>
            <a:tailEnd/>
          </a:ln>
        </p:spPr>
      </p:pic>
      <p:sp>
        <p:nvSpPr>
          <p:cNvPr id="4" name="Footer Placeholder 5"/>
          <p:cNvSpPr>
            <a:spLocks noGrp="1"/>
          </p:cNvSpPr>
          <p:nvPr>
            <p:ph type="ftr" sz="quarter" idx="3"/>
          </p:nvPr>
        </p:nvSpPr>
        <p:spPr>
          <a:xfrm>
            <a:off x="2664524" y="6474334"/>
            <a:ext cx="404351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latin typeface="Calibri"/>
            </a:endParaRPr>
          </a:p>
        </p:txBody>
      </p:sp>
      <p:sp>
        <p:nvSpPr>
          <p:cNvPr id="5" name="Slide Number Placeholder 6"/>
          <p:cNvSpPr>
            <a:spLocks noGrp="1"/>
          </p:cNvSpPr>
          <p:nvPr>
            <p:ph type="sldNum" sz="quarter" idx="4"/>
          </p:nvPr>
        </p:nvSpPr>
        <p:spPr>
          <a:xfrm>
            <a:off x="6553200" y="64841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707743-5C65-4755-9489-C140BC2BBBA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04421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1844675"/>
            <a:ext cx="41687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1844675"/>
            <a:ext cx="41687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3.png"/><Relationship Id="rId15" Type="http://schemas.openxmlformats.org/officeDocument/2006/relationships/image" Target="../media/image4.png"/><Relationship Id="rId16"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slideLayout" Target="../slideLayouts/slideLayout38.xml"/><Relationship Id="rId15" Type="http://schemas.openxmlformats.org/officeDocument/2006/relationships/theme" Target="../theme/theme3.xml"/><Relationship Id="rId16" Type="http://schemas.openxmlformats.org/officeDocument/2006/relationships/image" Target="../media/image8.gif"/><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692150"/>
            <a:ext cx="8489950" cy="1008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30200" y="1844675"/>
            <a:ext cx="8489950" cy="4752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3085" name="Picture 13" descr="DarkBlue1024"/>
          <p:cNvPicPr>
            <a:picLocks noChangeAspect="1" noChangeArrowheads="1"/>
          </p:cNvPicPr>
          <p:nvPr/>
        </p:nvPicPr>
        <p:blipFill>
          <a:blip r:embed="rId14"/>
          <a:srcRect/>
          <a:stretch>
            <a:fillRect/>
          </a:stretch>
        </p:blipFill>
        <p:spPr bwMode="auto">
          <a:xfrm>
            <a:off x="0" y="0"/>
            <a:ext cx="9144000" cy="514350"/>
          </a:xfrm>
          <a:prstGeom prst="rect">
            <a:avLst/>
          </a:prstGeom>
          <a:noFill/>
        </p:spPr>
      </p:pic>
      <p:sp>
        <p:nvSpPr>
          <p:cNvPr id="3088" name="Text Box 16"/>
          <p:cNvSpPr txBox="1">
            <a:spLocks noChangeArrowheads="1"/>
          </p:cNvSpPr>
          <p:nvPr/>
        </p:nvSpPr>
        <p:spPr bwMode="auto">
          <a:xfrm>
            <a:off x="87313" y="-7938"/>
            <a:ext cx="184150" cy="366713"/>
          </a:xfrm>
          <a:prstGeom prst="rect">
            <a:avLst/>
          </a:prstGeom>
          <a:noFill/>
          <a:ln w="9525">
            <a:noFill/>
            <a:miter lim="800000"/>
            <a:headEnd/>
            <a:tailEnd/>
          </a:ln>
          <a:effectLst/>
        </p:spPr>
        <p:txBody>
          <a:bodyPr wrap="none">
            <a:spAutoFit/>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74" r:id="rId12"/>
  </p:sldLayoutIdLst>
  <p:txStyles>
    <p:title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charset="0"/>
        </a:defRPr>
      </a:lvl2pPr>
      <a:lvl3pPr algn="l" rtl="0" fontAlgn="base">
        <a:spcBef>
          <a:spcPct val="0"/>
        </a:spcBef>
        <a:spcAft>
          <a:spcPct val="0"/>
        </a:spcAft>
        <a:defRPr sz="3000" b="1">
          <a:solidFill>
            <a:schemeClr val="tx2"/>
          </a:solidFill>
          <a:latin typeface="Arial" charset="0"/>
        </a:defRPr>
      </a:lvl3pPr>
      <a:lvl4pPr algn="l" rtl="0" fontAlgn="base">
        <a:spcBef>
          <a:spcPct val="0"/>
        </a:spcBef>
        <a:spcAft>
          <a:spcPct val="0"/>
        </a:spcAft>
        <a:defRPr sz="3000" b="1">
          <a:solidFill>
            <a:schemeClr val="tx2"/>
          </a:solidFill>
          <a:latin typeface="Arial" charset="0"/>
        </a:defRPr>
      </a:lvl4pPr>
      <a:lvl5pPr algn="l" rtl="0" fontAlgn="base">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ppt_isst_art.ai"/>
          <p:cNvPicPr>
            <a:picLocks noChangeAspect="1"/>
          </p:cNvPicPr>
          <p:nvPr userDrawn="1"/>
        </p:nvPicPr>
        <p:blipFill>
          <a:blip r:embed="rId14"/>
          <a:srcRect/>
          <a:stretch>
            <a:fillRect/>
          </a:stretch>
        </p:blipFill>
        <p:spPr bwMode="auto">
          <a:xfrm>
            <a:off x="6019800" y="1066800"/>
            <a:ext cx="2743200" cy="54864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24600"/>
            <a:ext cx="1295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D2C9075-D359-4EC7-80EF-1DAB7147314C}" type="datetime1">
              <a:rPr lang="en-US" i="1">
                <a:latin typeface="Verdana" charset="0"/>
                <a:cs typeface="Times New Roman" charset="0"/>
              </a:rPr>
              <a:pPr/>
              <a:t>28/11/2012</a:t>
            </a:fld>
            <a:endParaRPr lang="en-US" i="1">
              <a:latin typeface="Verdana" charset="0"/>
              <a:cs typeface="Times New Roman" charset="0"/>
            </a:endParaRPr>
          </a:p>
        </p:txBody>
      </p:sp>
      <p:sp>
        <p:nvSpPr>
          <p:cNvPr id="5" name="Footer Placeholder 4"/>
          <p:cNvSpPr>
            <a:spLocks noGrp="1"/>
          </p:cNvSpPr>
          <p:nvPr>
            <p:ph type="ftr" sz="quarter" idx="3"/>
          </p:nvPr>
        </p:nvSpPr>
        <p:spPr>
          <a:xfrm>
            <a:off x="1828800" y="6324600"/>
            <a:ext cx="39624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Times New Roman" charset="0"/>
              </a:defRPr>
            </a:lvl1pPr>
          </a:lstStyle>
          <a:p>
            <a:pPr>
              <a:defRPr/>
            </a:pPr>
            <a:r>
              <a:rPr lang="en-US" i="1">
                <a:latin typeface="Verdana" charset="0"/>
                <a:cs typeface="Times New Roman" charset="0"/>
              </a:rPr>
              <a:t>
              </a:t>
            </a:r>
          </a:p>
        </p:txBody>
      </p:sp>
      <p:sp>
        <p:nvSpPr>
          <p:cNvPr id="6" name="Slide Number Placeholder 5"/>
          <p:cNvSpPr>
            <a:spLocks noGrp="1"/>
          </p:cNvSpPr>
          <p:nvPr>
            <p:ph type="sldNum" sz="quarter" idx="4"/>
          </p:nvPr>
        </p:nvSpPr>
        <p:spPr>
          <a:xfrm>
            <a:off x="5867400" y="632460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E0CB69B-9889-462A-B30D-CD7741885243}" type="slidenum">
              <a:rPr lang="en-US" i="1">
                <a:latin typeface="Verdana" charset="0"/>
                <a:cs typeface="Times New Roman" charset="0"/>
              </a:rPr>
              <a:pPr/>
              <a:t>‹#›</a:t>
            </a:fld>
            <a:endParaRPr lang="en-US" i="1">
              <a:latin typeface="Verdana" charset="0"/>
              <a:cs typeface="Times New Roman" charset="0"/>
            </a:endParaRPr>
          </a:p>
        </p:txBody>
      </p:sp>
      <p:pic>
        <p:nvPicPr>
          <p:cNvPr id="1032" name="Picture 39" descr="Second_Top"/>
          <p:cNvPicPr>
            <a:picLocks noChangeAspect="1" noChangeArrowheads="1"/>
          </p:cNvPicPr>
          <p:nvPr userDrawn="1"/>
        </p:nvPicPr>
        <p:blipFill>
          <a:blip r:embed="rId15"/>
          <a:srcRect/>
          <a:stretch>
            <a:fillRect/>
          </a:stretch>
        </p:blipFill>
        <p:spPr bwMode="auto">
          <a:xfrm>
            <a:off x="0" y="0"/>
            <a:ext cx="9144000" cy="1479550"/>
          </a:xfrm>
          <a:prstGeom prst="rect">
            <a:avLst/>
          </a:prstGeom>
          <a:noFill/>
          <a:ln w="9525">
            <a:noFill/>
            <a:miter lim="800000"/>
            <a:headEnd/>
            <a:tailEnd/>
          </a:ln>
        </p:spPr>
      </p:pic>
      <p:pic>
        <p:nvPicPr>
          <p:cNvPr id="1033" name="Picture 40" descr="IMP_Logo_2Colour"/>
          <p:cNvPicPr>
            <a:picLocks noChangeAspect="1" noChangeArrowheads="1"/>
          </p:cNvPicPr>
          <p:nvPr userDrawn="1"/>
        </p:nvPicPr>
        <p:blipFill>
          <a:blip r:embed="rId16"/>
          <a:srcRect/>
          <a:stretch>
            <a:fillRect/>
          </a:stretch>
        </p:blipFill>
        <p:spPr bwMode="auto">
          <a:xfrm>
            <a:off x="838200" y="120650"/>
            <a:ext cx="1524000" cy="400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4" charset="-128"/>
          <a:cs typeface="ＭＳ Ｐゴシック" pitchFamily="64" charset="-128"/>
        </a:defRPr>
      </a:lvl1pPr>
      <a:lvl2pPr algn="ctr" defTabSz="457200" rtl="0" eaLnBrk="0" fontAlgn="base" hangingPunct="0">
        <a:spcBef>
          <a:spcPct val="0"/>
        </a:spcBef>
        <a:spcAft>
          <a:spcPct val="0"/>
        </a:spcAft>
        <a:defRPr sz="4400">
          <a:solidFill>
            <a:schemeClr val="tx1"/>
          </a:solidFill>
          <a:latin typeface="Calibri" pitchFamily="64" charset="0"/>
          <a:ea typeface="ＭＳ Ｐゴシック" pitchFamily="64" charset="-128"/>
          <a:cs typeface="ＭＳ Ｐゴシック" pitchFamily="64" charset="-128"/>
        </a:defRPr>
      </a:lvl2pPr>
      <a:lvl3pPr algn="ctr" defTabSz="457200" rtl="0" eaLnBrk="0" fontAlgn="base" hangingPunct="0">
        <a:spcBef>
          <a:spcPct val="0"/>
        </a:spcBef>
        <a:spcAft>
          <a:spcPct val="0"/>
        </a:spcAft>
        <a:defRPr sz="4400">
          <a:solidFill>
            <a:schemeClr val="tx1"/>
          </a:solidFill>
          <a:latin typeface="Calibri" pitchFamily="64" charset="0"/>
          <a:ea typeface="ＭＳ Ｐゴシック" pitchFamily="64" charset="-128"/>
          <a:cs typeface="ＭＳ Ｐゴシック" pitchFamily="64" charset="-128"/>
        </a:defRPr>
      </a:lvl3pPr>
      <a:lvl4pPr algn="ctr" defTabSz="457200" rtl="0" eaLnBrk="0" fontAlgn="base" hangingPunct="0">
        <a:spcBef>
          <a:spcPct val="0"/>
        </a:spcBef>
        <a:spcAft>
          <a:spcPct val="0"/>
        </a:spcAft>
        <a:defRPr sz="4400">
          <a:solidFill>
            <a:schemeClr val="tx1"/>
          </a:solidFill>
          <a:latin typeface="Calibri" pitchFamily="64" charset="0"/>
          <a:ea typeface="ＭＳ Ｐゴシック" pitchFamily="64" charset="-128"/>
          <a:cs typeface="ＭＳ Ｐゴシック" pitchFamily="64" charset="-128"/>
        </a:defRPr>
      </a:lvl4pPr>
      <a:lvl5pPr algn="ctr" defTabSz="457200" rtl="0" eaLnBrk="0" fontAlgn="base" hangingPunct="0">
        <a:spcBef>
          <a:spcPct val="0"/>
        </a:spcBef>
        <a:spcAft>
          <a:spcPct val="0"/>
        </a:spcAft>
        <a:defRPr sz="4400">
          <a:solidFill>
            <a:schemeClr val="tx1"/>
          </a:solidFill>
          <a:latin typeface="Calibri" pitchFamily="64" charset="0"/>
          <a:ea typeface="ＭＳ Ｐゴシック" pitchFamily="64" charset="-128"/>
          <a:cs typeface="ＭＳ Ｐゴシック" pitchFamily="64" charset="-128"/>
        </a:defRPr>
      </a:lvl5pPr>
      <a:lvl6pPr marL="457200" algn="ctr" defTabSz="457200" rtl="0" fontAlgn="base">
        <a:spcBef>
          <a:spcPct val="0"/>
        </a:spcBef>
        <a:spcAft>
          <a:spcPct val="0"/>
        </a:spcAft>
        <a:defRPr sz="4400">
          <a:solidFill>
            <a:schemeClr val="tx1"/>
          </a:solidFill>
          <a:latin typeface="Calibri" pitchFamily="64" charset="0"/>
          <a:ea typeface="ＭＳ Ｐゴシック" pitchFamily="64" charset="-128"/>
          <a:cs typeface="ＭＳ Ｐゴシック" pitchFamily="64" charset="-128"/>
        </a:defRPr>
      </a:lvl6pPr>
      <a:lvl7pPr marL="914400" algn="ctr" defTabSz="457200" rtl="0" fontAlgn="base">
        <a:spcBef>
          <a:spcPct val="0"/>
        </a:spcBef>
        <a:spcAft>
          <a:spcPct val="0"/>
        </a:spcAft>
        <a:defRPr sz="4400">
          <a:solidFill>
            <a:schemeClr val="tx1"/>
          </a:solidFill>
          <a:latin typeface="Calibri" pitchFamily="64" charset="0"/>
          <a:ea typeface="ＭＳ Ｐゴシック" pitchFamily="64" charset="-128"/>
          <a:cs typeface="ＭＳ Ｐゴシック" pitchFamily="64" charset="-128"/>
        </a:defRPr>
      </a:lvl7pPr>
      <a:lvl8pPr marL="1371600" algn="ctr" defTabSz="457200" rtl="0" fontAlgn="base">
        <a:spcBef>
          <a:spcPct val="0"/>
        </a:spcBef>
        <a:spcAft>
          <a:spcPct val="0"/>
        </a:spcAft>
        <a:defRPr sz="4400">
          <a:solidFill>
            <a:schemeClr val="tx1"/>
          </a:solidFill>
          <a:latin typeface="Calibri" pitchFamily="64" charset="0"/>
          <a:ea typeface="ＭＳ Ｐゴシック" pitchFamily="64" charset="-128"/>
          <a:cs typeface="ＭＳ Ｐゴシック" pitchFamily="64" charset="-128"/>
        </a:defRPr>
      </a:lvl8pPr>
      <a:lvl9pPr marL="1828800" algn="ctr" defTabSz="457200" rtl="0" fontAlgn="base">
        <a:spcBef>
          <a:spcPct val="0"/>
        </a:spcBef>
        <a:spcAft>
          <a:spcPct val="0"/>
        </a:spcAft>
        <a:defRPr sz="4400">
          <a:solidFill>
            <a:schemeClr val="tx1"/>
          </a:solidFill>
          <a:latin typeface="Calibri" pitchFamily="64" charset="0"/>
          <a:ea typeface="ＭＳ Ｐゴシック" pitchFamily="64" charset="-128"/>
          <a:cs typeface="ＭＳ Ｐゴシック" pitchFamily="6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4" charset="-128"/>
          <a:cs typeface="ＭＳ Ｐゴシック" pitchFamily="6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2006352" y="6356350"/>
            <a:ext cx="10534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22E6397-BFEA-4AD8-9542-BD38D0CCBBC4}" type="datetime1">
              <a:rPr lang="en-GB" smtClean="0">
                <a:solidFill>
                  <a:prstClr val="black">
                    <a:tint val="75000"/>
                  </a:prstClr>
                </a:solidFill>
                <a:latin typeface="Calibri"/>
              </a:rPr>
              <a:pPr fontAlgn="auto">
                <a:spcBef>
                  <a:spcPts val="0"/>
                </a:spcBef>
                <a:spcAft>
                  <a:spcPts val="0"/>
                </a:spcAft>
              </a:pPr>
              <a:t>28/11/2012</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7236296" y="6356350"/>
            <a:ext cx="10081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4CC7B4D-C775-473F-85EB-2BC917147F51}"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pic>
        <p:nvPicPr>
          <p:cNvPr id="10" name="Picture 6" descr="H:\workspace\Newcastle Presentation\fp_cvi_logo.gif"/>
          <p:cNvPicPr>
            <a:picLocks noChangeAspect="1" noChangeArrowheads="1"/>
          </p:cNvPicPr>
          <p:nvPr userDrawn="1"/>
        </p:nvPicPr>
        <p:blipFill rotWithShape="1">
          <a:blip r:embed="rId16">
            <a:extLst>
              <a:ext uri="{28A0092B-C50C-407E-A947-70E740481C1C}">
                <a14:useLocalDpi xmlns:a14="http://schemas.microsoft.com/office/drawing/2010/main" val="0"/>
              </a:ext>
            </a:extLst>
          </a:blip>
          <a:srcRect r="69158"/>
          <a:stretch/>
        </p:blipFill>
        <p:spPr bwMode="auto">
          <a:xfrm>
            <a:off x="35495" y="6156151"/>
            <a:ext cx="546395"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6814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0.png"/><Relationship Id="rId1" Type="http://schemas.openxmlformats.org/officeDocument/2006/relationships/slideLayout" Target="../slideLayouts/slideLayout28.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0.png"/><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iridiummrd.wordpress.com/" TargetMode="External"/><Relationship Id="rId4" Type="http://schemas.openxmlformats.org/officeDocument/2006/relationships/image" Target="../media/image18.jpeg"/><Relationship Id="rId5" Type="http://schemas.openxmlformats.org/officeDocument/2006/relationships/image" Target="../media/image10.png"/><Relationship Id="rId1" Type="http://schemas.openxmlformats.org/officeDocument/2006/relationships/slideLayout" Target="../slideLayouts/slideLayout28.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285720" y="1643050"/>
            <a:ext cx="8496300" cy="2938078"/>
          </a:xfrm>
        </p:spPr>
        <p:txBody>
          <a:bodyPr/>
          <a:lstStyle/>
          <a:p>
            <a:r>
              <a:rPr lang="en-GB" sz="4400" dirty="0">
                <a:solidFill>
                  <a:srgbClr val="0184B3"/>
                </a:solidFill>
              </a:rPr>
              <a:t>UK Research </a:t>
            </a:r>
            <a:r>
              <a:rPr lang="en-GB" sz="4400" dirty="0" smtClean="0">
                <a:solidFill>
                  <a:srgbClr val="0184B3"/>
                </a:solidFill>
              </a:rPr>
              <a:t>Institute in Science of Cyber Security </a:t>
            </a:r>
            <a:endParaRPr lang="en-GB" sz="4400" dirty="0">
              <a:solidFill>
                <a:srgbClr val="0184B3"/>
              </a:solidFill>
            </a:endParaRPr>
          </a:p>
        </p:txBody>
      </p:sp>
      <p:sp>
        <p:nvSpPr>
          <p:cNvPr id="12292" name="Rectangle 4"/>
          <p:cNvSpPr>
            <a:spLocks noGrp="1" noChangeArrowheads="1"/>
          </p:cNvSpPr>
          <p:nvPr>
            <p:ph type="subTitle" idx="1"/>
          </p:nvPr>
        </p:nvSpPr>
        <p:spPr>
          <a:xfrm>
            <a:off x="323528" y="3645024"/>
            <a:ext cx="8496300" cy="2232223"/>
          </a:xfrm>
        </p:spPr>
        <p:txBody>
          <a:bodyPr/>
          <a:lstStyle/>
          <a:p>
            <a:r>
              <a:rPr lang="en-US" sz="3200" b="1" i="1" dirty="0"/>
              <a:t>M. Angela </a:t>
            </a:r>
            <a:r>
              <a:rPr lang="en-US" sz="3200" b="1" i="1" dirty="0" err="1" smtClean="0"/>
              <a:t>Sasse</a:t>
            </a:r>
            <a:r>
              <a:rPr lang="en-US" sz="3200" b="1" i="1" dirty="0" smtClean="0"/>
              <a:t> </a:t>
            </a:r>
          </a:p>
          <a:p>
            <a:r>
              <a:rPr lang="en-GB" sz="3200" b="1" dirty="0" smtClean="0"/>
              <a:t>Director, Research Institute in Science of Cyber Security</a:t>
            </a:r>
            <a:endParaRPr lang="en-GB" sz="3200" b="1" dirty="0"/>
          </a:p>
          <a:p>
            <a:r>
              <a:rPr lang="en-GB" sz="3200" b="1" dirty="0"/>
              <a:t>University College London, UK</a:t>
            </a:r>
          </a:p>
          <a:p>
            <a:endParaRPr lang="en-GB"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output</a:t>
            </a:r>
            <a:endParaRPr lang="en-US" dirty="0"/>
          </a:p>
        </p:txBody>
      </p:sp>
      <p:sp>
        <p:nvSpPr>
          <p:cNvPr id="4" name="TextBox 3"/>
          <p:cNvSpPr txBox="1"/>
          <p:nvPr/>
        </p:nvSpPr>
        <p:spPr>
          <a:xfrm>
            <a:off x="539552" y="1772816"/>
            <a:ext cx="7459133" cy="3908762"/>
          </a:xfrm>
          <a:prstGeom prst="rect">
            <a:avLst/>
          </a:prstGeom>
          <a:noFill/>
        </p:spPr>
        <p:txBody>
          <a:bodyPr wrap="square" rtlCol="0">
            <a:spAutoFit/>
          </a:bodyPr>
          <a:lstStyle/>
          <a:p>
            <a:pPr marL="457200" indent="-457200">
              <a:buFont typeface="+mj-lt"/>
              <a:buAutoNum type="arabicPeriod"/>
            </a:pPr>
            <a:r>
              <a:rPr lang="en-US" sz="2800" dirty="0" smtClean="0">
                <a:solidFill>
                  <a:srgbClr val="376FBA"/>
                </a:solidFill>
              </a:rPr>
              <a:t>A method for combining and evaluating combinations of technical and organizational security controls</a:t>
            </a:r>
          </a:p>
          <a:p>
            <a:pPr marL="457200" indent="-457200">
              <a:buFont typeface="+mj-lt"/>
              <a:buAutoNum type="arabicPeriod"/>
            </a:pPr>
            <a:r>
              <a:rPr lang="en-US" sz="2800" dirty="0" smtClean="0">
                <a:solidFill>
                  <a:srgbClr val="376FBA"/>
                </a:solidFill>
              </a:rPr>
              <a:t>Methods and design principles for visualizing and analyzing combined organizational and technical compliance behaviors</a:t>
            </a:r>
          </a:p>
          <a:p>
            <a:pPr marL="457200" indent="-457200">
              <a:buFont typeface="+mj-lt"/>
              <a:buAutoNum type="arabicPeriod"/>
            </a:pPr>
            <a:r>
              <a:rPr lang="en-US" sz="2800" dirty="0" smtClean="0">
                <a:solidFill>
                  <a:srgbClr val="376FBA"/>
                </a:solidFill>
              </a:rPr>
              <a:t>Use cases and case study reports</a:t>
            </a:r>
          </a:p>
          <a:p>
            <a:endParaRPr lang="en-US" sz="2400" dirty="0">
              <a:solidFill>
                <a:srgbClr val="376FBA"/>
              </a:solidFill>
            </a:endParaRPr>
          </a:p>
        </p:txBody>
      </p:sp>
    </p:spTree>
    <p:extLst>
      <p:ext uri="{BB962C8B-B14F-4D97-AF65-F5344CB8AC3E}">
        <p14:creationId xmlns:p14="http://schemas.microsoft.com/office/powerpoint/2010/main" val="3441178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7544" y="1988841"/>
            <a:ext cx="7620000" cy="1152128"/>
          </a:xfrm>
        </p:spPr>
        <p:txBody>
          <a:bodyPr/>
          <a:lstStyle/>
          <a:p>
            <a:r>
              <a:rPr lang="en-GB" sz="2800" dirty="0" smtClean="0"/>
              <a:t>Project: Games and Abstraction for Cyber Security</a:t>
            </a:r>
            <a:endParaRPr lang="en-GB" sz="2800" dirty="0"/>
          </a:p>
        </p:txBody>
      </p:sp>
      <p:sp>
        <p:nvSpPr>
          <p:cNvPr id="4" name="Subtitle 3"/>
          <p:cNvSpPr>
            <a:spLocks noGrp="1"/>
          </p:cNvSpPr>
          <p:nvPr>
            <p:ph type="subTitle" idx="1"/>
          </p:nvPr>
        </p:nvSpPr>
        <p:spPr>
          <a:xfrm>
            <a:off x="539552" y="3212976"/>
            <a:ext cx="7776864" cy="3096344"/>
          </a:xfrm>
        </p:spPr>
        <p:txBody>
          <a:bodyPr/>
          <a:lstStyle/>
          <a:p>
            <a:r>
              <a:rPr lang="en-GB" sz="2800" dirty="0" smtClean="0"/>
              <a:t>Partners: </a:t>
            </a:r>
          </a:p>
          <a:p>
            <a:r>
              <a:rPr lang="en-GB" sz="2800" dirty="0" smtClean="0"/>
              <a:t>Imperial College London (</a:t>
            </a:r>
            <a:r>
              <a:rPr lang="en-GB" sz="2800" dirty="0" err="1" smtClean="0"/>
              <a:t>Prof.</a:t>
            </a:r>
            <a:r>
              <a:rPr lang="en-GB" sz="2800" dirty="0" smtClean="0"/>
              <a:t> Chris </a:t>
            </a:r>
            <a:r>
              <a:rPr lang="en-GB" sz="2800" dirty="0" err="1" smtClean="0"/>
              <a:t>Hankin</a:t>
            </a:r>
            <a:r>
              <a:rPr lang="en-GB" sz="2800" dirty="0" smtClean="0"/>
              <a:t>)</a:t>
            </a:r>
          </a:p>
          <a:p>
            <a:r>
              <a:rPr lang="en-GB" sz="2800" dirty="0" smtClean="0"/>
              <a:t>Royal Holloway, </a:t>
            </a:r>
            <a:r>
              <a:rPr lang="en-GB" sz="2800" dirty="0" err="1" smtClean="0"/>
              <a:t>Unversity</a:t>
            </a:r>
            <a:r>
              <a:rPr lang="en-GB" sz="2800" dirty="0" smtClean="0"/>
              <a:t> of London (</a:t>
            </a:r>
            <a:r>
              <a:rPr lang="en-GB" sz="2800" dirty="0" err="1" smtClean="0"/>
              <a:t>Prof.</a:t>
            </a:r>
            <a:r>
              <a:rPr lang="en-GB" sz="2800" dirty="0" smtClean="0"/>
              <a:t> </a:t>
            </a:r>
            <a:r>
              <a:rPr lang="en-GB" sz="2800" dirty="0" err="1" smtClean="0"/>
              <a:t>Dusko</a:t>
            </a:r>
            <a:r>
              <a:rPr lang="en-GB" sz="2800" dirty="0" smtClean="0"/>
              <a:t> </a:t>
            </a:r>
            <a:r>
              <a:rPr lang="en-GB" sz="2800" dirty="0" err="1" smtClean="0"/>
              <a:t>Pavlovic</a:t>
            </a:r>
            <a:r>
              <a:rPr lang="en-GB" sz="2800" dirty="0" smtClean="0"/>
              <a:t>)</a:t>
            </a:r>
          </a:p>
          <a:p>
            <a:r>
              <a:rPr lang="en-GB" sz="2800" dirty="0" smtClean="0"/>
              <a:t>Queen Mary, University of London (Dr </a:t>
            </a:r>
            <a:r>
              <a:rPr lang="en-GB" sz="2800" dirty="0" smtClean="0"/>
              <a:t>Pasquale </a:t>
            </a:r>
            <a:r>
              <a:rPr lang="en-GB" sz="2800" dirty="0" err="1" smtClean="0"/>
              <a:t>Malacaria</a:t>
            </a:r>
            <a:r>
              <a:rPr lang="en-GB" sz="2800" dirty="0" smtClean="0"/>
              <a: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Our Proposition</a:t>
            </a:r>
            <a:endParaRPr lang="en-GB" sz="2800" b="1" dirty="0"/>
          </a:p>
        </p:txBody>
      </p:sp>
      <p:sp>
        <p:nvSpPr>
          <p:cNvPr id="9" name="Content Placeholder 8"/>
          <p:cNvSpPr>
            <a:spLocks noGrp="1"/>
          </p:cNvSpPr>
          <p:nvPr>
            <p:ph idx="1"/>
          </p:nvPr>
        </p:nvSpPr>
        <p:spPr>
          <a:xfrm>
            <a:off x="539552" y="1686272"/>
            <a:ext cx="7704856" cy="4191000"/>
          </a:xfrm>
        </p:spPr>
        <p:txBody>
          <a:bodyPr/>
          <a:lstStyle/>
          <a:p>
            <a:pPr>
              <a:spcBef>
                <a:spcPts val="0"/>
              </a:spcBef>
              <a:spcAft>
                <a:spcPts val="600"/>
              </a:spcAft>
            </a:pPr>
            <a:r>
              <a:rPr lang="en-GB" sz="2000" dirty="0" smtClean="0">
                <a:solidFill>
                  <a:srgbClr val="FF0000"/>
                </a:solidFill>
              </a:rPr>
              <a:t>Game Theory </a:t>
            </a:r>
            <a:r>
              <a:rPr lang="en-GB" sz="2000" dirty="0" smtClean="0"/>
              <a:t>can help Systems Administrators make better</a:t>
            </a:r>
            <a:br>
              <a:rPr lang="en-GB" sz="2000" dirty="0" smtClean="0"/>
            </a:br>
            <a:r>
              <a:rPr lang="en-GB" sz="2000" dirty="0" smtClean="0"/>
              <a:t>decisions about how to defend their systems.</a:t>
            </a:r>
          </a:p>
          <a:p>
            <a:pPr>
              <a:spcBef>
                <a:spcPts val="0"/>
              </a:spcBef>
              <a:spcAft>
                <a:spcPts val="600"/>
              </a:spcAft>
            </a:pPr>
            <a:r>
              <a:rPr lang="en-GB" sz="2000" dirty="0" smtClean="0"/>
              <a:t>The “Cyber Security Problem” can be seen as a two player game consisting of an </a:t>
            </a:r>
            <a:r>
              <a:rPr lang="en-GB" sz="2000" dirty="0" smtClean="0">
                <a:solidFill>
                  <a:srgbClr val="FF0000"/>
                </a:solidFill>
              </a:rPr>
              <a:t>Attacker</a:t>
            </a:r>
            <a:r>
              <a:rPr lang="en-GB" sz="2000" dirty="0" smtClean="0"/>
              <a:t> who wants to maximise damage and a </a:t>
            </a:r>
            <a:r>
              <a:rPr lang="en-GB" sz="2000" dirty="0" smtClean="0">
                <a:solidFill>
                  <a:srgbClr val="0070C0"/>
                </a:solidFill>
              </a:rPr>
              <a:t>Defender</a:t>
            </a:r>
            <a:r>
              <a:rPr lang="en-GB" sz="2000" dirty="0" smtClean="0"/>
              <a:t> who wants to minimise downtime and protect resources.</a:t>
            </a:r>
          </a:p>
          <a:p>
            <a:pPr>
              <a:spcBef>
                <a:spcPts val="0"/>
              </a:spcBef>
              <a:spcAft>
                <a:spcPts val="600"/>
              </a:spcAft>
            </a:pPr>
            <a:r>
              <a:rPr lang="en-GB" sz="2000" dirty="0" smtClean="0"/>
              <a:t>For example, once an http server has been compromised the likely next steps of the attacker would be to </a:t>
            </a:r>
            <a:r>
              <a:rPr lang="en-GB" sz="2000" dirty="0" smtClean="0">
                <a:solidFill>
                  <a:srgbClr val="FF0000"/>
                </a:solidFill>
              </a:rPr>
              <a:t>deface the website</a:t>
            </a:r>
            <a:r>
              <a:rPr lang="en-GB" sz="2000" dirty="0" smtClean="0"/>
              <a:t> or </a:t>
            </a:r>
            <a:r>
              <a:rPr lang="en-GB" sz="2000" dirty="0" smtClean="0">
                <a:solidFill>
                  <a:srgbClr val="FF0000"/>
                </a:solidFill>
              </a:rPr>
              <a:t>install a sniffer</a:t>
            </a:r>
            <a:r>
              <a:rPr lang="en-GB" sz="2000" dirty="0" smtClean="0"/>
              <a:t>.  Defences include </a:t>
            </a:r>
            <a:r>
              <a:rPr lang="en-GB" sz="2000" dirty="0" smtClean="0">
                <a:solidFill>
                  <a:srgbClr val="0070C0"/>
                </a:solidFill>
              </a:rPr>
              <a:t>re-installing the compromised account</a:t>
            </a:r>
            <a:r>
              <a:rPr lang="en-GB" sz="2000" dirty="0" smtClean="0"/>
              <a:t> or </a:t>
            </a:r>
            <a:r>
              <a:rPr lang="en-GB" sz="2000" dirty="0" smtClean="0">
                <a:solidFill>
                  <a:srgbClr val="0070C0"/>
                </a:solidFill>
              </a:rPr>
              <a:t>installing a sniffer detector</a:t>
            </a:r>
            <a:r>
              <a:rPr lang="en-GB" sz="2000" dirty="0" smtClean="0"/>
              <a:t>.  </a:t>
            </a:r>
          </a:p>
          <a:p>
            <a:pPr>
              <a:spcBef>
                <a:spcPts val="0"/>
              </a:spcBef>
              <a:spcAft>
                <a:spcPts val="600"/>
              </a:spcAft>
            </a:pPr>
            <a:r>
              <a:rPr lang="en-GB" sz="2000" dirty="0" smtClean="0"/>
              <a:t>Attackers are far more likely to just deface the website and so the best defence is therefore to re-install the compromised account.</a:t>
            </a:r>
          </a:p>
          <a:p>
            <a:pPr>
              <a:spcBef>
                <a:spcPts val="0"/>
              </a:spcBef>
              <a:spcAft>
                <a:spcPts val="600"/>
              </a:spcAft>
            </a:pPr>
            <a:r>
              <a:rPr lang="en-GB" sz="2000" dirty="0" smtClean="0"/>
              <a:t>We have designed a scientific programme to make this kind of analysis a robust and tractable problem.</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683568" y="609600"/>
            <a:ext cx="7543800" cy="638175"/>
          </a:xfrm>
        </p:spPr>
        <p:txBody>
          <a:bodyPr>
            <a:noAutofit/>
          </a:bodyPr>
          <a:lstStyle/>
          <a:p>
            <a:pPr eaLnBrk="1" hangingPunct="1">
              <a:defRPr/>
            </a:pPr>
            <a:r>
              <a:rPr lang="en-GB" sz="2800" b="1" dirty="0" smtClean="0">
                <a:ea typeface="ＭＳ Ｐゴシック" charset="-128"/>
                <a:cs typeface="ＭＳ Ｐゴシック" charset="-128"/>
              </a:rPr>
              <a:t>The Approach</a:t>
            </a:r>
            <a:endParaRPr lang="en-US" sz="2800" b="1" dirty="0" smtClean="0">
              <a:ea typeface="ＭＳ Ｐゴシック" charset="-128"/>
              <a:cs typeface="ＭＳ Ｐゴシック" charset="-128"/>
            </a:endParaRPr>
          </a:p>
        </p:txBody>
      </p:sp>
      <p:pic>
        <p:nvPicPr>
          <p:cNvPr id="2050" name="Picture 2"/>
          <p:cNvPicPr>
            <a:picLocks noChangeAspect="1" noChangeArrowheads="1"/>
          </p:cNvPicPr>
          <p:nvPr/>
        </p:nvPicPr>
        <p:blipFill>
          <a:blip r:embed="rId3"/>
          <a:srcRect/>
          <a:stretch>
            <a:fillRect/>
          </a:stretch>
        </p:blipFill>
        <p:spPr bwMode="auto">
          <a:xfrm>
            <a:off x="2771800" y="3134469"/>
            <a:ext cx="3448050" cy="1590675"/>
          </a:xfrm>
          <a:prstGeom prst="rect">
            <a:avLst/>
          </a:prstGeom>
          <a:noFill/>
          <a:ln w="9525">
            <a:noFill/>
            <a:miter lim="800000"/>
            <a:headEnd/>
            <a:tailEnd/>
          </a:ln>
          <a:effectLst/>
        </p:spPr>
      </p:pic>
      <p:sp>
        <p:nvSpPr>
          <p:cNvPr id="18435" name="Text Placeholder 23"/>
          <p:cNvSpPr>
            <a:spLocks noGrp="1"/>
          </p:cNvSpPr>
          <p:nvPr>
            <p:ph type="body" sz="half" idx="1"/>
          </p:nvPr>
        </p:nvSpPr>
        <p:spPr>
          <a:xfrm>
            <a:off x="683568" y="1828800"/>
            <a:ext cx="7848872" cy="4572000"/>
          </a:xfrm>
        </p:spPr>
        <p:txBody>
          <a:bodyPr/>
          <a:lstStyle/>
          <a:p>
            <a:pPr marL="0" indent="0" algn="just">
              <a:lnSpc>
                <a:spcPct val="114000"/>
              </a:lnSpc>
            </a:pPr>
            <a:r>
              <a:rPr lang="en-GB" sz="2200" dirty="0" smtClean="0"/>
              <a:t>  </a:t>
            </a:r>
            <a:r>
              <a:rPr lang="en-GB" sz="2200" i="1" dirty="0" smtClean="0">
                <a:solidFill>
                  <a:srgbClr val="FF0000"/>
                </a:solidFill>
              </a:rPr>
              <a:t>Stochastic Game Theory </a:t>
            </a:r>
            <a:r>
              <a:rPr lang="en-GB" sz="2200" dirty="0" smtClean="0"/>
              <a:t>has been studied as a basis for decision support systems for cyber security for about 10 years.</a:t>
            </a:r>
          </a:p>
          <a:p>
            <a:pPr marL="0" indent="0" algn="just">
              <a:lnSpc>
                <a:spcPct val="114000"/>
              </a:lnSpc>
            </a:pPr>
            <a:r>
              <a:rPr lang="en-GB" sz="2200" dirty="0" smtClean="0"/>
              <a:t>  For example, even quite simple systems:</a:t>
            </a:r>
          </a:p>
          <a:p>
            <a:pPr marL="0" indent="0" algn="just">
              <a:lnSpc>
                <a:spcPct val="114000"/>
              </a:lnSpc>
            </a:pPr>
            <a:endParaRPr lang="en-GB" sz="2200" dirty="0" smtClean="0"/>
          </a:p>
          <a:p>
            <a:pPr marL="0" indent="0" algn="just">
              <a:lnSpc>
                <a:spcPct val="114000"/>
              </a:lnSpc>
            </a:pPr>
            <a:endParaRPr lang="en-GB" sz="2200" dirty="0" smtClean="0"/>
          </a:p>
          <a:p>
            <a:pPr marL="0" indent="0" algn="just">
              <a:lnSpc>
                <a:spcPct val="114000"/>
              </a:lnSpc>
              <a:buNone/>
            </a:pPr>
            <a:endParaRPr lang="en-GB" sz="2200" dirty="0" smtClean="0"/>
          </a:p>
          <a:p>
            <a:pPr marL="0" indent="0" algn="just">
              <a:lnSpc>
                <a:spcPct val="114000"/>
              </a:lnSpc>
              <a:buNone/>
            </a:pPr>
            <a:r>
              <a:rPr lang="en-GB" sz="2200" dirty="0" smtClean="0"/>
              <a:t>   are intractable – this example has over 4 billion states.</a:t>
            </a:r>
            <a:endParaRPr lang="en-GB" sz="2200" i="1" dirty="0" smtClean="0"/>
          </a:p>
          <a:p>
            <a:pPr marL="0" indent="0" algn="just">
              <a:lnSpc>
                <a:spcPct val="114000"/>
              </a:lnSpc>
              <a:buNone/>
            </a:pPr>
            <a:r>
              <a:rPr lang="en-GB" sz="2200" i="1" dirty="0" smtClean="0"/>
              <a:t>E is the environment, W is a web-server,</a:t>
            </a:r>
          </a:p>
          <a:p>
            <a:pPr marL="0" indent="0" algn="just">
              <a:lnSpc>
                <a:spcPct val="114000"/>
              </a:lnSpc>
              <a:buNone/>
            </a:pPr>
            <a:r>
              <a:rPr lang="en-GB" sz="2200" i="1" dirty="0" smtClean="0"/>
              <a:t>F is file server and N is the collection of networked computers</a:t>
            </a:r>
            <a:endParaRPr lang="en-GB" sz="2200" dirty="0" smtClean="0"/>
          </a:p>
        </p:txBody>
      </p:sp>
    </p:spTree>
    <p:extLst>
      <p:ext uri="{BB962C8B-B14F-4D97-AF65-F5344CB8AC3E}">
        <p14:creationId xmlns:p14="http://schemas.microsoft.com/office/powerpoint/2010/main" val="17293903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b="1" dirty="0" smtClean="0"/>
              <a:t>The Approach, contd...</a:t>
            </a:r>
            <a:endParaRPr lang="en-GB" sz="2800" b="1" dirty="0"/>
          </a:p>
        </p:txBody>
      </p:sp>
      <p:sp>
        <p:nvSpPr>
          <p:cNvPr id="6" name="Content Placeholder 5"/>
          <p:cNvSpPr>
            <a:spLocks noGrp="1"/>
          </p:cNvSpPr>
          <p:nvPr>
            <p:ph idx="1"/>
          </p:nvPr>
        </p:nvSpPr>
        <p:spPr/>
        <p:txBody>
          <a:bodyPr/>
          <a:lstStyle/>
          <a:p>
            <a:pPr marL="0" indent="0" algn="just">
              <a:lnSpc>
                <a:spcPct val="114000"/>
              </a:lnSpc>
            </a:pPr>
            <a:r>
              <a:rPr lang="en-GB" sz="2400" dirty="0" smtClean="0"/>
              <a:t>  Previous work takes an ad hoc  approach to ignoring detail.</a:t>
            </a:r>
          </a:p>
          <a:p>
            <a:pPr marL="0" indent="0" algn="just">
              <a:lnSpc>
                <a:spcPct val="114000"/>
              </a:lnSpc>
            </a:pPr>
            <a:endParaRPr lang="en-GB" sz="2400" dirty="0" smtClean="0"/>
          </a:p>
          <a:p>
            <a:pPr marL="0" indent="0" algn="just">
              <a:lnSpc>
                <a:spcPct val="114000"/>
              </a:lnSpc>
            </a:pPr>
            <a:r>
              <a:rPr lang="en-GB" sz="2400" dirty="0" smtClean="0"/>
              <a:t>  If we abstract, what happens to the </a:t>
            </a:r>
            <a:r>
              <a:rPr lang="en-GB" sz="2400" dirty="0" err="1" smtClean="0"/>
              <a:t>equilibria</a:t>
            </a:r>
            <a:r>
              <a:rPr lang="en-GB" sz="2400" dirty="0" smtClean="0"/>
              <a:t>, etc? – what is the justification for making operational decisions on these simplified models?</a:t>
            </a:r>
          </a:p>
          <a:p>
            <a:pPr marL="0" indent="0" algn="just">
              <a:lnSpc>
                <a:spcPct val="114000"/>
              </a:lnSpc>
              <a:buNone/>
            </a:pPr>
            <a:endParaRPr lang="en-GB" sz="2400" dirty="0" smtClean="0"/>
          </a:p>
          <a:p>
            <a:pPr marL="0" indent="0" algn="just">
              <a:lnSpc>
                <a:spcPct val="114000"/>
              </a:lnSpc>
            </a:pPr>
            <a:r>
              <a:rPr lang="en-GB" sz="2400" i="1" dirty="0" smtClean="0"/>
              <a:t>  </a:t>
            </a:r>
            <a:r>
              <a:rPr lang="en-GB" sz="2400" i="1" dirty="0" smtClean="0">
                <a:solidFill>
                  <a:srgbClr val="FF0000"/>
                </a:solidFill>
              </a:rPr>
              <a:t>Abstract Interpretation </a:t>
            </a:r>
            <a:r>
              <a:rPr lang="en-GB" sz="2400" i="1" dirty="0" smtClean="0"/>
              <a:t>– </a:t>
            </a:r>
            <a:r>
              <a:rPr lang="en-GB" sz="2400" dirty="0" smtClean="0"/>
              <a:t>a technique for abstracting program behaviours, used in program verification - provides a systematic approach.</a:t>
            </a:r>
            <a:endParaRPr lang="en-GB" sz="2400" i="1" dirty="0" smtClean="0"/>
          </a:p>
          <a:p>
            <a:endParaRPr lang="en-GB"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683568" y="609600"/>
            <a:ext cx="7543800" cy="638175"/>
          </a:xfrm>
        </p:spPr>
        <p:txBody>
          <a:bodyPr>
            <a:noAutofit/>
          </a:bodyPr>
          <a:lstStyle/>
          <a:p>
            <a:pPr eaLnBrk="1" hangingPunct="1">
              <a:defRPr/>
            </a:pPr>
            <a:r>
              <a:rPr lang="en-GB" sz="2800" b="1" dirty="0" smtClean="0">
                <a:ea typeface="ＭＳ Ｐゴシック" charset="-128"/>
                <a:cs typeface="ＭＳ Ｐゴシック" charset="-128"/>
              </a:rPr>
              <a:t>Refinements</a:t>
            </a:r>
            <a:endParaRPr lang="en-US" sz="2800" b="1" dirty="0" smtClean="0">
              <a:ea typeface="ＭＳ Ｐゴシック" charset="-128"/>
              <a:cs typeface="ＭＳ Ｐゴシック" charset="-128"/>
            </a:endParaRPr>
          </a:p>
        </p:txBody>
      </p:sp>
      <p:sp>
        <p:nvSpPr>
          <p:cNvPr id="18435" name="Text Placeholder 23"/>
          <p:cNvSpPr>
            <a:spLocks noGrp="1"/>
          </p:cNvSpPr>
          <p:nvPr>
            <p:ph type="body" sz="half" idx="1"/>
          </p:nvPr>
        </p:nvSpPr>
        <p:spPr>
          <a:xfrm>
            <a:off x="251520" y="1700808"/>
            <a:ext cx="4896544" cy="4572000"/>
          </a:xfrm>
        </p:spPr>
        <p:txBody>
          <a:bodyPr/>
          <a:lstStyle/>
          <a:p>
            <a:pPr marL="0" indent="0">
              <a:lnSpc>
                <a:spcPct val="114000"/>
              </a:lnSpc>
              <a:buNone/>
            </a:pPr>
            <a:r>
              <a:rPr lang="en-GB" sz="2200" dirty="0" smtClean="0"/>
              <a:t>In order to deal with </a:t>
            </a:r>
            <a:r>
              <a:rPr lang="en-GB" sz="2200" i="1" dirty="0" smtClean="0">
                <a:solidFill>
                  <a:srgbClr val="FF0000"/>
                </a:solidFill>
              </a:rPr>
              <a:t>Incomplete games </a:t>
            </a:r>
            <a:r>
              <a:rPr lang="en-GB" sz="2200" dirty="0" smtClean="0"/>
              <a:t>(where the players do not know each others’ strategies), we will combine </a:t>
            </a:r>
            <a:r>
              <a:rPr lang="en-GB" sz="2200" i="1" dirty="0" smtClean="0">
                <a:solidFill>
                  <a:srgbClr val="FF0000"/>
                </a:solidFill>
              </a:rPr>
              <a:t>machine learning </a:t>
            </a:r>
            <a:r>
              <a:rPr lang="en-GB" sz="2200" dirty="0" smtClean="0"/>
              <a:t>with abstraction.</a:t>
            </a:r>
          </a:p>
          <a:p>
            <a:pPr marL="0" indent="0">
              <a:lnSpc>
                <a:spcPct val="114000"/>
              </a:lnSpc>
              <a:buNone/>
            </a:pPr>
            <a:endParaRPr lang="en-GB" sz="2200" i="1" dirty="0" smtClean="0">
              <a:solidFill>
                <a:srgbClr val="FF0000"/>
              </a:solidFill>
            </a:endParaRPr>
          </a:p>
          <a:p>
            <a:pPr marL="0" indent="0">
              <a:lnSpc>
                <a:spcPct val="114000"/>
              </a:lnSpc>
              <a:buNone/>
            </a:pPr>
            <a:r>
              <a:rPr lang="en-GB" sz="2200" dirty="0" smtClean="0"/>
              <a:t>Games with </a:t>
            </a:r>
            <a:r>
              <a:rPr lang="en-GB" sz="2200" i="1" dirty="0" smtClean="0">
                <a:solidFill>
                  <a:srgbClr val="FF0000"/>
                </a:solidFill>
              </a:rPr>
              <a:t>imperfect information </a:t>
            </a:r>
            <a:r>
              <a:rPr lang="en-GB" sz="2200" dirty="0" smtClean="0"/>
              <a:t>arise when players do not know each others’ state – we will develop a model that can deal with such situations.</a:t>
            </a:r>
          </a:p>
        </p:txBody>
      </p:sp>
      <p:pic>
        <p:nvPicPr>
          <p:cNvPr id="4" name="Picture 3" descr="SEQfirst.gif"/>
          <p:cNvPicPr>
            <a:picLocks noChangeAspect="1"/>
          </p:cNvPicPr>
          <p:nvPr/>
        </p:nvPicPr>
        <p:blipFill>
          <a:blip r:embed="rId3"/>
          <a:stretch>
            <a:fillRect/>
          </a:stretch>
        </p:blipFill>
        <p:spPr>
          <a:xfrm>
            <a:off x="5292080" y="1628800"/>
            <a:ext cx="3528392" cy="5053868"/>
          </a:xfrm>
          <a:prstGeom prst="rect">
            <a:avLst/>
          </a:prstGeom>
        </p:spPr>
      </p:pic>
    </p:spTree>
    <p:extLst>
      <p:ext uri="{BB962C8B-B14F-4D97-AF65-F5344CB8AC3E}">
        <p14:creationId xmlns:p14="http://schemas.microsoft.com/office/powerpoint/2010/main" val="17293903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683568" y="609600"/>
            <a:ext cx="7543800" cy="638175"/>
          </a:xfrm>
        </p:spPr>
        <p:txBody>
          <a:bodyPr>
            <a:noAutofit/>
          </a:bodyPr>
          <a:lstStyle/>
          <a:p>
            <a:pPr eaLnBrk="1" hangingPunct="1">
              <a:defRPr/>
            </a:pPr>
            <a:r>
              <a:rPr lang="en-GB" sz="2800" b="1" dirty="0" smtClean="0">
                <a:ea typeface="ＭＳ Ｐゴシック" charset="-128"/>
                <a:cs typeface="ＭＳ Ｐゴシック" charset="-128"/>
              </a:rPr>
              <a:t>Expected outcomes</a:t>
            </a:r>
            <a:endParaRPr lang="en-US" sz="2800" b="1" dirty="0" smtClean="0">
              <a:ea typeface="ＭＳ Ｐゴシック" charset="-128"/>
              <a:cs typeface="ＭＳ Ｐゴシック" charset="-128"/>
            </a:endParaRPr>
          </a:p>
        </p:txBody>
      </p:sp>
      <p:pic>
        <p:nvPicPr>
          <p:cNvPr id="3075" name="Picture 3" descr="C:\Documents and Settings\clh\Local Settings\Temporary Internet Files\Content.IE5\R8FRCC88\MP900316828[1].jpg"/>
          <p:cNvPicPr>
            <a:picLocks noChangeAspect="1" noChangeArrowheads="1"/>
          </p:cNvPicPr>
          <p:nvPr/>
        </p:nvPicPr>
        <p:blipFill>
          <a:blip r:embed="rId3"/>
          <a:srcRect/>
          <a:stretch>
            <a:fillRect/>
          </a:stretch>
        </p:blipFill>
        <p:spPr bwMode="auto">
          <a:xfrm>
            <a:off x="7144893" y="1484784"/>
            <a:ext cx="1999107" cy="1289425"/>
          </a:xfrm>
          <a:prstGeom prst="roundRect">
            <a:avLst>
              <a:gd name="adj" fmla="val 7874"/>
            </a:avLst>
          </a:prstGeom>
          <a:noFill/>
        </p:spPr>
      </p:pic>
      <p:sp>
        <p:nvSpPr>
          <p:cNvPr id="18435" name="Text Placeholder 23"/>
          <p:cNvSpPr>
            <a:spLocks noGrp="1"/>
          </p:cNvSpPr>
          <p:nvPr>
            <p:ph type="body" sz="half" idx="1"/>
          </p:nvPr>
        </p:nvSpPr>
        <p:spPr>
          <a:xfrm>
            <a:off x="467544" y="1828800"/>
            <a:ext cx="8064896" cy="4572000"/>
          </a:xfrm>
        </p:spPr>
        <p:txBody>
          <a:bodyPr/>
          <a:lstStyle/>
          <a:p>
            <a:pPr marL="457200" indent="-457200">
              <a:lnSpc>
                <a:spcPct val="114000"/>
              </a:lnSpc>
              <a:buFont typeface="+mj-lt"/>
              <a:buAutoNum type="arabicPeriod"/>
            </a:pPr>
            <a:r>
              <a:rPr lang="en-GB" sz="2400" dirty="0" smtClean="0"/>
              <a:t>New theory and understanding of game theory</a:t>
            </a:r>
            <a:br>
              <a:rPr lang="en-GB" sz="2400" dirty="0" smtClean="0"/>
            </a:br>
            <a:r>
              <a:rPr lang="en-GB" sz="2400" dirty="0" smtClean="0"/>
              <a:t>and its application to cyber defence.</a:t>
            </a:r>
          </a:p>
          <a:p>
            <a:pPr marL="457200" indent="-457200">
              <a:lnSpc>
                <a:spcPct val="114000"/>
              </a:lnSpc>
              <a:buFont typeface="+mj-lt"/>
              <a:buAutoNum type="arabicPeriod"/>
            </a:pPr>
            <a:r>
              <a:rPr lang="en-GB" sz="2400" dirty="0" smtClean="0"/>
              <a:t>Proof-of-concept implementation of a decision</a:t>
            </a:r>
            <a:br>
              <a:rPr lang="en-GB" sz="2400" dirty="0" smtClean="0"/>
            </a:br>
            <a:r>
              <a:rPr lang="en-GB" sz="2400" dirty="0" smtClean="0"/>
              <a:t>support tool based on adaptive, imperfect information</a:t>
            </a:r>
            <a:br>
              <a:rPr lang="en-GB" sz="2400" dirty="0" smtClean="0"/>
            </a:br>
            <a:r>
              <a:rPr lang="en-GB" sz="2400" dirty="0" smtClean="0"/>
              <a:t>stochastic games – with intermediate results relating to simpler systems.</a:t>
            </a:r>
          </a:p>
          <a:p>
            <a:pPr marL="457200" indent="-457200">
              <a:lnSpc>
                <a:spcPct val="114000"/>
              </a:lnSpc>
              <a:buFont typeface="+mj-lt"/>
              <a:buAutoNum type="arabicPeriod"/>
            </a:pPr>
            <a:r>
              <a:rPr lang="en-GB" sz="2400" dirty="0" smtClean="0"/>
              <a:t>Empirical evaluation of the implementation against data sets from real stakeholders.</a:t>
            </a:r>
          </a:p>
          <a:p>
            <a:pPr marL="457200" indent="-457200">
              <a:lnSpc>
                <a:spcPct val="114000"/>
              </a:lnSpc>
              <a:buFont typeface="+mj-lt"/>
              <a:buAutoNum type="arabicPeriod"/>
            </a:pPr>
            <a:r>
              <a:rPr lang="en-GB" sz="2400" dirty="0" smtClean="0"/>
              <a:t>Policy advice on cyber security strategy.</a:t>
            </a:r>
          </a:p>
          <a:p>
            <a:pPr marL="361950" indent="-361950">
              <a:lnSpc>
                <a:spcPct val="114000"/>
              </a:lnSpc>
            </a:pPr>
            <a:endParaRPr lang="en-GB" sz="2000" dirty="0" smtClean="0"/>
          </a:p>
        </p:txBody>
      </p:sp>
    </p:spTree>
    <p:extLst>
      <p:ext uri="{BB962C8B-B14F-4D97-AF65-F5344CB8AC3E}">
        <p14:creationId xmlns:p14="http://schemas.microsoft.com/office/powerpoint/2010/main" val="17293903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908720"/>
            <a:ext cx="8229600" cy="1143000"/>
          </a:xfrm>
        </p:spPr>
        <p:txBody>
          <a:bodyPr>
            <a:normAutofit fontScale="90000"/>
          </a:bodyPr>
          <a:lstStyle/>
          <a:p>
            <a:pPr algn="l"/>
            <a:r>
              <a:rPr lang="en-US" i="1" dirty="0"/>
              <a:t>Project: </a:t>
            </a:r>
            <a:r>
              <a:rPr lang="en-GB" dirty="0"/>
              <a:t>Choice Architecture for Information Security</a:t>
            </a:r>
            <a:r>
              <a:rPr lang="en-US" dirty="0"/>
              <a:t/>
            </a:r>
            <a:br>
              <a:rPr lang="en-US" dirty="0"/>
            </a:br>
            <a:endParaRPr lang="en-US" dirty="0"/>
          </a:p>
        </p:txBody>
      </p:sp>
      <p:sp>
        <p:nvSpPr>
          <p:cNvPr id="7" name="Content Placeholder 6"/>
          <p:cNvSpPr>
            <a:spLocks noGrp="1"/>
          </p:cNvSpPr>
          <p:nvPr>
            <p:ph idx="1"/>
          </p:nvPr>
        </p:nvSpPr>
        <p:spPr>
          <a:xfrm>
            <a:off x="457200" y="2420888"/>
            <a:ext cx="8229600" cy="3705275"/>
          </a:xfrm>
        </p:spPr>
        <p:txBody>
          <a:bodyPr/>
          <a:lstStyle/>
          <a:p>
            <a:pPr marL="0" indent="0">
              <a:buNone/>
            </a:pPr>
            <a:r>
              <a:rPr lang="en-US" i="1" dirty="0" smtClean="0"/>
              <a:t>Aims: </a:t>
            </a:r>
            <a:r>
              <a:rPr lang="en-GB" dirty="0">
                <a:solidFill>
                  <a:prstClr val="black"/>
                </a:solidFill>
              </a:rPr>
              <a:t>How to achieve strong cyber security decisions and </a:t>
            </a:r>
            <a:r>
              <a:rPr lang="en-GB" dirty="0" smtClean="0">
                <a:solidFill>
                  <a:prstClr val="black"/>
                </a:solidFill>
              </a:rPr>
              <a:t>operations</a:t>
            </a:r>
          </a:p>
          <a:p>
            <a:pPr marL="0" indent="0">
              <a:buNone/>
            </a:pPr>
            <a:r>
              <a:rPr lang="en-GB" i="1" dirty="0" smtClean="0">
                <a:solidFill>
                  <a:prstClr val="black"/>
                </a:solidFill>
              </a:rPr>
              <a:t>Partners: </a:t>
            </a:r>
          </a:p>
          <a:p>
            <a:pPr marL="0" indent="0">
              <a:buNone/>
            </a:pPr>
            <a:r>
              <a:rPr lang="en-GB" dirty="0" smtClean="0">
                <a:solidFill>
                  <a:prstClr val="black"/>
                </a:solidFill>
              </a:rPr>
              <a:t>University of Newcastle (</a:t>
            </a:r>
            <a:r>
              <a:rPr lang="en-GB" dirty="0" err="1" smtClean="0">
                <a:solidFill>
                  <a:prstClr val="black"/>
                </a:solidFill>
              </a:rPr>
              <a:t>Prof.</a:t>
            </a:r>
            <a:r>
              <a:rPr lang="en-GB" dirty="0" smtClean="0">
                <a:solidFill>
                  <a:prstClr val="black"/>
                </a:solidFill>
              </a:rPr>
              <a:t> </a:t>
            </a:r>
            <a:r>
              <a:rPr lang="en-GB" dirty="0" err="1" smtClean="0">
                <a:solidFill>
                  <a:prstClr val="black"/>
                </a:solidFill>
              </a:rPr>
              <a:t>Aad</a:t>
            </a:r>
            <a:r>
              <a:rPr lang="en-GB" dirty="0" smtClean="0">
                <a:solidFill>
                  <a:prstClr val="black"/>
                </a:solidFill>
              </a:rPr>
              <a:t> Van </a:t>
            </a:r>
            <a:r>
              <a:rPr lang="en-GB" dirty="0" err="1" smtClean="0">
                <a:solidFill>
                  <a:prstClr val="black"/>
                </a:solidFill>
              </a:rPr>
              <a:t>Moorsel</a:t>
            </a:r>
            <a:r>
              <a:rPr lang="en-GB" dirty="0" smtClean="0">
                <a:solidFill>
                  <a:prstClr val="black"/>
                </a:solidFill>
              </a:rPr>
              <a:t>)</a:t>
            </a:r>
          </a:p>
          <a:p>
            <a:pPr marL="0" indent="0">
              <a:buNone/>
            </a:pPr>
            <a:r>
              <a:rPr lang="en-GB" dirty="0" smtClean="0">
                <a:solidFill>
                  <a:prstClr val="black"/>
                </a:solidFill>
              </a:rPr>
              <a:t>University of Northumbria (</a:t>
            </a:r>
            <a:r>
              <a:rPr lang="en-GB" dirty="0" err="1" smtClean="0">
                <a:solidFill>
                  <a:prstClr val="black"/>
                </a:solidFill>
              </a:rPr>
              <a:t>Prof.</a:t>
            </a:r>
            <a:r>
              <a:rPr lang="en-GB" dirty="0" smtClean="0">
                <a:solidFill>
                  <a:prstClr val="black"/>
                </a:solidFill>
              </a:rPr>
              <a:t> Pam Briggs)</a:t>
            </a:r>
            <a:endParaRPr lang="en-GB" dirty="0">
              <a:solidFill>
                <a:prstClr val="black"/>
              </a:solidFill>
            </a:endParaRPr>
          </a:p>
          <a:p>
            <a:pPr marL="0" indent="0">
              <a:buNone/>
            </a:pPr>
            <a:endParaRPr lang="en-US" dirty="0"/>
          </a:p>
        </p:txBody>
      </p:sp>
      <p:sp>
        <p:nvSpPr>
          <p:cNvPr id="5" name="Slide Number Placeholder 4"/>
          <p:cNvSpPr>
            <a:spLocks noGrp="1"/>
          </p:cNvSpPr>
          <p:nvPr>
            <p:ph type="sldNum" sz="quarter" idx="12"/>
          </p:nvPr>
        </p:nvSpPr>
        <p:spPr/>
        <p:txBody>
          <a:bodyPr/>
          <a:lstStyle/>
          <a:p>
            <a:fld id="{F4CC7B4D-C775-473F-85EB-2BC917147F51}" type="slidenum">
              <a:rPr lang="en-GB" smtClean="0">
                <a:solidFill>
                  <a:prstClr val="black">
                    <a:tint val="75000"/>
                  </a:prstClr>
                </a:solidFill>
                <a:latin typeface="Calibri"/>
              </a:rPr>
              <a:pPr/>
              <a:t>17</a:t>
            </a:fld>
            <a:endParaRPr lang="en-GB">
              <a:solidFill>
                <a:prstClr val="black">
                  <a:tint val="75000"/>
                </a:prstClr>
              </a:solidFill>
              <a:latin typeface="Calibri"/>
            </a:endParaRPr>
          </a:p>
        </p:txBody>
      </p:sp>
    </p:spTree>
    <p:extLst>
      <p:ext uri="{BB962C8B-B14F-4D97-AF65-F5344CB8AC3E}">
        <p14:creationId xmlns:p14="http://schemas.microsoft.com/office/powerpoint/2010/main" val="1750315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sz="half" idx="2"/>
          </p:nvPr>
        </p:nvSpPr>
        <p:spPr/>
        <p:txBody>
          <a:bodyPr>
            <a:normAutofit fontScale="92500" lnSpcReduction="10000"/>
          </a:bodyPr>
          <a:lstStyle/>
          <a:p>
            <a:pPr marL="0" indent="0">
              <a:buNone/>
            </a:pPr>
            <a:r>
              <a:rPr lang="en-GB" dirty="0" smtClean="0"/>
              <a:t>BYOD:</a:t>
            </a:r>
          </a:p>
          <a:p>
            <a:r>
              <a:rPr lang="en-GB" dirty="0"/>
              <a:t>h</a:t>
            </a:r>
            <a:r>
              <a:rPr lang="en-GB" dirty="0" smtClean="0"/>
              <a:t>igher productivity</a:t>
            </a:r>
          </a:p>
          <a:p>
            <a:endParaRPr lang="en-GB" dirty="0"/>
          </a:p>
          <a:p>
            <a:pPr marL="0" indent="0">
              <a:buNone/>
            </a:pPr>
            <a:r>
              <a:rPr lang="en-GB" dirty="0" smtClean="0"/>
              <a:t>but with risks:</a:t>
            </a:r>
          </a:p>
          <a:p>
            <a:r>
              <a:rPr lang="en-GB" dirty="0"/>
              <a:t>l</a:t>
            </a:r>
            <a:r>
              <a:rPr lang="en-GB" dirty="0" smtClean="0"/>
              <a:t>osing it in the train</a:t>
            </a:r>
          </a:p>
          <a:p>
            <a:r>
              <a:rPr lang="en-GB" dirty="0"/>
              <a:t>t</a:t>
            </a:r>
            <a:r>
              <a:rPr lang="en-GB" dirty="0" smtClean="0"/>
              <a:t>he children use it too</a:t>
            </a:r>
          </a:p>
          <a:p>
            <a:pPr marL="0" indent="0">
              <a:buNone/>
            </a:pPr>
            <a:endParaRPr lang="en-GB" dirty="0"/>
          </a:p>
          <a:p>
            <a:pPr marL="0" indent="0">
              <a:buNone/>
            </a:pPr>
            <a:r>
              <a:rPr lang="en-GB" dirty="0" smtClean="0"/>
              <a:t>can we ‘nudge’ employees to exhibit effective security behaviour? </a:t>
            </a:r>
            <a:endParaRPr lang="en-GB" dirty="0"/>
          </a:p>
        </p:txBody>
      </p:sp>
      <p:sp>
        <p:nvSpPr>
          <p:cNvPr id="3" name="Slide Number Placeholder 2"/>
          <p:cNvSpPr>
            <a:spLocks noGrp="1"/>
          </p:cNvSpPr>
          <p:nvPr>
            <p:ph type="sldNum" sz="quarter" idx="12"/>
          </p:nvPr>
        </p:nvSpPr>
        <p:spPr/>
        <p:txBody>
          <a:bodyPr/>
          <a:lstStyle/>
          <a:p>
            <a:fld id="{F4CC7B4D-C775-473F-85EB-2BC917147F51}" type="slidenum">
              <a:rPr lang="en-GB" smtClean="0">
                <a:solidFill>
                  <a:prstClr val="black">
                    <a:tint val="75000"/>
                  </a:prstClr>
                </a:solidFill>
                <a:latin typeface="Calibri"/>
              </a:rPr>
              <a:pPr/>
              <a:t>18</a:t>
            </a:fld>
            <a:endParaRPr lang="en-GB">
              <a:solidFill>
                <a:prstClr val="black">
                  <a:tint val="75000"/>
                </a:prstClr>
              </a:solidFill>
              <a:latin typeface="Calibri"/>
            </a:endParaRPr>
          </a:p>
        </p:txBody>
      </p:sp>
      <p:pic>
        <p:nvPicPr>
          <p:cNvPr id="1026" name="Picture 2" descr="H:\Cybercrime\GCHQ\Samsung-Galaxy-Tab-8.9-banner-imag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1916832"/>
            <a:ext cx="4084036" cy="27363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81798" y="6237312"/>
            <a:ext cx="2180405" cy="369332"/>
          </a:xfrm>
          <a:prstGeom prst="rect">
            <a:avLst/>
          </a:prstGeom>
          <a:noFill/>
        </p:spPr>
        <p:txBody>
          <a:bodyPr wrap="none" rtlCol="0">
            <a:spAutoFit/>
          </a:bodyPr>
          <a:lstStyle/>
          <a:p>
            <a:pPr fontAlgn="auto">
              <a:spcBef>
                <a:spcPts val="0"/>
              </a:spcBef>
              <a:spcAft>
                <a:spcPts val="0"/>
              </a:spcAft>
            </a:pPr>
            <a:r>
              <a:rPr lang="en-GB" dirty="0" smtClean="0">
                <a:solidFill>
                  <a:prstClr val="black"/>
                </a:solidFill>
                <a:latin typeface="Calibri"/>
              </a:rPr>
              <a:t>[ Image: </a:t>
            </a:r>
            <a:r>
              <a:rPr lang="en-GB" dirty="0" err="1" smtClean="0">
                <a:solidFill>
                  <a:prstClr val="black"/>
                </a:solidFill>
                <a:latin typeface="Calibri"/>
              </a:rPr>
              <a:t>DigitTrends</a:t>
            </a:r>
            <a:r>
              <a:rPr lang="en-GB" dirty="0" smtClean="0">
                <a:solidFill>
                  <a:prstClr val="black"/>
                </a:solidFill>
                <a:latin typeface="Calibri"/>
              </a:rPr>
              <a:t> ]</a:t>
            </a:r>
            <a:endParaRPr lang="en-GB" dirty="0">
              <a:solidFill>
                <a:prstClr val="black"/>
              </a:solidFill>
              <a:latin typeface="Calibri"/>
            </a:endParaRPr>
          </a:p>
        </p:txBody>
      </p:sp>
      <p:sp>
        <p:nvSpPr>
          <p:cNvPr id="8" name="TextBox 7"/>
          <p:cNvSpPr txBox="1"/>
          <p:nvPr/>
        </p:nvSpPr>
        <p:spPr>
          <a:xfrm>
            <a:off x="467544" y="1124744"/>
            <a:ext cx="4142224" cy="461665"/>
          </a:xfrm>
          <a:prstGeom prst="rect">
            <a:avLst/>
          </a:prstGeom>
          <a:noFill/>
        </p:spPr>
        <p:txBody>
          <a:bodyPr wrap="none" rtlCol="0">
            <a:spAutoFit/>
          </a:bodyPr>
          <a:lstStyle/>
          <a:p>
            <a:pPr fontAlgn="auto">
              <a:spcBef>
                <a:spcPts val="0"/>
              </a:spcBef>
              <a:spcAft>
                <a:spcPts val="0"/>
              </a:spcAft>
            </a:pPr>
            <a:r>
              <a:rPr lang="en-GB" sz="2400" b="1" dirty="0" smtClean="0">
                <a:solidFill>
                  <a:prstClr val="black"/>
                </a:solidFill>
                <a:latin typeface="Calibri"/>
              </a:rPr>
              <a:t>Bring-Your-Own-Device (BYOD)</a:t>
            </a:r>
            <a:endParaRPr lang="en-GB" sz="2400" b="1" dirty="0">
              <a:solidFill>
                <a:prstClr val="black"/>
              </a:solidFill>
              <a:latin typeface="Calibri"/>
            </a:endParaRPr>
          </a:p>
        </p:txBody>
      </p:sp>
      <p:pic>
        <p:nvPicPr>
          <p:cNvPr id="20" name="Picture 4" descr="H:\workspace\Newcastle Presentation\header-logo.png">
            <a:hlinkClick r:id="" action="ppaction://noac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5967" y="6237312"/>
            <a:ext cx="580529"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6705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894730"/>
            <a:ext cx="8640960" cy="59005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endParaRPr lang="en-GB">
              <a:solidFill>
                <a:prstClr val="black"/>
              </a:solidFill>
              <a:latin typeface="Calibri"/>
            </a:endParaRPr>
          </a:p>
        </p:txBody>
      </p:sp>
      <p:sp>
        <p:nvSpPr>
          <p:cNvPr id="19" name="Rectangle 18"/>
          <p:cNvSpPr/>
          <p:nvPr/>
        </p:nvSpPr>
        <p:spPr>
          <a:xfrm>
            <a:off x="6840252" y="5222134"/>
            <a:ext cx="2124236" cy="71490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en-GB" sz="2400" b="1" dirty="0" smtClean="0">
                <a:solidFill>
                  <a:prstClr val="black"/>
                </a:solidFill>
                <a:latin typeface="Calibri"/>
              </a:rPr>
              <a:t>Loss Handling</a:t>
            </a:r>
            <a:endParaRPr lang="en-GB" sz="2400" b="1" dirty="0">
              <a:solidFill>
                <a:prstClr val="black"/>
              </a:solidFill>
              <a:latin typeface="Calibri"/>
            </a:endParaRPr>
          </a:p>
        </p:txBody>
      </p:sp>
      <p:sp>
        <p:nvSpPr>
          <p:cNvPr id="18" name="Rectangle 17"/>
          <p:cNvSpPr/>
          <p:nvPr/>
        </p:nvSpPr>
        <p:spPr>
          <a:xfrm>
            <a:off x="7020272" y="3434813"/>
            <a:ext cx="2124236" cy="71490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en-GB" sz="2400" b="1" dirty="0" smtClean="0">
                <a:solidFill>
                  <a:prstClr val="black"/>
                </a:solidFill>
                <a:latin typeface="Calibri"/>
              </a:rPr>
              <a:t>Encrypted </a:t>
            </a:r>
          </a:p>
          <a:p>
            <a:pPr algn="ctr" fontAlgn="auto">
              <a:spcBef>
                <a:spcPts val="0"/>
              </a:spcBef>
              <a:spcAft>
                <a:spcPts val="0"/>
              </a:spcAft>
            </a:pPr>
            <a:r>
              <a:rPr lang="en-GB" sz="2400" b="1" dirty="0" smtClean="0">
                <a:solidFill>
                  <a:prstClr val="black"/>
                </a:solidFill>
                <a:latin typeface="Calibri"/>
              </a:rPr>
              <a:t>Storage</a:t>
            </a:r>
            <a:endParaRPr lang="en-GB" sz="2400" b="1" dirty="0">
              <a:solidFill>
                <a:prstClr val="black"/>
              </a:solidFill>
              <a:latin typeface="Calibri"/>
            </a:endParaRPr>
          </a:p>
        </p:txBody>
      </p:sp>
      <p:sp>
        <p:nvSpPr>
          <p:cNvPr id="16" name="Rectangle 15"/>
          <p:cNvSpPr/>
          <p:nvPr/>
        </p:nvSpPr>
        <p:spPr>
          <a:xfrm>
            <a:off x="6840252" y="1745258"/>
            <a:ext cx="2124236" cy="71490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en-GB" sz="2400" b="1" dirty="0" smtClean="0">
                <a:solidFill>
                  <a:prstClr val="black"/>
                </a:solidFill>
                <a:latin typeface="Calibri"/>
              </a:rPr>
              <a:t>No Spy Apps</a:t>
            </a:r>
            <a:endParaRPr lang="en-GB" sz="2400" b="1" dirty="0">
              <a:solidFill>
                <a:prstClr val="black"/>
              </a:solidFill>
              <a:latin typeface="Calibri"/>
            </a:endParaRPr>
          </a:p>
        </p:txBody>
      </p:sp>
      <p:sp>
        <p:nvSpPr>
          <p:cNvPr id="2" name="Title 1"/>
          <p:cNvSpPr>
            <a:spLocks noGrp="1"/>
          </p:cNvSpPr>
          <p:nvPr>
            <p:ph type="title"/>
          </p:nvPr>
        </p:nvSpPr>
        <p:spPr>
          <a:xfrm>
            <a:off x="0" y="-171400"/>
            <a:ext cx="9144000" cy="1143000"/>
          </a:xfrm>
        </p:spPr>
        <p:txBody>
          <a:bodyPr>
            <a:normAutofit/>
          </a:bodyPr>
          <a:lstStyle/>
          <a:p>
            <a:r>
              <a:rPr lang="en-GB" sz="3600" dirty="0" smtClean="0"/>
              <a:t>Choice Architecture for Information Security</a:t>
            </a:r>
            <a:endParaRPr lang="en-GB" sz="3600" dirty="0"/>
          </a:p>
        </p:txBody>
      </p:sp>
      <p:pic>
        <p:nvPicPr>
          <p:cNvPr id="1026" name="Picture 2" descr="H:\Cybercrime\GCHQ\Samsung-Galaxy-Tab-8.9-banner-imag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3468276"/>
            <a:ext cx="4084036" cy="27363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81798" y="6525344"/>
            <a:ext cx="2180405" cy="369332"/>
          </a:xfrm>
          <a:prstGeom prst="rect">
            <a:avLst/>
          </a:prstGeom>
          <a:noFill/>
        </p:spPr>
        <p:txBody>
          <a:bodyPr wrap="none" rtlCol="0">
            <a:spAutoFit/>
          </a:bodyPr>
          <a:lstStyle/>
          <a:p>
            <a:pPr fontAlgn="auto">
              <a:spcBef>
                <a:spcPts val="0"/>
              </a:spcBef>
              <a:spcAft>
                <a:spcPts val="0"/>
              </a:spcAft>
            </a:pPr>
            <a:r>
              <a:rPr lang="en-GB" dirty="0" smtClean="0">
                <a:solidFill>
                  <a:prstClr val="black"/>
                </a:solidFill>
                <a:latin typeface="Calibri"/>
              </a:rPr>
              <a:t>[ Image: </a:t>
            </a:r>
            <a:r>
              <a:rPr lang="en-GB" dirty="0" err="1" smtClean="0">
                <a:solidFill>
                  <a:prstClr val="black"/>
                </a:solidFill>
                <a:latin typeface="Calibri"/>
              </a:rPr>
              <a:t>DigitTrends</a:t>
            </a:r>
            <a:r>
              <a:rPr lang="en-GB" dirty="0" smtClean="0">
                <a:solidFill>
                  <a:prstClr val="black"/>
                </a:solidFill>
                <a:latin typeface="Calibri"/>
              </a:rPr>
              <a:t> ]</a:t>
            </a:r>
            <a:endParaRPr lang="en-GB" dirty="0">
              <a:solidFill>
                <a:prstClr val="black"/>
              </a:solidFill>
              <a:latin typeface="Calibri"/>
            </a:endParaRPr>
          </a:p>
        </p:txBody>
      </p:sp>
      <p:sp>
        <p:nvSpPr>
          <p:cNvPr id="6" name="TextBox 5"/>
          <p:cNvSpPr txBox="1"/>
          <p:nvPr/>
        </p:nvSpPr>
        <p:spPr>
          <a:xfrm>
            <a:off x="467544" y="937121"/>
            <a:ext cx="8264635" cy="461665"/>
          </a:xfrm>
          <a:prstGeom prst="rect">
            <a:avLst/>
          </a:prstGeom>
          <a:noFill/>
        </p:spPr>
        <p:txBody>
          <a:bodyPr wrap="none" rtlCol="0">
            <a:spAutoFit/>
          </a:bodyPr>
          <a:lstStyle/>
          <a:p>
            <a:pPr fontAlgn="auto">
              <a:spcBef>
                <a:spcPts val="0"/>
              </a:spcBef>
              <a:spcAft>
                <a:spcPts val="0"/>
              </a:spcAft>
            </a:pPr>
            <a:r>
              <a:rPr lang="en-GB" sz="2400" b="1" dirty="0" smtClean="0">
                <a:solidFill>
                  <a:prstClr val="black"/>
                </a:solidFill>
                <a:latin typeface="Calibri"/>
              </a:rPr>
              <a:t>How to achieve strong cyber security decisions and operations?</a:t>
            </a:r>
            <a:endParaRPr lang="en-GB" sz="2400" b="1" dirty="0">
              <a:solidFill>
                <a:prstClr val="black"/>
              </a:solidFill>
              <a:latin typeface="Calibri"/>
            </a:endParaRPr>
          </a:p>
        </p:txBody>
      </p:sp>
      <p:sp>
        <p:nvSpPr>
          <p:cNvPr id="8" name="TextBox 7"/>
          <p:cNvSpPr txBox="1"/>
          <p:nvPr/>
        </p:nvSpPr>
        <p:spPr>
          <a:xfrm>
            <a:off x="573792" y="6135687"/>
            <a:ext cx="4142224" cy="461665"/>
          </a:xfrm>
          <a:prstGeom prst="rect">
            <a:avLst/>
          </a:prstGeom>
          <a:noFill/>
        </p:spPr>
        <p:txBody>
          <a:bodyPr wrap="none" rtlCol="0">
            <a:spAutoFit/>
          </a:bodyPr>
          <a:lstStyle/>
          <a:p>
            <a:pPr fontAlgn="auto">
              <a:spcBef>
                <a:spcPts val="0"/>
              </a:spcBef>
              <a:spcAft>
                <a:spcPts val="0"/>
              </a:spcAft>
            </a:pPr>
            <a:r>
              <a:rPr lang="en-GB" sz="2400" b="1" dirty="0" smtClean="0">
                <a:solidFill>
                  <a:prstClr val="black"/>
                </a:solidFill>
                <a:latin typeface="Calibri"/>
              </a:rPr>
              <a:t>Bring-Your-Own-Device (BYOD)</a:t>
            </a:r>
            <a:endParaRPr lang="en-GB" sz="2400" b="1" dirty="0">
              <a:solidFill>
                <a:prstClr val="black"/>
              </a:solidFill>
              <a:latin typeface="Calibri"/>
            </a:endParaRPr>
          </a:p>
        </p:txBody>
      </p:sp>
      <p:sp>
        <p:nvSpPr>
          <p:cNvPr id="7" name="Rounded Rectangle 6"/>
          <p:cNvSpPr/>
          <p:nvPr/>
        </p:nvSpPr>
        <p:spPr>
          <a:xfrm>
            <a:off x="5436096" y="2100124"/>
            <a:ext cx="792088" cy="3528392"/>
          </a:xfrm>
          <a:prstGeom prst="round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fontAlgn="auto">
              <a:spcBef>
                <a:spcPts val="0"/>
              </a:spcBef>
              <a:spcAft>
                <a:spcPts val="0"/>
              </a:spcAft>
            </a:pPr>
            <a:r>
              <a:rPr lang="en-GB" sz="2800" b="1" dirty="0" smtClean="0">
                <a:solidFill>
                  <a:prstClr val="black"/>
                </a:solidFill>
                <a:latin typeface="Calibri"/>
              </a:rPr>
              <a:t>Choice Architecture</a:t>
            </a:r>
            <a:endParaRPr lang="en-GB" sz="2800" b="1" dirty="0">
              <a:solidFill>
                <a:prstClr val="black"/>
              </a:solidFill>
              <a:latin typeface="Calibri"/>
            </a:endParaRPr>
          </a:p>
        </p:txBody>
      </p:sp>
      <p:pic>
        <p:nvPicPr>
          <p:cNvPr id="10" name="Picture 2" descr="H:\workspace\Newcastle Presentation\ali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2620" y="1810023"/>
            <a:ext cx="977900" cy="14351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91680" y="3203980"/>
            <a:ext cx="1963999" cy="461665"/>
          </a:xfrm>
          <a:prstGeom prst="rect">
            <a:avLst/>
          </a:prstGeom>
          <a:noFill/>
        </p:spPr>
        <p:txBody>
          <a:bodyPr wrap="none" rtlCol="0">
            <a:spAutoFit/>
          </a:bodyPr>
          <a:lstStyle/>
          <a:p>
            <a:pPr fontAlgn="auto">
              <a:spcBef>
                <a:spcPts val="0"/>
              </a:spcBef>
              <a:spcAft>
                <a:spcPts val="0"/>
              </a:spcAft>
            </a:pPr>
            <a:r>
              <a:rPr lang="en-GB" sz="2400" b="1" dirty="0" smtClean="0">
                <a:solidFill>
                  <a:prstClr val="black"/>
                </a:solidFill>
                <a:latin typeface="Calibri"/>
              </a:rPr>
              <a:t>User decision</a:t>
            </a:r>
            <a:endParaRPr lang="en-GB" sz="2400" b="1" dirty="0">
              <a:solidFill>
                <a:prstClr val="black"/>
              </a:solidFill>
              <a:latin typeface="Calibri"/>
            </a:endParaRPr>
          </a:p>
        </p:txBody>
      </p:sp>
      <p:sp>
        <p:nvSpPr>
          <p:cNvPr id="9" name="Right Arrow 8"/>
          <p:cNvSpPr/>
          <p:nvPr/>
        </p:nvSpPr>
        <p:spPr>
          <a:xfrm>
            <a:off x="4057861" y="2527573"/>
            <a:ext cx="1666267" cy="436647"/>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en-GB" b="1" dirty="0" smtClean="0">
                <a:solidFill>
                  <a:prstClr val="black"/>
                </a:solidFill>
                <a:latin typeface="Calibri"/>
              </a:rPr>
              <a:t>Biases</a:t>
            </a:r>
            <a:endParaRPr lang="en-GB" b="1" dirty="0">
              <a:solidFill>
                <a:prstClr val="black"/>
              </a:solidFill>
              <a:latin typeface="Calibri"/>
            </a:endParaRPr>
          </a:p>
        </p:txBody>
      </p:sp>
      <p:sp>
        <p:nvSpPr>
          <p:cNvPr id="13" name="Right Arrow 12"/>
          <p:cNvSpPr/>
          <p:nvPr/>
        </p:nvSpPr>
        <p:spPr>
          <a:xfrm>
            <a:off x="4057861" y="4687813"/>
            <a:ext cx="1666267" cy="436647"/>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en-GB" b="1" dirty="0" smtClean="0">
                <a:solidFill>
                  <a:prstClr val="black"/>
                </a:solidFill>
                <a:latin typeface="Calibri"/>
              </a:rPr>
              <a:t>Free Choice</a:t>
            </a:r>
            <a:endParaRPr lang="en-GB" b="1" dirty="0">
              <a:solidFill>
                <a:prstClr val="black"/>
              </a:solidFill>
              <a:latin typeface="Calibri"/>
            </a:endParaRPr>
          </a:p>
        </p:txBody>
      </p:sp>
      <p:sp>
        <p:nvSpPr>
          <p:cNvPr id="12" name="Bent-Up Arrow 11"/>
          <p:cNvSpPr/>
          <p:nvPr/>
        </p:nvSpPr>
        <p:spPr>
          <a:xfrm>
            <a:off x="6084168" y="2172132"/>
            <a:ext cx="1368152" cy="896013"/>
          </a:xfrm>
          <a:prstGeom prst="bentUpArrow">
            <a:avLst>
              <a:gd name="adj1" fmla="val 27875"/>
              <a:gd name="adj2" fmla="val 25000"/>
              <a:gd name="adj3" fmla="val 25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en-GB" b="1" dirty="0" smtClean="0">
                <a:solidFill>
                  <a:prstClr val="black"/>
                </a:solidFill>
                <a:latin typeface="Calibri"/>
              </a:rPr>
              <a:t>Inhibit</a:t>
            </a:r>
            <a:endParaRPr lang="en-GB" b="1" dirty="0">
              <a:solidFill>
                <a:prstClr val="black"/>
              </a:solidFill>
              <a:latin typeface="Calibri"/>
            </a:endParaRPr>
          </a:p>
        </p:txBody>
      </p:sp>
      <p:sp>
        <p:nvSpPr>
          <p:cNvPr id="14" name="Right Arrow 13"/>
          <p:cNvSpPr/>
          <p:nvPr/>
        </p:nvSpPr>
        <p:spPr>
          <a:xfrm>
            <a:off x="6091781" y="3570575"/>
            <a:ext cx="1224136" cy="448007"/>
          </a:xfrm>
          <a:prstGeom prst="rightArrow">
            <a:avLst>
              <a:gd name="adj1" fmla="val 61499"/>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en-GB" b="1" dirty="0" smtClean="0">
                <a:solidFill>
                  <a:prstClr val="black"/>
                </a:solidFill>
                <a:latin typeface="Calibri"/>
              </a:rPr>
              <a:t>Ensure</a:t>
            </a:r>
            <a:endParaRPr lang="en-GB" b="1" dirty="0">
              <a:solidFill>
                <a:prstClr val="black"/>
              </a:solidFill>
              <a:latin typeface="Calibri"/>
            </a:endParaRPr>
          </a:p>
        </p:txBody>
      </p:sp>
      <p:sp>
        <p:nvSpPr>
          <p:cNvPr id="22" name="Bent-Up Arrow 21"/>
          <p:cNvSpPr/>
          <p:nvPr/>
        </p:nvSpPr>
        <p:spPr>
          <a:xfrm flipV="1">
            <a:off x="6084168" y="4587033"/>
            <a:ext cx="1368152" cy="896013"/>
          </a:xfrm>
          <a:prstGeom prst="bentUpArrow">
            <a:avLst>
              <a:gd name="adj1" fmla="val 27875"/>
              <a:gd name="adj2" fmla="val 25000"/>
              <a:gd name="adj3" fmla="val 25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GB" b="1" dirty="0">
              <a:solidFill>
                <a:prstClr val="black"/>
              </a:solidFill>
              <a:latin typeface="Calibri"/>
            </a:endParaRPr>
          </a:p>
        </p:txBody>
      </p:sp>
      <p:sp>
        <p:nvSpPr>
          <p:cNvPr id="17" name="TextBox 16"/>
          <p:cNvSpPr txBox="1"/>
          <p:nvPr/>
        </p:nvSpPr>
        <p:spPr>
          <a:xfrm>
            <a:off x="6149187" y="4536804"/>
            <a:ext cx="1166730" cy="369332"/>
          </a:xfrm>
          <a:prstGeom prst="rect">
            <a:avLst/>
          </a:prstGeom>
          <a:noFill/>
        </p:spPr>
        <p:txBody>
          <a:bodyPr wrap="none" rtlCol="0">
            <a:spAutoFit/>
          </a:bodyPr>
          <a:lstStyle/>
          <a:p>
            <a:pPr fontAlgn="auto">
              <a:spcBef>
                <a:spcPts val="0"/>
              </a:spcBef>
              <a:spcAft>
                <a:spcPts val="0"/>
              </a:spcAft>
            </a:pPr>
            <a:r>
              <a:rPr lang="en-GB" b="1" dirty="0" smtClean="0">
                <a:solidFill>
                  <a:prstClr val="black"/>
                </a:solidFill>
                <a:latin typeface="Calibri"/>
              </a:rPr>
              <a:t>Encourage</a:t>
            </a:r>
            <a:endParaRPr lang="en-GB" b="1" dirty="0">
              <a:solidFill>
                <a:prstClr val="black"/>
              </a:solidFill>
              <a:latin typeface="Calibri"/>
            </a:endParaRPr>
          </a:p>
        </p:txBody>
      </p:sp>
      <p:sp>
        <p:nvSpPr>
          <p:cNvPr id="23" name="Oval 22"/>
          <p:cNvSpPr/>
          <p:nvPr/>
        </p:nvSpPr>
        <p:spPr>
          <a:xfrm>
            <a:off x="4906506" y="5525706"/>
            <a:ext cx="1877250" cy="73800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r>
              <a:rPr lang="en-GB" b="1" dirty="0" smtClean="0">
                <a:solidFill>
                  <a:prstClr val="black"/>
                </a:solidFill>
                <a:latin typeface="Calibri"/>
              </a:rPr>
              <a:t>Operational</a:t>
            </a:r>
          </a:p>
          <a:p>
            <a:pPr algn="ctr" fontAlgn="auto">
              <a:spcBef>
                <a:spcPts val="0"/>
              </a:spcBef>
              <a:spcAft>
                <a:spcPts val="0"/>
              </a:spcAft>
            </a:pPr>
            <a:r>
              <a:rPr lang="en-GB" b="1" dirty="0" smtClean="0">
                <a:solidFill>
                  <a:prstClr val="black"/>
                </a:solidFill>
                <a:latin typeface="Calibri"/>
              </a:rPr>
              <a:t>Policy</a:t>
            </a:r>
            <a:endParaRPr lang="en-GB" b="1" dirty="0">
              <a:solidFill>
                <a:prstClr val="black"/>
              </a:solidFill>
              <a:latin typeface="Calibri"/>
            </a:endParaRPr>
          </a:p>
        </p:txBody>
      </p:sp>
      <p:pic>
        <p:nvPicPr>
          <p:cNvPr id="20" name="Picture 4" descr="H:\workspace\Newcastle Presentation\header-logo.png">
            <a:hlinkClick r:id="" action="ppaction://noact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5967" y="6237312"/>
            <a:ext cx="580529" cy="57606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4CC7B4D-C775-473F-85EB-2BC917147F51}" type="slidenum">
              <a:rPr lang="en-GB" smtClean="0">
                <a:solidFill>
                  <a:prstClr val="black">
                    <a:tint val="75000"/>
                  </a:prstClr>
                </a:solidFill>
                <a:latin typeface="Calibri"/>
              </a:rPr>
              <a:pPr/>
              <a:t>19</a:t>
            </a:fld>
            <a:endParaRPr lang="en-GB">
              <a:solidFill>
                <a:prstClr val="black">
                  <a:tint val="75000"/>
                </a:prstClr>
              </a:solidFill>
              <a:latin typeface="Calibri"/>
            </a:endParaRPr>
          </a:p>
        </p:txBody>
      </p:sp>
    </p:spTree>
    <p:extLst>
      <p:ext uri="{BB962C8B-B14F-4D97-AF65-F5344CB8AC3E}">
        <p14:creationId xmlns:p14="http://schemas.microsoft.com/office/powerpoint/2010/main" val="26635115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Cyber </a:t>
            </a:r>
            <a:r>
              <a:rPr lang="en-US" dirty="0" smtClean="0"/>
              <a:t>Security research in the UK</a:t>
            </a:r>
            <a:endParaRPr lang="en-US" dirty="0"/>
          </a:p>
        </p:txBody>
      </p:sp>
      <p:sp>
        <p:nvSpPr>
          <p:cNvPr id="3" name="Content Placeholder 2"/>
          <p:cNvSpPr>
            <a:spLocks noGrp="1"/>
          </p:cNvSpPr>
          <p:nvPr>
            <p:ph idx="1"/>
          </p:nvPr>
        </p:nvSpPr>
        <p:spPr/>
        <p:txBody>
          <a:bodyPr/>
          <a:lstStyle/>
          <a:p>
            <a:r>
              <a:rPr lang="en-US" sz="2400" dirty="0" smtClean="0"/>
              <a:t>2011: UK Cyber Security Strategy</a:t>
            </a:r>
          </a:p>
          <a:p>
            <a:r>
              <a:rPr lang="en-US" sz="2400" dirty="0" smtClean="0"/>
              <a:t>2012: </a:t>
            </a:r>
          </a:p>
          <a:p>
            <a:pPr lvl="1"/>
            <a:r>
              <a:rPr lang="en-US" dirty="0" smtClean="0"/>
              <a:t>8 Academic </a:t>
            </a:r>
            <a:r>
              <a:rPr lang="en-US" dirty="0" err="1" smtClean="0"/>
              <a:t>Centres</a:t>
            </a:r>
            <a:r>
              <a:rPr lang="en-US" dirty="0" smtClean="0"/>
              <a:t> of Excellence in Cyber Security </a:t>
            </a:r>
            <a:r>
              <a:rPr lang="en-US" dirty="0" smtClean="0"/>
              <a:t>Research</a:t>
            </a:r>
            <a:r>
              <a:rPr lang="en-US" dirty="0" smtClean="0"/>
              <a:t>: </a:t>
            </a:r>
            <a:r>
              <a:rPr lang="en-US" sz="2400" dirty="0" smtClean="0"/>
              <a:t>Belfast</a:t>
            </a:r>
            <a:r>
              <a:rPr lang="en-US" sz="2400" dirty="0" smtClean="0"/>
              <a:t>, Bristol, Lancaster, Imperial College, Oxford, Royal Holloway, Southampton, UCL</a:t>
            </a:r>
          </a:p>
          <a:p>
            <a:pPr lvl="1"/>
            <a:r>
              <a:rPr lang="en-US" dirty="0" smtClean="0"/>
              <a:t>Research Institute in Science of Cyber Security, 2012</a:t>
            </a:r>
          </a:p>
          <a:p>
            <a:pPr lvl="1"/>
            <a:r>
              <a:rPr lang="en-US" dirty="0" smtClean="0"/>
              <a:t>Centre for Capacity Building in Cyber Security announced </a:t>
            </a:r>
            <a:endParaRPr lang="en-US" dirty="0" smtClean="0"/>
          </a:p>
          <a:p>
            <a:pPr lvl="1"/>
            <a:r>
              <a:rPr lang="en-US" sz="2400" dirty="0" smtClean="0"/>
              <a:t>2013</a:t>
            </a:r>
            <a:r>
              <a:rPr lang="en-US" sz="2400" dirty="0" smtClean="0"/>
              <a:t>: 2 </a:t>
            </a:r>
            <a:r>
              <a:rPr lang="en-US" sz="2400" dirty="0" err="1" smtClean="0"/>
              <a:t>Centres</a:t>
            </a:r>
            <a:r>
              <a:rPr lang="en-US" sz="2400" dirty="0" smtClean="0"/>
              <a:t> for Doctoral Training in Cyber Security</a:t>
            </a:r>
            <a:endParaRPr lang="en-US" sz="2400" dirty="0"/>
          </a:p>
        </p:txBody>
      </p:sp>
    </p:spTree>
    <p:extLst>
      <p:ext uri="{BB962C8B-B14F-4D97-AF65-F5344CB8AC3E}">
        <p14:creationId xmlns:p14="http://schemas.microsoft.com/office/powerpoint/2010/main" val="2221724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894730"/>
            <a:ext cx="8640960" cy="59005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endParaRPr lang="en-GB">
              <a:solidFill>
                <a:prstClr val="black"/>
              </a:solidFill>
              <a:latin typeface="Calibri"/>
            </a:endParaRPr>
          </a:p>
        </p:txBody>
      </p:sp>
      <p:sp>
        <p:nvSpPr>
          <p:cNvPr id="2" name="Title 1"/>
          <p:cNvSpPr>
            <a:spLocks noGrp="1"/>
          </p:cNvSpPr>
          <p:nvPr>
            <p:ph type="title"/>
          </p:nvPr>
        </p:nvSpPr>
        <p:spPr>
          <a:xfrm>
            <a:off x="457200" y="202630"/>
            <a:ext cx="8229600" cy="562074"/>
          </a:xfrm>
        </p:spPr>
        <p:txBody>
          <a:bodyPr>
            <a:normAutofit fontScale="90000"/>
          </a:bodyPr>
          <a:lstStyle/>
          <a:p>
            <a:r>
              <a:rPr lang="en-GB" sz="3600" dirty="0" smtClean="0"/>
              <a:t>Choice Architecture for Information Security</a:t>
            </a:r>
            <a:endParaRPr lang="en-GB" sz="3600" dirty="0"/>
          </a:p>
        </p:txBody>
      </p:sp>
      <p:sp>
        <p:nvSpPr>
          <p:cNvPr id="21" name="Content Placeholder 20"/>
          <p:cNvSpPr>
            <a:spLocks noGrp="1"/>
          </p:cNvSpPr>
          <p:nvPr>
            <p:ph sz="half" idx="2"/>
          </p:nvPr>
        </p:nvSpPr>
        <p:spPr>
          <a:xfrm>
            <a:off x="2987824" y="1600200"/>
            <a:ext cx="5698976" cy="4525963"/>
          </a:xfrm>
        </p:spPr>
        <p:txBody>
          <a:bodyPr>
            <a:normAutofit fontScale="92500"/>
          </a:bodyPr>
          <a:lstStyle/>
          <a:p>
            <a:pPr marL="0" indent="0">
              <a:buNone/>
            </a:pPr>
            <a:r>
              <a:rPr lang="en-GB" dirty="0" smtClean="0"/>
              <a:t>Work plan:</a:t>
            </a:r>
          </a:p>
          <a:p>
            <a:pPr marL="514350" indent="-514350">
              <a:buFont typeface="Arial" pitchFamily="34" charset="0"/>
              <a:buAutoNum type="arabicPeriod"/>
            </a:pPr>
            <a:r>
              <a:rPr lang="en-GB" dirty="0" smtClean="0"/>
              <a:t>use HEFCE/JISC Iridium findings about data use (</a:t>
            </a:r>
            <a:r>
              <a:rPr lang="en-GB" dirty="0" smtClean="0">
                <a:hlinkClick r:id="rId3"/>
              </a:rPr>
              <a:t>iridiummrd.wordpress.com</a:t>
            </a:r>
            <a:r>
              <a:rPr lang="en-GB" dirty="0" smtClean="0"/>
              <a:t>)</a:t>
            </a:r>
          </a:p>
          <a:p>
            <a:pPr marL="514350" indent="-514350">
              <a:buAutoNum type="arabicPeriod"/>
            </a:pPr>
            <a:r>
              <a:rPr lang="en-GB" dirty="0"/>
              <a:t>g</a:t>
            </a:r>
            <a:r>
              <a:rPr lang="en-GB" dirty="0" smtClean="0"/>
              <a:t>ain understanding in the psychology of ownership and citizenship </a:t>
            </a:r>
          </a:p>
          <a:p>
            <a:pPr marL="514350" indent="-514350">
              <a:buAutoNum type="arabicPeriod"/>
            </a:pPr>
            <a:r>
              <a:rPr lang="en-GB" dirty="0"/>
              <a:t>e</a:t>
            </a:r>
            <a:r>
              <a:rPr lang="en-GB" dirty="0" smtClean="0"/>
              <a:t>stablish quantitative decision models (leading to ‘nudging’)</a:t>
            </a:r>
          </a:p>
          <a:p>
            <a:pPr marL="514350" indent="-514350">
              <a:buAutoNum type="arabicPeriod"/>
            </a:pPr>
            <a:r>
              <a:rPr lang="en-GB" dirty="0"/>
              <a:t>a</a:t>
            </a:r>
            <a:r>
              <a:rPr lang="en-GB" dirty="0" smtClean="0"/>
              <a:t>pply to Iridium and SME case studies</a:t>
            </a:r>
          </a:p>
          <a:p>
            <a:pPr marL="514350" indent="-514350">
              <a:buAutoNum type="arabicPeriod"/>
            </a:pPr>
            <a:endParaRPr lang="en-GB" dirty="0"/>
          </a:p>
        </p:txBody>
      </p:sp>
      <p:sp>
        <p:nvSpPr>
          <p:cNvPr id="3" name="Slide Number Placeholder 2"/>
          <p:cNvSpPr>
            <a:spLocks noGrp="1"/>
          </p:cNvSpPr>
          <p:nvPr>
            <p:ph type="sldNum" sz="quarter" idx="12"/>
          </p:nvPr>
        </p:nvSpPr>
        <p:spPr/>
        <p:txBody>
          <a:bodyPr/>
          <a:lstStyle/>
          <a:p>
            <a:fld id="{F4CC7B4D-C775-473F-85EB-2BC917147F51}" type="slidenum">
              <a:rPr lang="en-GB" smtClean="0">
                <a:solidFill>
                  <a:prstClr val="black">
                    <a:tint val="75000"/>
                  </a:prstClr>
                </a:solidFill>
                <a:latin typeface="Calibri"/>
              </a:rPr>
              <a:pPr/>
              <a:t>20</a:t>
            </a:fld>
            <a:endParaRPr lang="en-GB">
              <a:solidFill>
                <a:prstClr val="black">
                  <a:tint val="75000"/>
                </a:prstClr>
              </a:solidFill>
              <a:latin typeface="Calibri"/>
            </a:endParaRPr>
          </a:p>
        </p:txBody>
      </p:sp>
      <p:pic>
        <p:nvPicPr>
          <p:cNvPr id="1026" name="Picture 2" descr="H:\Cybercrime\GCHQ\Samsung-Galaxy-Tab-8.9-banner-imag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7503" y="2996952"/>
            <a:ext cx="2427164" cy="1626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81798" y="6237312"/>
            <a:ext cx="2180405" cy="369332"/>
          </a:xfrm>
          <a:prstGeom prst="rect">
            <a:avLst/>
          </a:prstGeom>
          <a:noFill/>
        </p:spPr>
        <p:txBody>
          <a:bodyPr wrap="none" rtlCol="0">
            <a:spAutoFit/>
          </a:bodyPr>
          <a:lstStyle/>
          <a:p>
            <a:pPr fontAlgn="auto">
              <a:spcBef>
                <a:spcPts val="0"/>
              </a:spcBef>
              <a:spcAft>
                <a:spcPts val="0"/>
              </a:spcAft>
            </a:pPr>
            <a:r>
              <a:rPr lang="en-GB" dirty="0" smtClean="0">
                <a:solidFill>
                  <a:prstClr val="black"/>
                </a:solidFill>
                <a:latin typeface="Calibri"/>
              </a:rPr>
              <a:t>[ Image: </a:t>
            </a:r>
            <a:r>
              <a:rPr lang="en-GB" dirty="0" err="1" smtClean="0">
                <a:solidFill>
                  <a:prstClr val="black"/>
                </a:solidFill>
                <a:latin typeface="Calibri"/>
              </a:rPr>
              <a:t>DigitTrends</a:t>
            </a:r>
            <a:r>
              <a:rPr lang="en-GB" dirty="0" smtClean="0">
                <a:solidFill>
                  <a:prstClr val="black"/>
                </a:solidFill>
                <a:latin typeface="Calibri"/>
              </a:rPr>
              <a:t> ]</a:t>
            </a:r>
            <a:endParaRPr lang="en-GB" dirty="0">
              <a:solidFill>
                <a:prstClr val="black"/>
              </a:solidFill>
              <a:latin typeface="Calibri"/>
            </a:endParaRPr>
          </a:p>
        </p:txBody>
      </p:sp>
      <p:sp>
        <p:nvSpPr>
          <p:cNvPr id="6" name="TextBox 5"/>
          <p:cNvSpPr txBox="1"/>
          <p:nvPr/>
        </p:nvSpPr>
        <p:spPr>
          <a:xfrm>
            <a:off x="467544" y="937121"/>
            <a:ext cx="8264635" cy="461665"/>
          </a:xfrm>
          <a:prstGeom prst="rect">
            <a:avLst/>
          </a:prstGeom>
          <a:noFill/>
        </p:spPr>
        <p:txBody>
          <a:bodyPr wrap="none" rtlCol="0">
            <a:spAutoFit/>
          </a:bodyPr>
          <a:lstStyle/>
          <a:p>
            <a:pPr fontAlgn="auto">
              <a:spcBef>
                <a:spcPts val="0"/>
              </a:spcBef>
              <a:spcAft>
                <a:spcPts val="0"/>
              </a:spcAft>
            </a:pPr>
            <a:r>
              <a:rPr lang="en-GB" sz="2400" b="1" dirty="0" smtClean="0">
                <a:solidFill>
                  <a:prstClr val="black"/>
                </a:solidFill>
                <a:latin typeface="Calibri"/>
              </a:rPr>
              <a:t>How to achieve strong cyber security decisions and operations?</a:t>
            </a:r>
            <a:endParaRPr lang="en-GB" sz="2400" b="1" dirty="0">
              <a:solidFill>
                <a:prstClr val="black"/>
              </a:solidFill>
              <a:latin typeface="Calibri"/>
            </a:endParaRPr>
          </a:p>
        </p:txBody>
      </p:sp>
      <p:sp>
        <p:nvSpPr>
          <p:cNvPr id="8" name="TextBox 7"/>
          <p:cNvSpPr txBox="1"/>
          <p:nvPr/>
        </p:nvSpPr>
        <p:spPr>
          <a:xfrm>
            <a:off x="1201891" y="4743434"/>
            <a:ext cx="898387" cy="461665"/>
          </a:xfrm>
          <a:prstGeom prst="rect">
            <a:avLst/>
          </a:prstGeom>
          <a:noFill/>
        </p:spPr>
        <p:txBody>
          <a:bodyPr wrap="none" rtlCol="0">
            <a:spAutoFit/>
          </a:bodyPr>
          <a:lstStyle/>
          <a:p>
            <a:pPr fontAlgn="auto">
              <a:spcBef>
                <a:spcPts val="0"/>
              </a:spcBef>
              <a:spcAft>
                <a:spcPts val="0"/>
              </a:spcAft>
            </a:pPr>
            <a:r>
              <a:rPr lang="en-GB" sz="2400" b="1" dirty="0" smtClean="0">
                <a:solidFill>
                  <a:prstClr val="black"/>
                </a:solidFill>
                <a:latin typeface="Calibri"/>
              </a:rPr>
              <a:t>BYOD</a:t>
            </a:r>
            <a:endParaRPr lang="en-GB" sz="2400" b="1" dirty="0">
              <a:solidFill>
                <a:prstClr val="black"/>
              </a:solidFill>
              <a:latin typeface="Calibri"/>
            </a:endParaRPr>
          </a:p>
        </p:txBody>
      </p:sp>
      <p:pic>
        <p:nvPicPr>
          <p:cNvPr id="20" name="Picture 4" descr="H:\workspace\Newcastle Presentation\header-logo.png">
            <a:hlinkClick r:id="" action="ppaction://noact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5967" y="6237312"/>
            <a:ext cx="580529"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2170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836712"/>
            <a:ext cx="8489950" cy="1008063"/>
          </a:xfrm>
        </p:spPr>
        <p:txBody>
          <a:bodyPr/>
          <a:lstStyle/>
          <a:p>
            <a:r>
              <a:rPr lang="en-US" sz="3200" dirty="0" smtClean="0">
                <a:solidFill>
                  <a:srgbClr val="376FBA"/>
                </a:solidFill>
              </a:rPr>
              <a:t>Project: Productive Security</a:t>
            </a:r>
            <a:endParaRPr lang="en-US" dirty="0"/>
          </a:p>
        </p:txBody>
      </p:sp>
      <p:sp>
        <p:nvSpPr>
          <p:cNvPr id="6" name="TextBox 5"/>
          <p:cNvSpPr txBox="1"/>
          <p:nvPr/>
        </p:nvSpPr>
        <p:spPr>
          <a:xfrm>
            <a:off x="467544" y="2060848"/>
            <a:ext cx="7691967" cy="3816430"/>
          </a:xfrm>
          <a:prstGeom prst="rect">
            <a:avLst/>
          </a:prstGeom>
          <a:noFill/>
        </p:spPr>
        <p:txBody>
          <a:bodyPr wrap="square" rtlCol="0">
            <a:spAutoFit/>
          </a:bodyPr>
          <a:lstStyle/>
          <a:p>
            <a:r>
              <a:rPr lang="en-US" sz="2800" dirty="0" smtClean="0">
                <a:solidFill>
                  <a:srgbClr val="376FBA"/>
                </a:solidFill>
              </a:rPr>
              <a:t>Partners: </a:t>
            </a:r>
          </a:p>
          <a:p>
            <a:r>
              <a:rPr lang="en-US" sz="2800" dirty="0" smtClean="0">
                <a:solidFill>
                  <a:srgbClr val="376FBA"/>
                </a:solidFill>
              </a:rPr>
              <a:t>University College London (Prof. Angela </a:t>
            </a:r>
            <a:r>
              <a:rPr lang="en-US" sz="2800" dirty="0" err="1" smtClean="0">
                <a:solidFill>
                  <a:srgbClr val="376FBA"/>
                </a:solidFill>
              </a:rPr>
              <a:t>Sasse</a:t>
            </a:r>
            <a:r>
              <a:rPr lang="en-US" sz="2800" dirty="0" smtClean="0">
                <a:solidFill>
                  <a:srgbClr val="376FBA"/>
                </a:solidFill>
              </a:rPr>
              <a:t>)</a:t>
            </a:r>
          </a:p>
          <a:p>
            <a:r>
              <a:rPr lang="en-US" sz="2800" dirty="0" smtClean="0">
                <a:solidFill>
                  <a:srgbClr val="376FBA"/>
                </a:solidFill>
              </a:rPr>
              <a:t>University of Aberdeen (Prof. David Pym)</a:t>
            </a:r>
          </a:p>
          <a:p>
            <a:endParaRPr lang="en-US" sz="2800" dirty="0" smtClean="0">
              <a:solidFill>
                <a:srgbClr val="376FBA"/>
              </a:solidFill>
            </a:endParaRPr>
          </a:p>
          <a:p>
            <a:r>
              <a:rPr lang="en-US" sz="2800" dirty="0" smtClean="0">
                <a:solidFill>
                  <a:srgbClr val="376FBA"/>
                </a:solidFill>
              </a:rPr>
              <a:t>Aim</a:t>
            </a:r>
            <a:r>
              <a:rPr lang="en-US" sz="2800" dirty="0">
                <a:solidFill>
                  <a:srgbClr val="376FBA"/>
                </a:solidFill>
              </a:rPr>
              <a:t>: </a:t>
            </a:r>
            <a:r>
              <a:rPr lang="en-US" sz="2800" dirty="0" smtClean="0">
                <a:solidFill>
                  <a:srgbClr val="376FBA"/>
                </a:solidFill>
              </a:rPr>
              <a:t>to </a:t>
            </a:r>
            <a:r>
              <a:rPr lang="en-US" sz="2800" dirty="0">
                <a:solidFill>
                  <a:srgbClr val="376FBA"/>
                </a:solidFill>
              </a:rPr>
              <a:t>assist information </a:t>
            </a:r>
            <a:r>
              <a:rPr lang="en-US" sz="2800" dirty="0" smtClean="0">
                <a:solidFill>
                  <a:srgbClr val="376FBA"/>
                </a:solidFill>
              </a:rPr>
              <a:t>security decision-makers </a:t>
            </a:r>
            <a:r>
              <a:rPr lang="en-US" sz="2800" dirty="0">
                <a:solidFill>
                  <a:srgbClr val="376FBA"/>
                </a:solidFill>
              </a:rPr>
              <a:t>in </a:t>
            </a:r>
            <a:r>
              <a:rPr lang="en-US" sz="2800" dirty="0" smtClean="0">
                <a:solidFill>
                  <a:srgbClr val="376FBA"/>
                </a:solidFill>
              </a:rPr>
              <a:t>with science to make </a:t>
            </a:r>
            <a:r>
              <a:rPr lang="en-US" sz="2800" dirty="0">
                <a:solidFill>
                  <a:srgbClr val="376FBA"/>
                </a:solidFill>
              </a:rPr>
              <a:t>better choices </a:t>
            </a:r>
            <a:r>
              <a:rPr lang="en-US" sz="2800" dirty="0" smtClean="0">
                <a:solidFill>
                  <a:srgbClr val="376FBA"/>
                </a:solidFill>
              </a:rPr>
              <a:t>for both </a:t>
            </a:r>
            <a:r>
              <a:rPr lang="en-US" sz="2800" dirty="0">
                <a:solidFill>
                  <a:srgbClr val="376FBA"/>
                </a:solidFill>
              </a:rPr>
              <a:t>their </a:t>
            </a:r>
            <a:r>
              <a:rPr lang="en-US" sz="2800" dirty="0" smtClean="0">
                <a:solidFill>
                  <a:srgbClr val="376FBA"/>
                </a:solidFill>
              </a:rPr>
              <a:t>organization’s </a:t>
            </a:r>
            <a:r>
              <a:rPr lang="en-US" sz="2800" dirty="0">
                <a:solidFill>
                  <a:srgbClr val="376FBA"/>
                </a:solidFill>
              </a:rPr>
              <a:t>security and </a:t>
            </a:r>
            <a:r>
              <a:rPr lang="en-US" sz="2800" dirty="0" smtClean="0">
                <a:solidFill>
                  <a:srgbClr val="376FBA"/>
                </a:solidFill>
              </a:rPr>
              <a:t>productivity</a:t>
            </a:r>
            <a:endParaRPr lang="en-US" sz="2800" i="1" dirty="0" smtClean="0">
              <a:solidFill>
                <a:srgbClr val="376FBA"/>
              </a:solidFill>
            </a:endParaRPr>
          </a:p>
          <a:p>
            <a:endParaRPr lang="en-US" dirty="0"/>
          </a:p>
        </p:txBody>
      </p:sp>
    </p:spTree>
    <p:extLst>
      <p:ext uri="{BB962C8B-B14F-4D97-AF65-F5344CB8AC3E}">
        <p14:creationId xmlns:p14="http://schemas.microsoft.com/office/powerpoint/2010/main" val="923383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Hypothesis: Cause of non-compliance</a:t>
            </a:r>
            <a:endParaRPr lang="en-GB" dirty="0"/>
          </a:p>
        </p:txBody>
      </p:sp>
      <p:sp>
        <p:nvSpPr>
          <p:cNvPr id="4" name="Rectangle 3"/>
          <p:cNvSpPr/>
          <p:nvPr/>
        </p:nvSpPr>
        <p:spPr>
          <a:xfrm>
            <a:off x="1184221" y="1619824"/>
            <a:ext cx="1440000" cy="450000"/>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10%</a:t>
            </a:r>
            <a:endParaRPr lang="en-GB" sz="2400" dirty="0"/>
          </a:p>
        </p:txBody>
      </p:sp>
      <p:sp>
        <p:nvSpPr>
          <p:cNvPr id="5" name="Rectangle 4"/>
          <p:cNvSpPr/>
          <p:nvPr/>
        </p:nvSpPr>
        <p:spPr>
          <a:xfrm>
            <a:off x="1184221" y="5735812"/>
            <a:ext cx="1440000" cy="4500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10%</a:t>
            </a:r>
            <a:endParaRPr lang="en-GB" sz="2400" dirty="0"/>
          </a:p>
        </p:txBody>
      </p:sp>
      <p:sp>
        <p:nvSpPr>
          <p:cNvPr id="6" name="Rectangle 5"/>
          <p:cNvSpPr/>
          <p:nvPr/>
        </p:nvSpPr>
        <p:spPr>
          <a:xfrm>
            <a:off x="1184221" y="2101169"/>
            <a:ext cx="1440000" cy="36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80%</a:t>
            </a:r>
            <a:endParaRPr lang="en-GB" sz="2400" dirty="0"/>
          </a:p>
        </p:txBody>
      </p:sp>
      <p:sp>
        <p:nvSpPr>
          <p:cNvPr id="7" name="TextBox 6"/>
          <p:cNvSpPr txBox="1"/>
          <p:nvPr/>
        </p:nvSpPr>
        <p:spPr>
          <a:xfrm>
            <a:off x="4067944" y="1628800"/>
            <a:ext cx="4842598" cy="830997"/>
          </a:xfrm>
          <a:prstGeom prst="rect">
            <a:avLst/>
          </a:prstGeom>
          <a:noFill/>
        </p:spPr>
        <p:txBody>
          <a:bodyPr wrap="square" rtlCol="0">
            <a:spAutoFit/>
          </a:bodyPr>
          <a:lstStyle/>
          <a:p>
            <a:r>
              <a:rPr lang="en-GB" sz="2400" dirty="0" smtClean="0"/>
              <a:t>Staff who think they know better, or don’t care</a:t>
            </a:r>
            <a:endParaRPr lang="en-GB" sz="2400" dirty="0"/>
          </a:p>
        </p:txBody>
      </p:sp>
      <p:sp>
        <p:nvSpPr>
          <p:cNvPr id="10" name="Left Arrow 9"/>
          <p:cNvSpPr/>
          <p:nvPr/>
        </p:nvSpPr>
        <p:spPr>
          <a:xfrm>
            <a:off x="3059832" y="1700808"/>
            <a:ext cx="864096" cy="323165"/>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 Arrow 10"/>
          <p:cNvSpPr/>
          <p:nvPr/>
        </p:nvSpPr>
        <p:spPr>
          <a:xfrm>
            <a:off x="3131840" y="3739586"/>
            <a:ext cx="864096" cy="323165"/>
          </a:xfrm>
          <a:prstGeom prst="leftArrow">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Left Arrow 11"/>
          <p:cNvSpPr/>
          <p:nvPr/>
        </p:nvSpPr>
        <p:spPr>
          <a:xfrm>
            <a:off x="3131840" y="5799229"/>
            <a:ext cx="864096" cy="323165"/>
          </a:xfrm>
          <a:prstGeom prst="lef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211960" y="3573016"/>
            <a:ext cx="4744706" cy="1569660"/>
          </a:xfrm>
          <a:prstGeom prst="rect">
            <a:avLst/>
          </a:prstGeom>
          <a:noFill/>
        </p:spPr>
        <p:txBody>
          <a:bodyPr wrap="square" rtlCol="0">
            <a:spAutoFit/>
          </a:bodyPr>
          <a:lstStyle/>
          <a:p>
            <a:r>
              <a:rPr lang="en-GB" sz="2400" dirty="0" smtClean="0"/>
              <a:t>Staff who know what they should do, but feel they can’t comply without failing their job responsibilities  </a:t>
            </a:r>
            <a:endParaRPr lang="en-GB" sz="2400" dirty="0"/>
          </a:p>
        </p:txBody>
      </p:sp>
      <p:sp>
        <p:nvSpPr>
          <p:cNvPr id="14" name="TextBox 13"/>
          <p:cNvSpPr txBox="1"/>
          <p:nvPr/>
        </p:nvSpPr>
        <p:spPr>
          <a:xfrm>
            <a:off x="4211960" y="5661248"/>
            <a:ext cx="4744706" cy="461665"/>
          </a:xfrm>
          <a:prstGeom prst="rect">
            <a:avLst/>
          </a:prstGeom>
          <a:noFill/>
        </p:spPr>
        <p:txBody>
          <a:bodyPr wrap="square" rtlCol="0">
            <a:spAutoFit/>
          </a:bodyPr>
          <a:lstStyle/>
          <a:p>
            <a:r>
              <a:rPr lang="en-GB" sz="2400" dirty="0" smtClean="0"/>
              <a:t>Staff who don’t know policy</a:t>
            </a:r>
            <a:endParaRPr lang="en-GB" sz="2400" dirty="0"/>
          </a:p>
        </p:txBody>
      </p:sp>
    </p:spTree>
    <p:extLst>
      <p:ext uri="{BB962C8B-B14F-4D97-AF65-F5344CB8AC3E}">
        <p14:creationId xmlns:p14="http://schemas.microsoft.com/office/powerpoint/2010/main" val="3749086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36712"/>
            <a:ext cx="8489950" cy="1008063"/>
          </a:xfrm>
        </p:spPr>
        <p:txBody>
          <a:bodyPr/>
          <a:lstStyle/>
          <a:p>
            <a:r>
              <a:rPr lang="en-GB" dirty="0" smtClean="0"/>
              <a:t>Empirical studies</a:t>
            </a:r>
            <a:endParaRPr lang="en-GB" dirty="0"/>
          </a:p>
        </p:txBody>
      </p:sp>
      <p:sp>
        <p:nvSpPr>
          <p:cNvPr id="3" name="Content Placeholder 2"/>
          <p:cNvSpPr>
            <a:spLocks noGrp="1"/>
          </p:cNvSpPr>
          <p:nvPr>
            <p:ph idx="1"/>
          </p:nvPr>
        </p:nvSpPr>
        <p:spPr>
          <a:xfrm>
            <a:off x="467544" y="1844824"/>
            <a:ext cx="8229600" cy="4421088"/>
          </a:xfrm>
        </p:spPr>
        <p:txBody>
          <a:bodyPr>
            <a:noAutofit/>
          </a:bodyPr>
          <a:lstStyle/>
          <a:p>
            <a:r>
              <a:rPr lang="en-GB" dirty="0" smtClean="0"/>
              <a:t>Multi-national energy company wishing to </a:t>
            </a:r>
            <a:r>
              <a:rPr lang="en-GB" i="1" dirty="0" smtClean="0"/>
              <a:t>“change security culture”</a:t>
            </a:r>
            <a:endParaRPr lang="en-GB" i="1" dirty="0"/>
          </a:p>
          <a:p>
            <a:r>
              <a:rPr lang="en-GB" dirty="0" smtClean="0"/>
              <a:t>118 semi-structured interviews with staff on (non)compliance, to identify areas and reasons</a:t>
            </a:r>
          </a:p>
          <a:p>
            <a:r>
              <a:rPr lang="en-GB" dirty="0"/>
              <a:t>O</a:t>
            </a:r>
            <a:r>
              <a:rPr lang="en-GB" dirty="0" smtClean="0"/>
              <a:t>nline survey asking staff about security behaviour and attitudes</a:t>
            </a:r>
          </a:p>
          <a:p>
            <a:pPr lvl="1"/>
            <a:r>
              <a:rPr lang="en-GB" dirty="0" smtClean="0"/>
              <a:t>1256 valid completed survey</a:t>
            </a:r>
          </a:p>
          <a:p>
            <a:pPr lvl="1"/>
            <a:r>
              <a:rPr lang="en-GB" dirty="0" smtClean="0"/>
              <a:t>800+ free text responses</a:t>
            </a:r>
          </a:p>
          <a:p>
            <a:endParaRPr lang="en-GB" dirty="0"/>
          </a:p>
        </p:txBody>
      </p:sp>
    </p:spTree>
    <p:extLst>
      <p:ext uri="{BB962C8B-B14F-4D97-AF65-F5344CB8AC3E}">
        <p14:creationId xmlns:p14="http://schemas.microsoft.com/office/powerpoint/2010/main" val="3738583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Interview Results</a:t>
            </a:r>
            <a:endParaRPr lang="en-GB" dirty="0"/>
          </a:p>
        </p:txBody>
      </p:sp>
      <p:sp>
        <p:nvSpPr>
          <p:cNvPr id="3" name="Content Placeholder 2"/>
          <p:cNvSpPr>
            <a:spLocks noGrp="1"/>
          </p:cNvSpPr>
          <p:nvPr>
            <p:ph idx="1"/>
          </p:nvPr>
        </p:nvSpPr>
        <p:spPr>
          <a:xfrm>
            <a:off x="457200" y="1600200"/>
            <a:ext cx="8229600" cy="4925144"/>
          </a:xfrm>
        </p:spPr>
        <p:txBody>
          <a:bodyPr>
            <a:normAutofit/>
          </a:bodyPr>
          <a:lstStyle/>
          <a:p>
            <a:r>
              <a:rPr lang="en-GB" dirty="0" smtClean="0"/>
              <a:t>Good awareness of corporate security policies</a:t>
            </a:r>
          </a:p>
          <a:p>
            <a:r>
              <a:rPr lang="en-GB" dirty="0" smtClean="0"/>
              <a:t>But: every single interviewee reported not complying with at least one policy</a:t>
            </a:r>
          </a:p>
          <a:p>
            <a:pPr lvl="1"/>
            <a:r>
              <a:rPr lang="en-GB" dirty="0" smtClean="0"/>
              <a:t>Hotspots include bypassing access control, not encrypting files, password sharing, </a:t>
            </a:r>
            <a:r>
              <a:rPr lang="en-GB" dirty="0" err="1" smtClean="0"/>
              <a:t>tailgaiting</a:t>
            </a:r>
            <a:endParaRPr lang="en-GB" dirty="0" smtClean="0"/>
          </a:p>
          <a:p>
            <a:r>
              <a:rPr lang="en-GB" dirty="0" smtClean="0"/>
              <a:t>Main drivers for non-compliance</a:t>
            </a:r>
          </a:p>
          <a:p>
            <a:pPr lvl="1"/>
            <a:r>
              <a:rPr lang="en-GB" dirty="0" smtClean="0"/>
              <a:t>Time and performance pressures</a:t>
            </a:r>
          </a:p>
          <a:p>
            <a:pPr lvl="1"/>
            <a:r>
              <a:rPr lang="en-GB" dirty="0" smtClean="0"/>
              <a:t>Compliance impossible - inconvenient</a:t>
            </a:r>
          </a:p>
          <a:p>
            <a:pPr lvl="1"/>
            <a:r>
              <a:rPr lang="en-GB" dirty="0" smtClean="0"/>
              <a:t>Compliance would damager individual/business performance </a:t>
            </a:r>
          </a:p>
        </p:txBody>
      </p:sp>
    </p:spTree>
    <p:extLst>
      <p:ext uri="{BB962C8B-B14F-4D97-AF65-F5344CB8AC3E}">
        <p14:creationId xmlns:p14="http://schemas.microsoft.com/office/powerpoint/2010/main" val="1958606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of staff behavior and attitudes</a:t>
            </a:r>
            <a:endParaRPr lang="en-US" dirty="0"/>
          </a:p>
        </p:txBody>
      </p:sp>
      <p:sp>
        <p:nvSpPr>
          <p:cNvPr id="3" name="Content Placeholder 2"/>
          <p:cNvSpPr>
            <a:spLocks noGrp="1"/>
          </p:cNvSpPr>
          <p:nvPr>
            <p:ph idx="1"/>
          </p:nvPr>
        </p:nvSpPr>
        <p:spPr>
          <a:xfrm>
            <a:off x="323528" y="1628800"/>
            <a:ext cx="8489950" cy="4752975"/>
          </a:xfrm>
        </p:spPr>
        <p:txBody>
          <a:bodyPr/>
          <a:lstStyle/>
          <a:p>
            <a:r>
              <a:rPr lang="en-GB" dirty="0" smtClean="0"/>
              <a:t>10 scenarios describing employee having to make a decision about compliance</a:t>
            </a:r>
          </a:p>
          <a:p>
            <a:r>
              <a:rPr lang="en-GB" dirty="0" smtClean="0"/>
              <a:t>Each employee presented with 4 scenarios </a:t>
            </a:r>
          </a:p>
          <a:p>
            <a:pPr lvl="1"/>
            <a:r>
              <a:rPr lang="en-GB" dirty="0"/>
              <a:t>c</a:t>
            </a:r>
            <a:r>
              <a:rPr lang="en-GB" dirty="0" smtClean="0"/>
              <a:t>lear company policy, but “no easy answers” – dilemma between business </a:t>
            </a:r>
            <a:r>
              <a:rPr lang="en-GB" dirty="0"/>
              <a:t>and security </a:t>
            </a:r>
            <a:endParaRPr lang="en-GB" dirty="0" smtClean="0"/>
          </a:p>
          <a:p>
            <a:pPr lvl="1"/>
            <a:r>
              <a:rPr lang="en-GB" dirty="0"/>
              <a:t>r</a:t>
            </a:r>
            <a:r>
              <a:rPr lang="en-GB" dirty="0" smtClean="0"/>
              <a:t>ange of non</a:t>
            </a:r>
            <a:r>
              <a:rPr lang="en-GB" dirty="0"/>
              <a:t>-compliant options to </a:t>
            </a:r>
            <a:r>
              <a:rPr lang="en-GB" dirty="0" smtClean="0"/>
              <a:t>deal with dilemma</a:t>
            </a:r>
            <a:endParaRPr lang="en-GB" dirty="0"/>
          </a:p>
          <a:p>
            <a:pPr lvl="1"/>
            <a:r>
              <a:rPr lang="en-GB" dirty="0" smtClean="0"/>
              <a:t>participants </a:t>
            </a:r>
            <a:r>
              <a:rPr lang="en-GB" dirty="0"/>
              <a:t>ranked the </a:t>
            </a:r>
            <a:r>
              <a:rPr lang="en-GB" dirty="0" smtClean="0"/>
              <a:t>options in order of preference</a:t>
            </a:r>
          </a:p>
          <a:p>
            <a:pPr lvl="1"/>
            <a:r>
              <a:rPr lang="en-GB" dirty="0" smtClean="0"/>
              <a:t>rated severity of security issue created by non-compliance in each scenario</a:t>
            </a:r>
            <a:endParaRPr lang="en-GB" dirty="0"/>
          </a:p>
          <a:p>
            <a:endParaRPr lang="en-US" dirty="0"/>
          </a:p>
        </p:txBody>
      </p:sp>
    </p:spTree>
    <p:extLst>
      <p:ext uri="{BB962C8B-B14F-4D97-AF65-F5344CB8AC3E}">
        <p14:creationId xmlns:p14="http://schemas.microsoft.com/office/powerpoint/2010/main" val="937168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80728"/>
            <a:ext cx="8489950" cy="5400600"/>
          </a:xfrm>
        </p:spPr>
        <p:txBody>
          <a:bodyPr/>
          <a:lstStyle/>
          <a:p>
            <a:pPr marL="0" indent="0">
              <a:buNone/>
            </a:pPr>
            <a:r>
              <a:rPr lang="en-GB" sz="2400" i="1" dirty="0" smtClean="0"/>
              <a:t>“Jason is an XY Commercial </a:t>
            </a:r>
            <a:r>
              <a:rPr lang="en-GB" sz="2400" i="1" dirty="0"/>
              <a:t>Analyst and is currently involved in an important project that requires him to present progress updates to clients, often in offsite </a:t>
            </a:r>
            <a:r>
              <a:rPr lang="en-GB" sz="2400" i="1" dirty="0" smtClean="0"/>
              <a:t>locations. He would </a:t>
            </a:r>
            <a:r>
              <a:rPr lang="en-GB" sz="2400" i="1" dirty="0"/>
              <a:t>normally use his laptop to take presentations to </a:t>
            </a:r>
            <a:r>
              <a:rPr lang="en-GB" sz="2400" i="1" dirty="0" smtClean="0"/>
              <a:t>clients, </a:t>
            </a:r>
            <a:r>
              <a:rPr lang="en-GB" sz="2400" i="1" dirty="0"/>
              <a:t>but his laptop </a:t>
            </a:r>
            <a:r>
              <a:rPr lang="en-GB" sz="2400" i="1" dirty="0" smtClean="0"/>
              <a:t>developed a problem and is currently with maintenance</a:t>
            </a:r>
            <a:r>
              <a:rPr lang="en-GB" sz="2400" i="1" dirty="0"/>
              <a:t>. </a:t>
            </a:r>
          </a:p>
          <a:p>
            <a:pPr marL="0" indent="0">
              <a:buNone/>
            </a:pPr>
            <a:r>
              <a:rPr lang="en-GB" sz="2400" i="1" dirty="0" smtClean="0"/>
              <a:t>He </a:t>
            </a:r>
            <a:r>
              <a:rPr lang="en-GB" sz="2400" i="1" dirty="0"/>
              <a:t>decides to use an encrypted USB memory stick to transfer the required files to the client site. </a:t>
            </a:r>
            <a:r>
              <a:rPr lang="en-GB" sz="2400" i="1" dirty="0" smtClean="0"/>
              <a:t>Shortly before </a:t>
            </a:r>
            <a:r>
              <a:rPr lang="en-GB" sz="2400" i="1" dirty="0"/>
              <a:t>he is due to leave for the meeting, Jason realises he lent </a:t>
            </a:r>
            <a:r>
              <a:rPr lang="en-GB" sz="2400" i="1" dirty="0" smtClean="0"/>
              <a:t>his </a:t>
            </a:r>
            <a:r>
              <a:rPr lang="en-GB" sz="2400" i="1" dirty="0"/>
              <a:t>encrypted USB stick </a:t>
            </a:r>
            <a:r>
              <a:rPr lang="en-GB" sz="2400" i="1" dirty="0" smtClean="0"/>
              <a:t>to a colleague. </a:t>
            </a:r>
            <a:r>
              <a:rPr lang="en-GB" sz="2400" i="1" dirty="0"/>
              <a:t>He knows he will not get a replacement at such short </a:t>
            </a:r>
            <a:r>
              <a:rPr lang="en-GB" sz="2400" i="1" dirty="0" smtClean="0"/>
              <a:t>notice, but needs </a:t>
            </a:r>
            <a:r>
              <a:rPr lang="en-GB" sz="2400" i="1" dirty="0"/>
              <a:t>some way to transfer information. The presentation includes embedded media and is </a:t>
            </a:r>
            <a:r>
              <a:rPr lang="en-GB" sz="2400" i="1" dirty="0" smtClean="0"/>
              <a:t>too </a:t>
            </a:r>
            <a:r>
              <a:rPr lang="en-GB" sz="2400" i="1" dirty="0"/>
              <a:t>large to </a:t>
            </a:r>
            <a:r>
              <a:rPr lang="en-GB" sz="2400" i="1" dirty="0" smtClean="0"/>
              <a:t>email, </a:t>
            </a:r>
            <a:r>
              <a:rPr lang="en-GB" sz="2400" i="1" dirty="0"/>
              <a:t>and he cannot </a:t>
            </a:r>
            <a:r>
              <a:rPr lang="en-GB" sz="2400" i="1" dirty="0" smtClean="0"/>
              <a:t>access the </a:t>
            </a:r>
            <a:r>
              <a:rPr lang="en-GB" sz="2400" i="1" dirty="0"/>
              <a:t>internal </a:t>
            </a:r>
            <a:r>
              <a:rPr lang="en-GB" sz="2400" i="1" dirty="0" smtClean="0"/>
              <a:t>network from the client’s site.”</a:t>
            </a:r>
            <a:endParaRPr lang="en-GB" sz="2400" i="1" dirty="0"/>
          </a:p>
          <a:p>
            <a:endParaRPr lang="en-US" dirty="0"/>
          </a:p>
        </p:txBody>
      </p:sp>
    </p:spTree>
    <p:extLst>
      <p:ext uri="{BB962C8B-B14F-4D97-AF65-F5344CB8AC3E}">
        <p14:creationId xmlns:p14="http://schemas.microsoft.com/office/powerpoint/2010/main" val="3533594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8489950" cy="4752975"/>
          </a:xfrm>
        </p:spPr>
        <p:txBody>
          <a:bodyPr/>
          <a:lstStyle/>
          <a:p>
            <a:r>
              <a:rPr lang="en-GB" sz="2400" b="1" dirty="0"/>
              <a:t>Option A</a:t>
            </a:r>
            <a:r>
              <a:rPr lang="en-GB" sz="2400" dirty="0"/>
              <a:t>: Take the required data on an unencrypted USB stick - you have one to hand.</a:t>
            </a:r>
          </a:p>
          <a:p>
            <a:r>
              <a:rPr lang="en-GB" sz="2400" b="1" dirty="0"/>
              <a:t>Option B</a:t>
            </a:r>
            <a:r>
              <a:rPr lang="en-GB" sz="2400" dirty="0"/>
              <a:t>: Borrow an encrypted stick from a colleague. You would have to also make a note of their password so you can access the data at the client's site. The colleague had asked that you do not share / erase the confidential data already on the stick.</a:t>
            </a:r>
          </a:p>
          <a:p>
            <a:r>
              <a:rPr lang="en-GB" sz="2400" b="1" dirty="0"/>
              <a:t>Option C</a:t>
            </a:r>
            <a:r>
              <a:rPr lang="en-GB" sz="2400" dirty="0"/>
              <a:t>: An employee of the client has been visiting </a:t>
            </a:r>
            <a:r>
              <a:rPr lang="en-GB" sz="2400" dirty="0" smtClean="0"/>
              <a:t>XY and </a:t>
            </a:r>
            <a:r>
              <a:rPr lang="en-GB" sz="2400" dirty="0"/>
              <a:t>is due to travel back with you. Use the available unencrypted </a:t>
            </a:r>
            <a:r>
              <a:rPr lang="en-GB" sz="2400" dirty="0" smtClean="0"/>
              <a:t>USB stick to </a:t>
            </a:r>
            <a:r>
              <a:rPr lang="en-GB" sz="2400" dirty="0"/>
              <a:t>put a copy of the data onto their laptop and ask them to take it to the client's site.</a:t>
            </a:r>
          </a:p>
          <a:p>
            <a:r>
              <a:rPr lang="en-GB" sz="2400" b="1" dirty="0"/>
              <a:t>Option D</a:t>
            </a:r>
            <a:r>
              <a:rPr lang="en-GB" sz="2400" dirty="0"/>
              <a:t>: Upload the files to a public online data storage service and recover them at the client's site</a:t>
            </a:r>
            <a:r>
              <a:rPr lang="en-GB" sz="2400" dirty="0" smtClean="0"/>
              <a:t>.</a:t>
            </a:r>
            <a:endParaRPr lang="en-GB" sz="2400" dirty="0"/>
          </a:p>
        </p:txBody>
      </p:sp>
    </p:spTree>
    <p:extLst>
      <p:ext uri="{BB962C8B-B14F-4D97-AF65-F5344CB8AC3E}">
        <p14:creationId xmlns:p14="http://schemas.microsoft.com/office/powerpoint/2010/main" val="847557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Types</a:t>
            </a:r>
            <a:endParaRPr lang="en-US" dirty="0"/>
          </a:p>
        </p:txBody>
      </p:sp>
      <p:sp>
        <p:nvSpPr>
          <p:cNvPr id="3" name="Content Placeholder 2"/>
          <p:cNvSpPr>
            <a:spLocks noGrp="1"/>
          </p:cNvSpPr>
          <p:nvPr>
            <p:ph idx="1"/>
          </p:nvPr>
        </p:nvSpPr>
        <p:spPr>
          <a:xfrm>
            <a:off x="395536" y="1700808"/>
            <a:ext cx="8489950" cy="4392935"/>
          </a:xfrm>
        </p:spPr>
        <p:txBody>
          <a:bodyPr/>
          <a:lstStyle/>
          <a:p>
            <a:r>
              <a:rPr lang="en-US" sz="2400" b="1" dirty="0" smtClean="0"/>
              <a:t>Type </a:t>
            </a:r>
            <a:r>
              <a:rPr lang="en-US" sz="2400" b="1" dirty="0"/>
              <a:t>1</a:t>
            </a:r>
            <a:r>
              <a:rPr lang="en-US" sz="2400" b="1" dirty="0" smtClean="0"/>
              <a:t>: </a:t>
            </a:r>
            <a:r>
              <a:rPr lang="en-US" sz="2400" dirty="0" smtClean="0"/>
              <a:t>Least compliant – disregard policy to maximize productivity in case of any friction</a:t>
            </a:r>
            <a:endParaRPr lang="en-US" sz="2400" b="1" dirty="0" smtClean="0"/>
          </a:p>
          <a:p>
            <a:r>
              <a:rPr lang="en-US" sz="2400" b="1" dirty="0" smtClean="0"/>
              <a:t>Type 2: </a:t>
            </a:r>
            <a:r>
              <a:rPr lang="en-US" sz="2400" dirty="0" smtClean="0"/>
              <a:t>Partly compliant - condone </a:t>
            </a:r>
            <a:r>
              <a:rPr lang="en-US" sz="2400" dirty="0"/>
              <a:t>insecure </a:t>
            </a:r>
            <a:r>
              <a:rPr lang="en-US" sz="2400" dirty="0" smtClean="0"/>
              <a:t>behavior in case of friction, expect others “to take care of security”</a:t>
            </a:r>
          </a:p>
          <a:p>
            <a:r>
              <a:rPr lang="en-US" sz="2400" b="1" dirty="0" smtClean="0"/>
              <a:t>Type </a:t>
            </a:r>
            <a:r>
              <a:rPr lang="en-US" sz="2400" b="1" dirty="0"/>
              <a:t>3</a:t>
            </a:r>
            <a:r>
              <a:rPr lang="en-US" sz="2400" b="1" dirty="0" smtClean="0"/>
              <a:t>: </a:t>
            </a:r>
            <a:r>
              <a:rPr lang="en-US" sz="2400" dirty="0" smtClean="0"/>
              <a:t>Largely compliant</a:t>
            </a:r>
            <a:r>
              <a:rPr lang="en-US" sz="2400" b="1" dirty="0" smtClean="0"/>
              <a:t> </a:t>
            </a:r>
            <a:r>
              <a:rPr lang="en-US" sz="2400" dirty="0" smtClean="0"/>
              <a:t>– try to comply, but occasionally prioritize productivity over security; prepared to take action if cost to themselves is low</a:t>
            </a:r>
            <a:endParaRPr lang="en-US" sz="2400" dirty="0"/>
          </a:p>
          <a:p>
            <a:r>
              <a:rPr lang="en-US" sz="2400" b="1" dirty="0"/>
              <a:t>Type 4</a:t>
            </a:r>
            <a:r>
              <a:rPr lang="en-US" sz="2400" b="1" dirty="0" smtClean="0"/>
              <a:t>: </a:t>
            </a:r>
            <a:r>
              <a:rPr lang="en-US" sz="2400" dirty="0" smtClean="0"/>
              <a:t>Mostly compliant – try to put security first, prepared to take action themselves</a:t>
            </a:r>
          </a:p>
          <a:p>
            <a:pPr marL="0" indent="0">
              <a:buNone/>
            </a:pPr>
            <a:endParaRPr lang="en-US" sz="2400" b="1" dirty="0" smtClean="0"/>
          </a:p>
          <a:p>
            <a:pPr marL="0" indent="0">
              <a:buNone/>
            </a:pPr>
            <a:r>
              <a:rPr lang="en-GB" sz="2400" dirty="0" smtClean="0"/>
              <a:t>Most </a:t>
            </a:r>
            <a:r>
              <a:rPr lang="en-GB" sz="2400" dirty="0"/>
              <a:t>frequent </a:t>
            </a:r>
            <a:r>
              <a:rPr lang="en-GB" sz="2400" dirty="0" smtClean="0"/>
              <a:t>behaviour </a:t>
            </a:r>
            <a:r>
              <a:rPr lang="en-GB" sz="2400" dirty="0"/>
              <a:t>types were 3 and 4</a:t>
            </a:r>
          </a:p>
          <a:p>
            <a:pPr marL="0" indent="0">
              <a:buNone/>
            </a:pPr>
            <a:endParaRPr lang="en-US" sz="2400" b="1" dirty="0" smtClean="0"/>
          </a:p>
        </p:txBody>
      </p:sp>
    </p:spTree>
    <p:extLst>
      <p:ext uri="{BB962C8B-B14F-4D97-AF65-F5344CB8AC3E}">
        <p14:creationId xmlns:p14="http://schemas.microsoft.com/office/powerpoint/2010/main" val="358998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types</a:t>
            </a:r>
            <a:endParaRPr lang="en-US" dirty="0"/>
          </a:p>
        </p:txBody>
      </p:sp>
      <p:sp>
        <p:nvSpPr>
          <p:cNvPr id="3" name="Content Placeholder 2"/>
          <p:cNvSpPr>
            <a:spLocks noGrp="1"/>
          </p:cNvSpPr>
          <p:nvPr>
            <p:ph idx="1"/>
          </p:nvPr>
        </p:nvSpPr>
        <p:spPr/>
        <p:txBody>
          <a:bodyPr/>
          <a:lstStyle/>
          <a:p>
            <a:r>
              <a:rPr lang="en-US" b="1" dirty="0" smtClean="0"/>
              <a:t>Type 1: </a:t>
            </a:r>
            <a:r>
              <a:rPr lang="en-US" dirty="0"/>
              <a:t>Discount suspicions, cause no bother, </a:t>
            </a:r>
            <a:r>
              <a:rPr lang="en-US" dirty="0" smtClean="0"/>
              <a:t>passive</a:t>
            </a:r>
            <a:endParaRPr lang="en-US" dirty="0"/>
          </a:p>
          <a:p>
            <a:r>
              <a:rPr lang="en-US" b="1" dirty="0"/>
              <a:t>Type 2:</a:t>
            </a:r>
            <a:r>
              <a:rPr lang="en-US" dirty="0"/>
              <a:t> </a:t>
            </a:r>
            <a:r>
              <a:rPr lang="en-US" dirty="0" smtClean="0"/>
              <a:t>Report suspicions if easy to do, </a:t>
            </a:r>
            <a:r>
              <a:rPr lang="en-US" dirty="0"/>
              <a:t>take no direct </a:t>
            </a:r>
            <a:r>
              <a:rPr lang="en-US" dirty="0" smtClean="0"/>
              <a:t>personal action</a:t>
            </a:r>
          </a:p>
          <a:p>
            <a:r>
              <a:rPr lang="en-US" b="1" dirty="0" smtClean="0"/>
              <a:t>Type 3:</a:t>
            </a:r>
            <a:r>
              <a:rPr lang="en-US" dirty="0" smtClean="0"/>
              <a:t> Report suspicions through prescribed channels, take no personal direct action</a:t>
            </a:r>
            <a:endParaRPr lang="en-US" dirty="0"/>
          </a:p>
          <a:p>
            <a:r>
              <a:rPr lang="en-US" b="1" dirty="0" smtClean="0"/>
              <a:t>Type 4:</a:t>
            </a:r>
            <a:r>
              <a:rPr lang="en-US" dirty="0" smtClean="0"/>
              <a:t> Take </a:t>
            </a:r>
            <a:r>
              <a:rPr lang="en-US" dirty="0"/>
              <a:t>direct personal action against the </a:t>
            </a:r>
            <a:r>
              <a:rPr lang="en-US" dirty="0" smtClean="0"/>
              <a:t>threat</a:t>
            </a:r>
          </a:p>
          <a:p>
            <a:pPr marL="0" indent="0">
              <a:buNone/>
            </a:pPr>
            <a:endParaRPr lang="en-US" dirty="0" smtClean="0"/>
          </a:p>
          <a:p>
            <a:pPr marL="0" indent="0">
              <a:buNone/>
            </a:pPr>
            <a:r>
              <a:rPr lang="en-US" dirty="0" smtClean="0"/>
              <a:t>Most frequent attitude types were 2 and 3</a:t>
            </a:r>
          </a:p>
        </p:txBody>
      </p:sp>
    </p:spTree>
    <p:extLst>
      <p:ext uri="{BB962C8B-B14F-4D97-AF65-F5344CB8AC3E}">
        <p14:creationId xmlns:p14="http://schemas.microsoft.com/office/powerpoint/2010/main" val="1842371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UK Research Institute in Cyber Security</a:t>
            </a:r>
            <a:endParaRPr lang="en-US" dirty="0"/>
          </a:p>
        </p:txBody>
      </p:sp>
      <p:sp>
        <p:nvSpPr>
          <p:cNvPr id="3" name="Content Placeholder 2"/>
          <p:cNvSpPr>
            <a:spLocks noGrp="1"/>
          </p:cNvSpPr>
          <p:nvPr>
            <p:ph idx="1"/>
          </p:nvPr>
        </p:nvSpPr>
        <p:spPr/>
        <p:txBody>
          <a:bodyPr/>
          <a:lstStyle/>
          <a:p>
            <a:r>
              <a:rPr lang="en-GB" dirty="0" smtClean="0"/>
              <a:t>Funded by GCHQ </a:t>
            </a:r>
            <a:r>
              <a:rPr lang="en-GB" dirty="0"/>
              <a:t>in partnership with the Research Councils’ Global Uncertainties Programme (RCUK) and the Department for Business Innovation and Skills (BIS</a:t>
            </a:r>
            <a:r>
              <a:rPr lang="en-GB" dirty="0" smtClean="0"/>
              <a:t>)</a:t>
            </a:r>
          </a:p>
          <a:p>
            <a:r>
              <a:rPr lang="en-GB" dirty="0" smtClean="0"/>
              <a:t>£3.8 M over 3.5 years</a:t>
            </a:r>
          </a:p>
          <a:p>
            <a:r>
              <a:rPr lang="en-GB" dirty="0" smtClean="0"/>
              <a:t>Virtual Institute </a:t>
            </a:r>
          </a:p>
          <a:p>
            <a:pPr lvl="1"/>
            <a:r>
              <a:rPr lang="en-GB" dirty="0" smtClean="0"/>
              <a:t>4 projects involving 7 universities</a:t>
            </a:r>
          </a:p>
          <a:p>
            <a:pPr lvl="1"/>
            <a:r>
              <a:rPr lang="en-GB" dirty="0"/>
              <a:t>c</a:t>
            </a:r>
            <a:r>
              <a:rPr lang="en-GB" dirty="0" smtClean="0"/>
              <a:t>oordination activity (Research Director Angela </a:t>
            </a:r>
            <a:r>
              <a:rPr lang="en-GB" dirty="0" err="1" smtClean="0"/>
              <a:t>Sasse</a:t>
            </a:r>
            <a:r>
              <a:rPr lang="en-GB" dirty="0" smtClean="0"/>
              <a:t>)</a:t>
            </a:r>
          </a:p>
          <a:p>
            <a:pPr marL="0" indent="0">
              <a:buNone/>
            </a:pPr>
            <a:endParaRPr lang="en-GB" dirty="0" smtClean="0"/>
          </a:p>
          <a:p>
            <a:endParaRPr lang="en-GB" dirty="0"/>
          </a:p>
          <a:p>
            <a:endParaRPr lang="en-US" dirty="0"/>
          </a:p>
        </p:txBody>
      </p:sp>
    </p:spTree>
    <p:extLst>
      <p:ext uri="{BB962C8B-B14F-4D97-AF65-F5344CB8AC3E}">
        <p14:creationId xmlns:p14="http://schemas.microsoft.com/office/powerpoint/2010/main" val="3664036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free-text responses</a:t>
            </a:r>
            <a:endParaRPr lang="en-US" dirty="0"/>
          </a:p>
        </p:txBody>
      </p:sp>
      <p:sp>
        <p:nvSpPr>
          <p:cNvPr id="3" name="Content Placeholder 2"/>
          <p:cNvSpPr>
            <a:spLocks noGrp="1"/>
          </p:cNvSpPr>
          <p:nvPr>
            <p:ph idx="1"/>
          </p:nvPr>
        </p:nvSpPr>
        <p:spPr/>
        <p:txBody>
          <a:bodyPr/>
          <a:lstStyle/>
          <a:p>
            <a:r>
              <a:rPr lang="en-US" dirty="0" smtClean="0"/>
              <a:t>Overwhelming number suggested “more secure” workarounds (alternatives to options offered) – but 99% of suggestions were not secure</a:t>
            </a:r>
          </a:p>
          <a:p>
            <a:r>
              <a:rPr lang="en-US" dirty="0" smtClean="0"/>
              <a:t>Large number of justifications for workarounds</a:t>
            </a:r>
          </a:p>
          <a:p>
            <a:r>
              <a:rPr lang="en-US" dirty="0" smtClean="0"/>
              <a:t>Less than 10% mentioned </a:t>
            </a:r>
            <a:r>
              <a:rPr lang="en-US" i="1" dirty="0" smtClean="0"/>
              <a:t>benefits</a:t>
            </a:r>
            <a:r>
              <a:rPr lang="en-US" dirty="0" smtClean="0"/>
              <a:t> of security policies and mechanisms</a:t>
            </a:r>
            <a:endParaRPr lang="en-US" dirty="0"/>
          </a:p>
        </p:txBody>
      </p:sp>
    </p:spTree>
    <p:extLst>
      <p:ext uri="{BB962C8B-B14F-4D97-AF65-F5344CB8AC3E}">
        <p14:creationId xmlns:p14="http://schemas.microsoft.com/office/powerpoint/2010/main" val="423261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Managing Non-Compliance</a:t>
            </a:r>
            <a:endParaRPr lang="en-GB" dirty="0"/>
          </a:p>
        </p:txBody>
      </p:sp>
      <p:sp>
        <p:nvSpPr>
          <p:cNvPr id="3" name="Content Placeholder 2"/>
          <p:cNvSpPr>
            <a:spLocks noGrp="1"/>
          </p:cNvSpPr>
          <p:nvPr>
            <p:ph idx="1"/>
          </p:nvPr>
        </p:nvSpPr>
        <p:spPr>
          <a:xfrm>
            <a:off x="467544" y="1245519"/>
            <a:ext cx="8229600" cy="4525963"/>
          </a:xfrm>
        </p:spPr>
        <p:txBody>
          <a:bodyPr/>
          <a:lstStyle/>
          <a:p>
            <a:r>
              <a:rPr lang="en-GB" dirty="0" smtClean="0"/>
              <a:t>Compliance requires </a:t>
            </a:r>
            <a:r>
              <a:rPr lang="en-GB" i="1" dirty="0" smtClean="0"/>
              <a:t>ability</a:t>
            </a:r>
            <a:r>
              <a:rPr lang="en-GB" dirty="0" smtClean="0"/>
              <a:t> and </a:t>
            </a:r>
            <a:r>
              <a:rPr lang="en-GB" i="1" dirty="0" smtClean="0"/>
              <a:t>willingness</a:t>
            </a:r>
            <a:endParaRPr lang="en-GB" dirty="0" smtClean="0"/>
          </a:p>
          <a:p>
            <a:pPr marL="0" indent="0">
              <a:buNone/>
            </a:pPr>
            <a:endParaRPr lang="en-GB" dirty="0"/>
          </a:p>
        </p:txBody>
      </p:sp>
      <p:sp>
        <p:nvSpPr>
          <p:cNvPr id="4" name="Rectangle 3"/>
          <p:cNvSpPr/>
          <p:nvPr/>
        </p:nvSpPr>
        <p:spPr>
          <a:xfrm>
            <a:off x="1187624" y="2132856"/>
            <a:ext cx="1440000" cy="1224136"/>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5" name="Rectangle 4"/>
          <p:cNvSpPr/>
          <p:nvPr/>
        </p:nvSpPr>
        <p:spPr>
          <a:xfrm>
            <a:off x="1184221" y="4213781"/>
            <a:ext cx="1440000" cy="1972031"/>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6" name="Rectangle 5"/>
          <p:cNvSpPr/>
          <p:nvPr/>
        </p:nvSpPr>
        <p:spPr>
          <a:xfrm>
            <a:off x="1184221" y="3356992"/>
            <a:ext cx="144000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7" name="TextBox 6"/>
          <p:cNvSpPr txBox="1"/>
          <p:nvPr/>
        </p:nvSpPr>
        <p:spPr>
          <a:xfrm>
            <a:off x="4279326" y="2060848"/>
            <a:ext cx="4842598" cy="923330"/>
          </a:xfrm>
          <a:prstGeom prst="rect">
            <a:avLst/>
          </a:prstGeom>
          <a:noFill/>
        </p:spPr>
        <p:txBody>
          <a:bodyPr wrap="square" rtlCol="0">
            <a:spAutoFit/>
          </a:bodyPr>
          <a:lstStyle/>
          <a:p>
            <a:r>
              <a:rPr lang="en-GB" i="1" dirty="0"/>
              <a:t>Can’t comply, won’t comply</a:t>
            </a:r>
          </a:p>
          <a:p>
            <a:r>
              <a:rPr lang="en-GB" dirty="0" smtClean="0"/>
              <a:t>Security asks that are impossible to complete.</a:t>
            </a:r>
            <a:r>
              <a:rPr lang="en-GB" i="1" dirty="0"/>
              <a:t> </a:t>
            </a:r>
            <a:r>
              <a:rPr lang="en-GB" i="1" dirty="0" smtClean="0"/>
              <a:t>Must remove – security hygiene</a:t>
            </a:r>
            <a:endParaRPr lang="en-GB" i="1" dirty="0"/>
          </a:p>
        </p:txBody>
      </p:sp>
      <p:sp>
        <p:nvSpPr>
          <p:cNvPr id="8" name="Left Arrow 7"/>
          <p:cNvSpPr/>
          <p:nvPr/>
        </p:nvSpPr>
        <p:spPr>
          <a:xfrm>
            <a:off x="3131840" y="2250328"/>
            <a:ext cx="864096" cy="323165"/>
          </a:xfrm>
          <a:prstGeom prst="lef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 Arrow 8"/>
          <p:cNvSpPr/>
          <p:nvPr/>
        </p:nvSpPr>
        <p:spPr>
          <a:xfrm>
            <a:off x="3131840" y="3383197"/>
            <a:ext cx="864096" cy="323165"/>
          </a:xfrm>
          <a:prstGeom prst="leftArrow">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eft Arrow 9"/>
          <p:cNvSpPr/>
          <p:nvPr/>
        </p:nvSpPr>
        <p:spPr>
          <a:xfrm>
            <a:off x="3141030" y="5038213"/>
            <a:ext cx="864096" cy="323165"/>
          </a:xfrm>
          <a:prstGeom prst="lef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177811" y="3212976"/>
            <a:ext cx="4842598" cy="1200329"/>
          </a:xfrm>
          <a:prstGeom prst="rect">
            <a:avLst/>
          </a:prstGeom>
          <a:noFill/>
        </p:spPr>
        <p:txBody>
          <a:bodyPr wrap="square" rtlCol="0">
            <a:spAutoFit/>
          </a:bodyPr>
          <a:lstStyle/>
          <a:p>
            <a:r>
              <a:rPr lang="en-GB" i="1" dirty="0" smtClean="0"/>
              <a:t>Could comply, don’t comply</a:t>
            </a:r>
          </a:p>
          <a:p>
            <a:r>
              <a:rPr lang="en-GB" dirty="0" smtClean="0"/>
              <a:t>Tasks that can be completed in theory, but require high level of effort and/or </a:t>
            </a:r>
            <a:r>
              <a:rPr lang="en-GB" dirty="0"/>
              <a:t>reduces </a:t>
            </a:r>
            <a:r>
              <a:rPr lang="en-GB" dirty="0" smtClean="0"/>
              <a:t>productivity. Re—design or SEAT</a:t>
            </a:r>
            <a:endParaRPr lang="en-GB" dirty="0"/>
          </a:p>
        </p:txBody>
      </p:sp>
      <p:sp>
        <p:nvSpPr>
          <p:cNvPr id="12" name="TextBox 11"/>
          <p:cNvSpPr txBox="1"/>
          <p:nvPr/>
        </p:nvSpPr>
        <p:spPr>
          <a:xfrm>
            <a:off x="4316108" y="4876629"/>
            <a:ext cx="4744706" cy="923330"/>
          </a:xfrm>
          <a:prstGeom prst="rect">
            <a:avLst/>
          </a:prstGeom>
          <a:noFill/>
        </p:spPr>
        <p:txBody>
          <a:bodyPr wrap="square" rtlCol="0">
            <a:spAutoFit/>
          </a:bodyPr>
          <a:lstStyle/>
          <a:p>
            <a:r>
              <a:rPr lang="en-GB" i="1" dirty="0" smtClean="0"/>
              <a:t>Can comply, do comply</a:t>
            </a:r>
          </a:p>
          <a:p>
            <a:r>
              <a:rPr lang="en-GB" dirty="0" smtClean="0"/>
              <a:t>Security tasks that are routinely completed.</a:t>
            </a:r>
          </a:p>
          <a:p>
            <a:r>
              <a:rPr lang="en-GB" dirty="0" smtClean="0"/>
              <a:t>Provide initial </a:t>
            </a:r>
            <a:r>
              <a:rPr lang="en-GB" smtClean="0"/>
              <a:t>baseline. </a:t>
            </a:r>
            <a:endParaRPr lang="en-GB" dirty="0"/>
          </a:p>
        </p:txBody>
      </p:sp>
      <p:sp>
        <p:nvSpPr>
          <p:cNvPr id="14" name="Up Arrow 13"/>
          <p:cNvSpPr/>
          <p:nvPr/>
        </p:nvSpPr>
        <p:spPr>
          <a:xfrm>
            <a:off x="1619672" y="4077072"/>
            <a:ext cx="576064" cy="802758"/>
          </a:xfrm>
          <a:prstGeom prst="upArrow">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0622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forward – participating company</a:t>
            </a:r>
            <a:endParaRPr lang="en-US" dirty="0"/>
          </a:p>
        </p:txBody>
      </p:sp>
      <p:sp>
        <p:nvSpPr>
          <p:cNvPr id="3" name="Content Placeholder 2"/>
          <p:cNvSpPr>
            <a:spLocks noGrp="1"/>
          </p:cNvSpPr>
          <p:nvPr>
            <p:ph idx="1"/>
          </p:nvPr>
        </p:nvSpPr>
        <p:spPr>
          <a:xfrm>
            <a:off x="323528" y="1700808"/>
            <a:ext cx="8489950" cy="4752975"/>
          </a:xfrm>
        </p:spPr>
        <p:txBody>
          <a:bodyPr/>
          <a:lstStyle/>
          <a:p>
            <a:pPr marL="514350" indent="-514350">
              <a:buFont typeface="+mj-lt"/>
              <a:buAutoNum type="arabicPeriod"/>
            </a:pPr>
            <a:r>
              <a:rPr lang="en-US" dirty="0" smtClean="0"/>
              <a:t>Security hygiene </a:t>
            </a:r>
          </a:p>
          <a:p>
            <a:pPr lvl="1"/>
            <a:r>
              <a:rPr lang="en-US" dirty="0" smtClean="0"/>
              <a:t>Staff encourage to report workarounds</a:t>
            </a:r>
          </a:p>
          <a:p>
            <a:pPr lvl="1"/>
            <a:r>
              <a:rPr lang="en-US" dirty="0" smtClean="0"/>
              <a:t>Security staff discuss with line management and respond with action plan</a:t>
            </a:r>
          </a:p>
          <a:p>
            <a:pPr marL="514350" indent="-514350">
              <a:buFont typeface="+mj-lt"/>
              <a:buAutoNum type="arabicPeriod"/>
            </a:pPr>
            <a:r>
              <a:rPr lang="en-US" dirty="0" smtClean="0"/>
              <a:t>Targeted security awareness, education and training</a:t>
            </a:r>
          </a:p>
          <a:p>
            <a:pPr lvl="1"/>
            <a:r>
              <a:rPr lang="en-US" dirty="0" smtClean="0"/>
              <a:t>Max. 3-4 priority policies at the time</a:t>
            </a:r>
          </a:p>
          <a:p>
            <a:pPr lvl="1"/>
            <a:r>
              <a:rPr lang="en-US" dirty="0" smtClean="0"/>
              <a:t>Different messages to different business areas and job roles</a:t>
            </a:r>
          </a:p>
          <a:p>
            <a:pPr marL="514350" indent="-514350">
              <a:buFont typeface="+mj-lt"/>
              <a:buAutoNum type="arabicPeriod"/>
            </a:pPr>
            <a:r>
              <a:rPr lang="en-US" dirty="0" smtClean="0"/>
              <a:t>Repeat measurements - also of productivity</a:t>
            </a:r>
          </a:p>
          <a:p>
            <a:endParaRPr lang="en-US" dirty="0" smtClean="0"/>
          </a:p>
        </p:txBody>
      </p:sp>
    </p:spTree>
    <p:extLst>
      <p:ext uri="{BB962C8B-B14F-4D97-AF65-F5344CB8AC3E}">
        <p14:creationId xmlns:p14="http://schemas.microsoft.com/office/powerpoint/2010/main" val="3607415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mtClean="0"/>
              <a:t>and with </a:t>
            </a:r>
            <a:r>
              <a:rPr lang="en-US" dirty="0" smtClean="0"/>
              <a:t>the ‘science bit’</a:t>
            </a:r>
            <a:endParaRPr lang="en-US" dirty="0"/>
          </a:p>
        </p:txBody>
      </p:sp>
      <p:sp>
        <p:nvSpPr>
          <p:cNvPr id="3" name="Content Placeholder 2"/>
          <p:cNvSpPr>
            <a:spLocks noGrp="1"/>
          </p:cNvSpPr>
          <p:nvPr>
            <p:ph idx="1"/>
          </p:nvPr>
        </p:nvSpPr>
        <p:spPr/>
        <p:txBody>
          <a:bodyPr/>
          <a:lstStyle/>
          <a:p>
            <a:r>
              <a:rPr lang="en-US" dirty="0"/>
              <a:t>a</a:t>
            </a:r>
            <a:r>
              <a:rPr lang="en-US" dirty="0" smtClean="0"/>
              <a:t>ccompany with field and lab measurements of actual effort expended on security </a:t>
            </a:r>
            <a:r>
              <a:rPr lang="en-US" dirty="0" smtClean="0">
                <a:sym typeface="Wingdings"/>
              </a:rPr>
              <a:t> b</a:t>
            </a:r>
            <a:r>
              <a:rPr lang="en-US" dirty="0" smtClean="0"/>
              <a:t>uild database of actual effort</a:t>
            </a:r>
          </a:p>
          <a:p>
            <a:r>
              <a:rPr lang="en-US" dirty="0"/>
              <a:t>Developing ‘measurement </a:t>
            </a:r>
            <a:r>
              <a:rPr lang="en-US" dirty="0" smtClean="0"/>
              <a:t>toolbox’ </a:t>
            </a:r>
            <a:r>
              <a:rPr lang="en-US" dirty="0"/>
              <a:t>for </a:t>
            </a:r>
            <a:r>
              <a:rPr lang="en-US" dirty="0" smtClean="0"/>
              <a:t>measuring perceived effort</a:t>
            </a:r>
            <a:endParaRPr lang="en-US" dirty="0"/>
          </a:p>
          <a:p>
            <a:r>
              <a:rPr lang="en-US" dirty="0"/>
              <a:t>M</a:t>
            </a:r>
            <a:r>
              <a:rPr lang="en-US" dirty="0" smtClean="0"/>
              <a:t>odeling the cost and benefits of changes for risk management and productivity</a:t>
            </a:r>
          </a:p>
          <a:p>
            <a:r>
              <a:rPr lang="en-US" dirty="0" smtClean="0"/>
              <a:t>Develop decision-support tool for security decision-makers</a:t>
            </a:r>
          </a:p>
        </p:txBody>
      </p:sp>
    </p:spTree>
    <p:extLst>
      <p:ext uri="{BB962C8B-B14F-4D97-AF65-F5344CB8AC3E}">
        <p14:creationId xmlns:p14="http://schemas.microsoft.com/office/powerpoint/2010/main" val="274387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the RI</a:t>
            </a:r>
            <a:endParaRPr lang="en-US" dirty="0"/>
          </a:p>
        </p:txBody>
      </p:sp>
      <p:sp>
        <p:nvSpPr>
          <p:cNvPr id="3" name="Content Placeholder 2"/>
          <p:cNvSpPr>
            <a:spLocks noGrp="1"/>
          </p:cNvSpPr>
          <p:nvPr>
            <p:ph idx="1"/>
          </p:nvPr>
        </p:nvSpPr>
        <p:spPr/>
        <p:txBody>
          <a:bodyPr/>
          <a:lstStyle/>
          <a:p>
            <a:r>
              <a:rPr lang="en-GB" dirty="0"/>
              <a:t>allow leading academics in the field of Cyber Security from across the UK </a:t>
            </a:r>
            <a:endParaRPr lang="en-GB" dirty="0" smtClean="0"/>
          </a:p>
          <a:p>
            <a:pPr lvl="1"/>
            <a:r>
              <a:rPr lang="en-GB" sz="2800" dirty="0" smtClean="0"/>
              <a:t>to </a:t>
            </a:r>
            <a:r>
              <a:rPr lang="en-GB" sz="2800" dirty="0"/>
              <a:t>work </a:t>
            </a:r>
            <a:r>
              <a:rPr lang="en-GB" sz="2800" dirty="0" smtClean="0"/>
              <a:t>together  </a:t>
            </a:r>
          </a:p>
          <a:p>
            <a:pPr lvl="1"/>
            <a:r>
              <a:rPr lang="en-GB" sz="2800" dirty="0"/>
              <a:t>t</a:t>
            </a:r>
            <a:r>
              <a:rPr lang="en-GB" sz="2800" dirty="0" smtClean="0"/>
              <a:t>o connect </a:t>
            </a:r>
            <a:r>
              <a:rPr lang="en-GB" sz="2800" dirty="0"/>
              <a:t>them with the collective expertise of </a:t>
            </a:r>
            <a:endParaRPr lang="en-GB" sz="2800" dirty="0" smtClean="0"/>
          </a:p>
          <a:p>
            <a:pPr lvl="2"/>
            <a:r>
              <a:rPr lang="en-GB" sz="2800" dirty="0" smtClean="0"/>
              <a:t>industry </a:t>
            </a:r>
            <a:r>
              <a:rPr lang="en-GB" sz="2800" dirty="0"/>
              <a:t>security </a:t>
            </a:r>
            <a:r>
              <a:rPr lang="en-GB" sz="2800" dirty="0" smtClean="0"/>
              <a:t>experts, </a:t>
            </a:r>
            <a:r>
              <a:rPr lang="en-GB" sz="2800" dirty="0"/>
              <a:t>and </a:t>
            </a:r>
            <a:endParaRPr lang="en-GB" sz="2800" dirty="0" smtClean="0"/>
          </a:p>
          <a:p>
            <a:pPr lvl="2"/>
            <a:r>
              <a:rPr lang="en-GB" sz="2800" dirty="0" smtClean="0"/>
              <a:t>international researchers</a:t>
            </a:r>
          </a:p>
          <a:p>
            <a:r>
              <a:rPr lang="en-GB" dirty="0"/>
              <a:t>m</a:t>
            </a:r>
            <a:r>
              <a:rPr lang="en-GB" dirty="0" smtClean="0"/>
              <a:t>ost emphatically multi-disciplinary research</a:t>
            </a:r>
          </a:p>
          <a:p>
            <a:r>
              <a:rPr lang="en-GB" i="1" dirty="0" smtClean="0"/>
              <a:t>Science</a:t>
            </a:r>
            <a:r>
              <a:rPr lang="en-GB" dirty="0" smtClean="0"/>
              <a:t> of Cyber Security</a:t>
            </a:r>
          </a:p>
        </p:txBody>
      </p:sp>
    </p:spTree>
    <p:extLst>
      <p:ext uri="{BB962C8B-B14F-4D97-AF65-F5344CB8AC3E}">
        <p14:creationId xmlns:p14="http://schemas.microsoft.com/office/powerpoint/2010/main" val="425294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Here comes the science bit …</a:t>
            </a:r>
            <a:endParaRPr lang="en-US" i="1" dirty="0"/>
          </a:p>
        </p:txBody>
      </p:sp>
      <p:sp>
        <p:nvSpPr>
          <p:cNvPr id="3" name="Content Placeholder 2"/>
          <p:cNvSpPr>
            <a:spLocks noGrp="1"/>
          </p:cNvSpPr>
          <p:nvPr>
            <p:ph idx="1"/>
          </p:nvPr>
        </p:nvSpPr>
        <p:spPr/>
        <p:txBody>
          <a:bodyPr/>
          <a:lstStyle/>
          <a:p>
            <a:pPr marL="514350" lvl="0" indent="-514350">
              <a:buFont typeface="+mj-lt"/>
              <a:buAutoNum type="arabicPeriod"/>
            </a:pPr>
            <a:r>
              <a:rPr lang="en-GB" i="1" dirty="0"/>
              <a:t>“How secure is my organisation?”</a:t>
            </a:r>
          </a:p>
          <a:p>
            <a:pPr marL="514350" lvl="0" indent="-514350">
              <a:buFont typeface="+mj-lt"/>
              <a:buAutoNum type="arabicPeriod"/>
            </a:pPr>
            <a:r>
              <a:rPr lang="en-GB" i="1" dirty="0"/>
              <a:t>“How do we make better security decisions?</a:t>
            </a:r>
            <a:r>
              <a:rPr lang="en-GB" i="1" dirty="0" smtClean="0"/>
              <a:t>”</a:t>
            </a:r>
          </a:p>
          <a:p>
            <a:pPr marL="0" lvl="0" indent="0">
              <a:buNone/>
            </a:pPr>
            <a:endParaRPr lang="en-GB" i="1" dirty="0"/>
          </a:p>
          <a:p>
            <a:r>
              <a:rPr lang="en-GB" dirty="0"/>
              <a:t>Evidence-</a:t>
            </a:r>
            <a:r>
              <a:rPr lang="en-GB" dirty="0" smtClean="0"/>
              <a:t>based:</a:t>
            </a:r>
          </a:p>
          <a:p>
            <a:pPr lvl="1"/>
            <a:r>
              <a:rPr lang="en-GB" dirty="0" smtClean="0"/>
              <a:t>Establish a map of substantive, </a:t>
            </a:r>
            <a:r>
              <a:rPr lang="en-GB" dirty="0" smtClean="0"/>
              <a:t>empirically-based </a:t>
            </a:r>
            <a:r>
              <a:rPr lang="en-GB" dirty="0" smtClean="0"/>
              <a:t>knowledge, and fill the gaps</a:t>
            </a:r>
          </a:p>
          <a:p>
            <a:pPr lvl="1"/>
            <a:r>
              <a:rPr lang="en-GB" dirty="0" smtClean="0"/>
              <a:t>Identify/develop a set of suitable methods for cyber security research, and for companies </a:t>
            </a:r>
          </a:p>
          <a:p>
            <a:r>
              <a:rPr lang="en-GB" dirty="0" smtClean="0"/>
              <a:t>Shift from craft to </a:t>
            </a:r>
            <a:r>
              <a:rPr lang="en-GB" dirty="0" smtClean="0"/>
              <a:t>science</a:t>
            </a:r>
            <a:endParaRPr lang="en-GB" dirty="0"/>
          </a:p>
          <a:p>
            <a:pPr lvl="0"/>
            <a:endParaRPr lang="en-GB" dirty="0"/>
          </a:p>
          <a:p>
            <a:endParaRPr lang="en-US" dirty="0"/>
          </a:p>
        </p:txBody>
      </p:sp>
    </p:spTree>
    <p:extLst>
      <p:ext uri="{BB962C8B-B14F-4D97-AF65-F5344CB8AC3E}">
        <p14:creationId xmlns:p14="http://schemas.microsoft.com/office/powerpoint/2010/main" val="3583401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a:t>
            </a:r>
            <a:endParaRPr lang="en-US" dirty="0"/>
          </a:p>
        </p:txBody>
      </p:sp>
      <p:sp>
        <p:nvSpPr>
          <p:cNvPr id="3" name="Content Placeholder 2"/>
          <p:cNvSpPr>
            <a:spLocks noGrp="1"/>
          </p:cNvSpPr>
          <p:nvPr>
            <p:ph idx="1"/>
          </p:nvPr>
        </p:nvSpPr>
        <p:spPr/>
        <p:txBody>
          <a:bodyPr/>
          <a:lstStyle/>
          <a:p>
            <a:r>
              <a:rPr lang="en-US" dirty="0"/>
              <a:t>Push for more cross-Atlantic collaboration</a:t>
            </a:r>
          </a:p>
          <a:p>
            <a:pPr lvl="1"/>
            <a:r>
              <a:rPr lang="en-US" dirty="0"/>
              <a:t>Joint projects</a:t>
            </a:r>
          </a:p>
          <a:p>
            <a:pPr lvl="1"/>
            <a:r>
              <a:rPr lang="en-US" dirty="0"/>
              <a:t>Particularly: projects involving companies that operate in both the US and UK</a:t>
            </a:r>
          </a:p>
          <a:p>
            <a:pPr lvl="1"/>
            <a:r>
              <a:rPr lang="en-US" dirty="0"/>
              <a:t>Internships, exchange of Doctoral Students</a:t>
            </a:r>
          </a:p>
          <a:p>
            <a:r>
              <a:rPr lang="en-US" dirty="0" smtClean="0"/>
              <a:t>Establishing </a:t>
            </a:r>
          </a:p>
          <a:p>
            <a:pPr lvl="1"/>
            <a:r>
              <a:rPr lang="en-US" dirty="0" smtClean="0"/>
              <a:t>A multi</a:t>
            </a:r>
            <a:r>
              <a:rPr lang="en-US" dirty="0"/>
              <a:t>-disciplinary </a:t>
            </a:r>
            <a:r>
              <a:rPr lang="en-US" dirty="0" smtClean="0"/>
              <a:t>Science of Cyber Security Conference – </a:t>
            </a:r>
            <a:r>
              <a:rPr lang="en-US" dirty="0"/>
              <a:t>first in London </a:t>
            </a:r>
            <a:r>
              <a:rPr lang="en-US" dirty="0" smtClean="0"/>
              <a:t>2013</a:t>
            </a:r>
          </a:p>
          <a:p>
            <a:pPr lvl="1"/>
            <a:r>
              <a:rPr lang="en-US" dirty="0" smtClean="0"/>
              <a:t>A high-quality Open Access Journal</a:t>
            </a:r>
          </a:p>
          <a:p>
            <a:pPr lvl="1"/>
            <a:r>
              <a:rPr lang="en-US" dirty="0" smtClean="0"/>
              <a:t>Companion publication for decision-makers</a:t>
            </a:r>
          </a:p>
          <a:p>
            <a:endParaRPr lang="en-US" dirty="0" smtClean="0"/>
          </a:p>
          <a:p>
            <a:pPr lvl="1"/>
            <a:endParaRPr lang="en-US" dirty="0" smtClean="0"/>
          </a:p>
          <a:p>
            <a:endParaRPr lang="en-US" dirty="0"/>
          </a:p>
        </p:txBody>
      </p:sp>
    </p:spTree>
    <p:extLst>
      <p:ext uri="{BB962C8B-B14F-4D97-AF65-F5344CB8AC3E}">
        <p14:creationId xmlns:p14="http://schemas.microsoft.com/office/powerpoint/2010/main" val="2164559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solidFill>
                  <a:srgbClr val="376FBA"/>
                </a:solidFill>
              </a:rPr>
              <a:t>Project: Cyber </a:t>
            </a:r>
            <a:r>
              <a:rPr lang="en-US" sz="3200" dirty="0">
                <a:solidFill>
                  <a:srgbClr val="376FBA"/>
                </a:solidFill>
              </a:rPr>
              <a:t>Security Cartographies </a:t>
            </a:r>
            <a:endParaRPr lang="en-US" dirty="0"/>
          </a:p>
        </p:txBody>
      </p:sp>
      <p:sp>
        <p:nvSpPr>
          <p:cNvPr id="6" name="TextBox 5"/>
          <p:cNvSpPr txBox="1"/>
          <p:nvPr/>
        </p:nvSpPr>
        <p:spPr>
          <a:xfrm>
            <a:off x="539552" y="1844824"/>
            <a:ext cx="7691967" cy="3539431"/>
          </a:xfrm>
          <a:prstGeom prst="rect">
            <a:avLst/>
          </a:prstGeom>
          <a:noFill/>
        </p:spPr>
        <p:txBody>
          <a:bodyPr wrap="square" rtlCol="0">
            <a:spAutoFit/>
          </a:bodyPr>
          <a:lstStyle/>
          <a:p>
            <a:r>
              <a:rPr lang="en-US" sz="2800" dirty="0" smtClean="0">
                <a:solidFill>
                  <a:srgbClr val="376FBA"/>
                </a:solidFill>
              </a:rPr>
              <a:t>Partner</a:t>
            </a:r>
            <a:r>
              <a:rPr lang="en-US" sz="2800" dirty="0">
                <a:solidFill>
                  <a:srgbClr val="376FBA"/>
                </a:solidFill>
              </a:rPr>
              <a:t>: Royal </a:t>
            </a:r>
            <a:r>
              <a:rPr lang="en-US" sz="2800" dirty="0" smtClean="0">
                <a:solidFill>
                  <a:srgbClr val="376FBA"/>
                </a:solidFill>
              </a:rPr>
              <a:t>Holloway, University of London (</a:t>
            </a:r>
            <a:r>
              <a:rPr lang="en-US" sz="2800" dirty="0" err="1" smtClean="0">
                <a:solidFill>
                  <a:srgbClr val="376FBA"/>
                </a:solidFill>
              </a:rPr>
              <a:t>Dr</a:t>
            </a:r>
            <a:r>
              <a:rPr lang="en-US" sz="2800" dirty="0" smtClean="0">
                <a:solidFill>
                  <a:srgbClr val="376FBA"/>
                </a:solidFill>
              </a:rPr>
              <a:t> Lizzie Coles-Kemp &amp; colleagues) </a:t>
            </a:r>
          </a:p>
          <a:p>
            <a:endParaRPr lang="en-US" sz="2800" dirty="0" smtClean="0">
              <a:solidFill>
                <a:srgbClr val="376FBA"/>
              </a:solidFill>
            </a:endParaRPr>
          </a:p>
          <a:p>
            <a:r>
              <a:rPr lang="en-US" sz="2800" dirty="0" smtClean="0">
                <a:solidFill>
                  <a:srgbClr val="376FBA"/>
                </a:solidFill>
              </a:rPr>
              <a:t>Aim: </a:t>
            </a:r>
            <a:r>
              <a:rPr lang="en-US" sz="2800" i="1" dirty="0" smtClean="0">
                <a:solidFill>
                  <a:srgbClr val="376FBA"/>
                </a:solidFill>
              </a:rPr>
              <a:t>explore how a security manager develops, maintains and uses visibility of both social and technical asset compliance behaviors for the management of cyber security risks</a:t>
            </a:r>
          </a:p>
          <a:p>
            <a:endParaRPr lang="en-US" sz="2800" dirty="0"/>
          </a:p>
        </p:txBody>
      </p:sp>
      <p:pic>
        <p:nvPicPr>
          <p:cNvPr id="7" name="Picture 6" descr="CySeCa_letters_and_b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333" y="4466167"/>
            <a:ext cx="2878667" cy="2243666"/>
          </a:xfrm>
          <a:prstGeom prst="rect">
            <a:avLst/>
          </a:prstGeom>
        </p:spPr>
      </p:pic>
    </p:spTree>
    <p:extLst>
      <p:ext uri="{BB962C8B-B14F-4D97-AF65-F5344CB8AC3E}">
        <p14:creationId xmlns:p14="http://schemas.microsoft.com/office/powerpoint/2010/main" val="1348649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scenario</a:t>
            </a:r>
            <a:endParaRPr lang="en-US" dirty="0"/>
          </a:p>
        </p:txBody>
      </p:sp>
      <p:sp>
        <p:nvSpPr>
          <p:cNvPr id="4" name="TextBox 3"/>
          <p:cNvSpPr txBox="1"/>
          <p:nvPr/>
        </p:nvSpPr>
        <p:spPr>
          <a:xfrm>
            <a:off x="539552" y="1484784"/>
            <a:ext cx="7973774" cy="4893647"/>
          </a:xfrm>
          <a:prstGeom prst="rect">
            <a:avLst/>
          </a:prstGeom>
          <a:noFill/>
        </p:spPr>
        <p:txBody>
          <a:bodyPr wrap="square" rtlCol="0">
            <a:spAutoFit/>
          </a:bodyPr>
          <a:lstStyle/>
          <a:p>
            <a:r>
              <a:rPr lang="en-US" sz="2400" i="1" dirty="0" smtClean="0">
                <a:solidFill>
                  <a:srgbClr val="376FBA"/>
                </a:solidFill>
              </a:rPr>
              <a:t>“There is of course continuous pressure to extend BYOD (bring your own device to work) access across our estate and we are struggling to achieve an architecture which will allow us to deploy popular applications like Outlook Web Access for 3rd party devices whilst still achieving 2FA and without impinging on the integrity of our service platforms – not so much because of the technical challenges of slicing and dicing security configurations in </a:t>
            </a:r>
            <a:r>
              <a:rPr lang="en-US" sz="2400" i="1" dirty="0" err="1" smtClean="0">
                <a:solidFill>
                  <a:srgbClr val="376FBA"/>
                </a:solidFill>
              </a:rPr>
              <a:t>vmware</a:t>
            </a:r>
            <a:r>
              <a:rPr lang="en-US" sz="2400" i="1" dirty="0" smtClean="0">
                <a:solidFill>
                  <a:srgbClr val="376FBA"/>
                </a:solidFill>
              </a:rPr>
              <a:t> etc., as trying to second guess how the business and our other tenants will appropriate the processes we encourage them to implement.” </a:t>
            </a:r>
          </a:p>
          <a:p>
            <a:endParaRPr lang="en-US" sz="2400" i="1" dirty="0">
              <a:solidFill>
                <a:srgbClr val="376FBA"/>
              </a:solidFill>
            </a:endParaRPr>
          </a:p>
          <a:p>
            <a:r>
              <a:rPr lang="en-US" sz="2400" i="1" dirty="0" smtClean="0">
                <a:solidFill>
                  <a:srgbClr val="376FBA"/>
                </a:solidFill>
              </a:rPr>
              <a:t>Conn Crawford, Sunderland City Council</a:t>
            </a:r>
            <a:endParaRPr lang="en-US" sz="2400" dirty="0">
              <a:solidFill>
                <a:srgbClr val="376FBA"/>
              </a:solidFill>
            </a:endParaRPr>
          </a:p>
        </p:txBody>
      </p:sp>
    </p:spTree>
    <p:extLst>
      <p:ext uri="{BB962C8B-B14F-4D97-AF65-F5344CB8AC3E}">
        <p14:creationId xmlns:p14="http://schemas.microsoft.com/office/powerpoint/2010/main" val="2747366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research questions</a:t>
            </a:r>
            <a:endParaRPr lang="en-US" dirty="0"/>
          </a:p>
        </p:txBody>
      </p:sp>
      <p:sp>
        <p:nvSpPr>
          <p:cNvPr id="4" name="TextBox 3"/>
          <p:cNvSpPr txBox="1"/>
          <p:nvPr/>
        </p:nvSpPr>
        <p:spPr>
          <a:xfrm>
            <a:off x="804333" y="1693333"/>
            <a:ext cx="7725834" cy="4524315"/>
          </a:xfrm>
          <a:prstGeom prst="rect">
            <a:avLst/>
          </a:prstGeom>
          <a:noFill/>
        </p:spPr>
        <p:txBody>
          <a:bodyPr wrap="square" rtlCol="0">
            <a:spAutoFit/>
          </a:bodyPr>
          <a:lstStyle/>
          <a:p>
            <a:pPr marL="457200" indent="-457200">
              <a:buFont typeface="+mj-lt"/>
              <a:buAutoNum type="arabicPeriod"/>
            </a:pPr>
            <a:r>
              <a:rPr lang="en-US" sz="2400" dirty="0" smtClean="0">
                <a:solidFill>
                  <a:srgbClr val="376FBA"/>
                </a:solidFill>
              </a:rPr>
              <a:t>How does a security manager know when to combine specific technical, physical and organizational controls?</a:t>
            </a:r>
          </a:p>
          <a:p>
            <a:pPr marL="457200" indent="-457200">
              <a:buFont typeface="+mj-lt"/>
              <a:buAutoNum type="arabicPeriod"/>
            </a:pPr>
            <a:r>
              <a:rPr lang="en-US" sz="2400" dirty="0" smtClean="0">
                <a:solidFill>
                  <a:srgbClr val="376FBA"/>
                </a:solidFill>
              </a:rPr>
              <a:t>How does a security manager differentiate between effective and ineffective control combinations?</a:t>
            </a:r>
          </a:p>
          <a:p>
            <a:pPr marL="457200" indent="-457200">
              <a:buFont typeface="+mj-lt"/>
              <a:buAutoNum type="arabicPeriod"/>
            </a:pPr>
            <a:r>
              <a:rPr lang="en-US" sz="2400" dirty="0" smtClean="0">
                <a:solidFill>
                  <a:srgbClr val="376FBA"/>
                </a:solidFill>
              </a:rPr>
              <a:t>How does a security manager influence the appropriation of controls, and what makes this influence effective?</a:t>
            </a:r>
          </a:p>
          <a:p>
            <a:pPr marL="457200" indent="-457200">
              <a:buFont typeface="+mj-lt"/>
              <a:buAutoNum type="arabicPeriod"/>
            </a:pPr>
            <a:r>
              <a:rPr lang="en-US" sz="2400" dirty="0" smtClean="0">
                <a:solidFill>
                  <a:srgbClr val="376FBA"/>
                </a:solidFill>
              </a:rPr>
              <a:t>Does the use of visualizations affect a security manager’s ability to select effective control combinations?</a:t>
            </a:r>
          </a:p>
          <a:p>
            <a:endParaRPr lang="en-US" sz="2400" dirty="0">
              <a:solidFill>
                <a:srgbClr val="376FBA"/>
              </a:solidFill>
            </a:endParaRPr>
          </a:p>
        </p:txBody>
      </p:sp>
    </p:spTree>
    <p:extLst>
      <p:ext uri="{BB962C8B-B14F-4D97-AF65-F5344CB8AC3E}">
        <p14:creationId xmlns:p14="http://schemas.microsoft.com/office/powerpoint/2010/main" val="1649874845"/>
      </p:ext>
    </p:extLst>
  </p:cSld>
  <p:clrMapOvr>
    <a:masterClrMapping/>
  </p:clrMapOvr>
</p:sld>
</file>

<file path=ppt/theme/theme1.xml><?xml version="1.0" encoding="utf-8"?>
<a:theme xmlns:a="http://schemas.openxmlformats.org/drawingml/2006/main" name="pptdkblue">
  <a:themeElements>
    <a:clrScheme name="pptdkblue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pptdk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dk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dk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dk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dk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dk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dk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dk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dk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dk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dk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dk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dk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tdkblue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pptdkblue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pptdkblue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pptdkblue</Template>
  <TotalTime>3369</TotalTime>
  <Words>2871</Words>
  <Application>Microsoft Macintosh PowerPoint</Application>
  <PresentationFormat>On-screen Show (4:3)</PresentationFormat>
  <Paragraphs>277</Paragraphs>
  <Slides>33</Slides>
  <Notes>13</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pptdkblue</vt:lpstr>
      <vt:lpstr>Office Theme</vt:lpstr>
      <vt:lpstr>1_Office Theme</vt:lpstr>
      <vt:lpstr>UK Research Institute in Science of Cyber Security </vt:lpstr>
      <vt:lpstr>Background: Cyber Security research in the UK</vt:lpstr>
      <vt:lpstr>UK Research Institute in Cyber Security</vt:lpstr>
      <vt:lpstr>Goal of the RI</vt:lpstr>
      <vt:lpstr>Here comes the science bit …</vt:lpstr>
      <vt:lpstr>Looking forward</vt:lpstr>
      <vt:lpstr>Project: Cyber Security Cartographies </vt:lpstr>
      <vt:lpstr>The scenario</vt:lpstr>
      <vt:lpstr>The research questions</vt:lpstr>
      <vt:lpstr>Expected output</vt:lpstr>
      <vt:lpstr>Project: Games and Abstraction for Cyber Security</vt:lpstr>
      <vt:lpstr>Our Proposition</vt:lpstr>
      <vt:lpstr>The Approach</vt:lpstr>
      <vt:lpstr>The Approach, contd...</vt:lpstr>
      <vt:lpstr>Refinements</vt:lpstr>
      <vt:lpstr>Expected outcomes</vt:lpstr>
      <vt:lpstr>Project: Choice Architecture for Information Security </vt:lpstr>
      <vt:lpstr>PowerPoint Presentation</vt:lpstr>
      <vt:lpstr>Choice Architecture for Information Security</vt:lpstr>
      <vt:lpstr>Choice Architecture for Information Security</vt:lpstr>
      <vt:lpstr>Project: Productive Security</vt:lpstr>
      <vt:lpstr>Hypothesis: Cause of non-compliance</vt:lpstr>
      <vt:lpstr>Empirical studies</vt:lpstr>
      <vt:lpstr>Interview Results</vt:lpstr>
      <vt:lpstr>Survey of staff behavior and attitudes</vt:lpstr>
      <vt:lpstr>PowerPoint Presentation</vt:lpstr>
      <vt:lpstr>PowerPoint Presentation</vt:lpstr>
      <vt:lpstr>Behavior Types</vt:lpstr>
      <vt:lpstr>Attitude types</vt:lpstr>
      <vt:lpstr>Analysis of free-text responses</vt:lpstr>
      <vt:lpstr>Managing Non-Compliance</vt:lpstr>
      <vt:lpstr>Way forward – participating company</vt:lpstr>
      <vt:lpstr>… and with the ‘science bit’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sven</dc:creator>
  <cp:lastModifiedBy>Angela</cp:lastModifiedBy>
  <cp:revision>293</cp:revision>
  <dcterms:created xsi:type="dcterms:W3CDTF">2005-12-20T17:37:45Z</dcterms:created>
  <dcterms:modified xsi:type="dcterms:W3CDTF">2012-11-28T22:46:29Z</dcterms:modified>
</cp:coreProperties>
</file>