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83" r:id="rId2"/>
  </p:sldMasterIdLst>
  <p:notesMasterIdLst>
    <p:notesMasterId r:id="rId63"/>
  </p:notesMasterIdLst>
  <p:sldIdLst>
    <p:sldId id="380" r:id="rId3"/>
    <p:sldId id="382" r:id="rId4"/>
    <p:sldId id="488" r:id="rId5"/>
    <p:sldId id="446" r:id="rId6"/>
    <p:sldId id="416" r:id="rId7"/>
    <p:sldId id="466" r:id="rId8"/>
    <p:sldId id="465" r:id="rId9"/>
    <p:sldId id="467" r:id="rId10"/>
    <p:sldId id="444" r:id="rId11"/>
    <p:sldId id="468" r:id="rId12"/>
    <p:sldId id="445" r:id="rId13"/>
    <p:sldId id="456" r:id="rId14"/>
    <p:sldId id="497" r:id="rId15"/>
    <p:sldId id="491" r:id="rId16"/>
    <p:sldId id="492" r:id="rId17"/>
    <p:sldId id="493" r:id="rId18"/>
    <p:sldId id="499" r:id="rId19"/>
    <p:sldId id="500" r:id="rId20"/>
    <p:sldId id="490" r:id="rId21"/>
    <p:sldId id="469" r:id="rId22"/>
    <p:sldId id="470" r:id="rId23"/>
    <p:sldId id="471" r:id="rId24"/>
    <p:sldId id="474" r:id="rId25"/>
    <p:sldId id="475" r:id="rId26"/>
    <p:sldId id="479" r:id="rId27"/>
    <p:sldId id="485" r:id="rId28"/>
    <p:sldId id="505" r:id="rId29"/>
    <p:sldId id="481" r:id="rId30"/>
    <p:sldId id="506" r:id="rId31"/>
    <p:sldId id="508" r:id="rId32"/>
    <p:sldId id="507" r:id="rId33"/>
    <p:sldId id="509" r:id="rId34"/>
    <p:sldId id="510" r:id="rId35"/>
    <p:sldId id="511" r:id="rId36"/>
    <p:sldId id="504" r:id="rId37"/>
    <p:sldId id="482" r:id="rId38"/>
    <p:sldId id="483" r:id="rId39"/>
    <p:sldId id="486" r:id="rId40"/>
    <p:sldId id="494" r:id="rId41"/>
    <p:sldId id="461" r:id="rId42"/>
    <p:sldId id="462" r:id="rId43"/>
    <p:sldId id="417" r:id="rId44"/>
    <p:sldId id="415" r:id="rId45"/>
    <p:sldId id="424" r:id="rId46"/>
    <p:sldId id="421" r:id="rId47"/>
    <p:sldId id="420" r:id="rId48"/>
    <p:sldId id="425" r:id="rId49"/>
    <p:sldId id="496" r:id="rId50"/>
    <p:sldId id="388" r:id="rId51"/>
    <p:sldId id="385" r:id="rId52"/>
    <p:sldId id="495" r:id="rId53"/>
    <p:sldId id="463" r:id="rId54"/>
    <p:sldId id="464" r:id="rId55"/>
    <p:sldId id="478" r:id="rId56"/>
    <p:sldId id="472" r:id="rId57"/>
    <p:sldId id="477" r:id="rId58"/>
    <p:sldId id="436" r:id="rId59"/>
    <p:sldId id="422" r:id="rId60"/>
    <p:sldId id="423" r:id="rId61"/>
    <p:sldId id="426" r:id="rId62"/>
  </p:sldIdLst>
  <p:sldSz cx="9144000" cy="6858000" type="screen4x3"/>
  <p:notesSz cx="69469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6" autoAdjust="0"/>
    <p:restoredTop sz="79659" autoAdjust="0"/>
  </p:normalViewPr>
  <p:slideViewPr>
    <p:cSldViewPr>
      <p:cViewPr>
        <p:scale>
          <a:sx n="90" d="100"/>
          <a:sy n="90" d="100"/>
        </p:scale>
        <p:origin x="-1404" y="-3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0324" cy="464185"/>
          </a:xfrm>
          <a:prstGeom prst="rect">
            <a:avLst/>
          </a:prstGeom>
        </p:spPr>
        <p:txBody>
          <a:bodyPr vert="horz" lIns="93029" tIns="46515" rIns="93029" bIns="46515" rtlCol="0"/>
          <a:lstStyle>
            <a:lvl1pPr algn="l">
              <a:defRPr sz="1200"/>
            </a:lvl1pPr>
          </a:lstStyle>
          <a:p>
            <a:endParaRPr lang="en-US" dirty="0"/>
          </a:p>
        </p:txBody>
      </p:sp>
      <p:sp>
        <p:nvSpPr>
          <p:cNvPr id="3" name="Date Placeholder 2"/>
          <p:cNvSpPr>
            <a:spLocks noGrp="1"/>
          </p:cNvSpPr>
          <p:nvPr>
            <p:ph type="dt" idx="1"/>
          </p:nvPr>
        </p:nvSpPr>
        <p:spPr>
          <a:xfrm>
            <a:off x="3934969" y="1"/>
            <a:ext cx="3010324" cy="464185"/>
          </a:xfrm>
          <a:prstGeom prst="rect">
            <a:avLst/>
          </a:prstGeom>
        </p:spPr>
        <p:txBody>
          <a:bodyPr vert="horz" lIns="93029" tIns="46515" rIns="93029" bIns="46515" rtlCol="0"/>
          <a:lstStyle>
            <a:lvl1pPr algn="r">
              <a:defRPr sz="1200"/>
            </a:lvl1pPr>
          </a:lstStyle>
          <a:p>
            <a:fld id="{821CCDB0-2A1D-415F-99E7-F19BAC9E86E1}" type="datetimeFigureOut">
              <a:rPr lang="en-US" smtClean="0"/>
              <a:t>4/24/2019</a:t>
            </a:fld>
            <a:endParaRPr lang="en-US" dirty="0"/>
          </a:p>
        </p:txBody>
      </p:sp>
      <p:sp>
        <p:nvSpPr>
          <p:cNvPr id="4" name="Slide Image Placeholder 3"/>
          <p:cNvSpPr>
            <a:spLocks noGrp="1" noRot="1" noChangeAspect="1"/>
          </p:cNvSpPr>
          <p:nvPr>
            <p:ph type="sldImg" idx="2"/>
          </p:nvPr>
        </p:nvSpPr>
        <p:spPr>
          <a:xfrm>
            <a:off x="1152525" y="696913"/>
            <a:ext cx="4641850" cy="3481387"/>
          </a:xfrm>
          <a:prstGeom prst="rect">
            <a:avLst/>
          </a:prstGeom>
          <a:noFill/>
          <a:ln w="12700">
            <a:solidFill>
              <a:prstClr val="black"/>
            </a:solidFill>
          </a:ln>
        </p:spPr>
        <p:txBody>
          <a:bodyPr vert="horz" lIns="93029" tIns="46515" rIns="93029" bIns="46515" rtlCol="0" anchor="ctr"/>
          <a:lstStyle/>
          <a:p>
            <a:endParaRPr lang="en-US" dirty="0"/>
          </a:p>
        </p:txBody>
      </p:sp>
      <p:sp>
        <p:nvSpPr>
          <p:cNvPr id="5" name="Notes Placeholder 4"/>
          <p:cNvSpPr>
            <a:spLocks noGrp="1"/>
          </p:cNvSpPr>
          <p:nvPr>
            <p:ph type="body" sz="quarter" idx="3"/>
          </p:nvPr>
        </p:nvSpPr>
        <p:spPr>
          <a:xfrm>
            <a:off x="694690" y="4409760"/>
            <a:ext cx="5557520" cy="4177665"/>
          </a:xfrm>
          <a:prstGeom prst="rect">
            <a:avLst/>
          </a:prstGeom>
        </p:spPr>
        <p:txBody>
          <a:bodyPr vert="horz" lIns="93029" tIns="46515" rIns="93029" bIns="465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17906"/>
            <a:ext cx="3010324" cy="464185"/>
          </a:xfrm>
          <a:prstGeom prst="rect">
            <a:avLst/>
          </a:prstGeom>
        </p:spPr>
        <p:txBody>
          <a:bodyPr vert="horz" lIns="93029" tIns="46515" rIns="93029" bIns="465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4969" y="8817906"/>
            <a:ext cx="3010324" cy="464185"/>
          </a:xfrm>
          <a:prstGeom prst="rect">
            <a:avLst/>
          </a:prstGeom>
        </p:spPr>
        <p:txBody>
          <a:bodyPr vert="horz" lIns="93029" tIns="46515" rIns="93029" bIns="46515" rtlCol="0" anchor="b"/>
          <a:lstStyle>
            <a:lvl1pPr algn="r">
              <a:defRPr sz="1200"/>
            </a:lvl1pPr>
          </a:lstStyle>
          <a:p>
            <a:fld id="{78B33A37-2F8F-4708-8C73-8B3D6A0B9081}" type="slidenum">
              <a:rPr lang="en-US" smtClean="0"/>
              <a:t>‹#›</a:t>
            </a:fld>
            <a:endParaRPr lang="en-US" dirty="0"/>
          </a:p>
        </p:txBody>
      </p:sp>
    </p:spTree>
    <p:extLst>
      <p:ext uri="{BB962C8B-B14F-4D97-AF65-F5344CB8AC3E}">
        <p14:creationId xmlns:p14="http://schemas.microsoft.com/office/powerpoint/2010/main" val="2843990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639DF8B-9A0A-4995-8CCB-945CC3195FA5}" type="slidenum">
              <a:rPr lang="en-US" smtClean="0">
                <a:solidFill>
                  <a:prstClr val="black"/>
                </a:solidFill>
              </a:rPr>
              <a:pPr>
                <a:def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77B9B0-7B89-43D9-9019-31B77D45ED30}" type="slidenum">
              <a:rPr lang="en-US" smtClean="0"/>
              <a:t>10</a:t>
            </a:fld>
            <a:endParaRPr lang="en-US" dirty="0"/>
          </a:p>
        </p:txBody>
      </p:sp>
    </p:spTree>
    <p:extLst>
      <p:ext uri="{BB962C8B-B14F-4D97-AF65-F5344CB8AC3E}">
        <p14:creationId xmlns:p14="http://schemas.microsoft.com/office/powerpoint/2010/main" val="3146086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C77B9B0-7B89-43D9-9019-31B77D45ED30}" type="slidenum">
              <a:rPr lang="en-US" smtClean="0"/>
              <a:t>11</a:t>
            </a:fld>
            <a:endParaRPr lang="en-US" dirty="0"/>
          </a:p>
        </p:txBody>
      </p:sp>
    </p:spTree>
    <p:extLst>
      <p:ext uri="{BB962C8B-B14F-4D97-AF65-F5344CB8AC3E}">
        <p14:creationId xmlns:p14="http://schemas.microsoft.com/office/powerpoint/2010/main" val="1753282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to bring</a:t>
            </a:r>
            <a:r>
              <a:rPr lang="en-US" baseline="0" dirty="0" smtClean="0"/>
              <a:t> in external reference data, understand it and represented in in our knowledge model. </a:t>
            </a:r>
          </a:p>
          <a:p>
            <a:endParaRPr lang="en-US" baseline="0" dirty="0" smtClean="0"/>
          </a:p>
          <a:p>
            <a:r>
              <a:rPr lang="en-US" baseline="0" dirty="0" smtClean="0"/>
              <a:t>We have to represent out goals in a way that our decision algorithm can understand. </a:t>
            </a:r>
          </a:p>
          <a:p>
            <a:r>
              <a:rPr lang="en-US" baseline="0" dirty="0" smtClean="0"/>
              <a:t>And we have to have some measures of how we are doing on our goals.</a:t>
            </a:r>
          </a:p>
          <a:p>
            <a:endParaRPr lang="en-US" baseline="0" dirty="0" smtClean="0"/>
          </a:p>
          <a:p>
            <a:r>
              <a:rPr lang="en-US" baseline="0" dirty="0" smtClean="0"/>
              <a:t>We have to have a representation of the responses or actions that are available to the decision engine. </a:t>
            </a:r>
          </a:p>
          <a:p>
            <a:r>
              <a:rPr lang="en-US" baseline="0" dirty="0" smtClean="0"/>
              <a:t>And we need to somehow be able to forecast what the effects of these responses will be and how the will affect our goals. </a:t>
            </a:r>
          </a:p>
          <a:p>
            <a:endParaRPr lang="en-US" baseline="0" dirty="0" smtClean="0"/>
          </a:p>
          <a:p>
            <a:r>
              <a:rPr lang="en-US" baseline="0" dirty="0" smtClean="0"/>
              <a:t>Also, if I want to test whether the system can defend against real attacks, I need an attacker. This adds another layer of complexity…</a:t>
            </a:r>
          </a:p>
          <a:p>
            <a:endParaRPr lang="en-US" dirty="0"/>
          </a:p>
        </p:txBody>
      </p:sp>
      <p:sp>
        <p:nvSpPr>
          <p:cNvPr id="4" name="Slide Number Placeholder 3"/>
          <p:cNvSpPr>
            <a:spLocks noGrp="1"/>
          </p:cNvSpPr>
          <p:nvPr>
            <p:ph type="sldNum" sz="quarter" idx="10"/>
          </p:nvPr>
        </p:nvSpPr>
        <p:spPr/>
        <p:txBody>
          <a:bodyPr/>
          <a:lstStyle/>
          <a:p>
            <a:pPr>
              <a:defRPr/>
            </a:pPr>
            <a:fld id="{47F34CEB-E329-4BF5-9D13-8A93DC18A65E}" type="slidenum">
              <a:rPr lang="en-US" smtClean="0"/>
              <a:pPr>
                <a:defRPr/>
              </a:pPr>
              <a:t>13</a:t>
            </a:fld>
            <a:endParaRPr lang="en-US" dirty="0"/>
          </a:p>
        </p:txBody>
      </p:sp>
    </p:spTree>
    <p:extLst>
      <p:ext uri="{BB962C8B-B14F-4D97-AF65-F5344CB8AC3E}">
        <p14:creationId xmlns:p14="http://schemas.microsoft.com/office/powerpoint/2010/main" val="3867638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77B9B0-7B89-43D9-9019-31B77D45ED30}" type="slidenum">
              <a:rPr lang="en-US" smtClean="0"/>
              <a:t>14</a:t>
            </a:fld>
            <a:endParaRPr lang="en-US" dirty="0"/>
          </a:p>
        </p:txBody>
      </p:sp>
    </p:spTree>
    <p:extLst>
      <p:ext uri="{BB962C8B-B14F-4D97-AF65-F5344CB8AC3E}">
        <p14:creationId xmlns:p14="http://schemas.microsoft.com/office/powerpoint/2010/main" val="2353456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77B9B0-7B89-43D9-9019-31B77D45ED30}" type="slidenum">
              <a:rPr lang="en-US" smtClean="0"/>
              <a:t>15</a:t>
            </a:fld>
            <a:endParaRPr lang="en-US" dirty="0"/>
          </a:p>
        </p:txBody>
      </p:sp>
    </p:spTree>
    <p:extLst>
      <p:ext uri="{BB962C8B-B14F-4D97-AF65-F5344CB8AC3E}">
        <p14:creationId xmlns:p14="http://schemas.microsoft.com/office/powerpoint/2010/main" val="2353456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77B9B0-7B89-43D9-9019-31B77D45ED30}" type="slidenum">
              <a:rPr lang="en-US" smtClean="0"/>
              <a:t>16</a:t>
            </a:fld>
            <a:endParaRPr lang="en-US" dirty="0"/>
          </a:p>
        </p:txBody>
      </p:sp>
    </p:spTree>
    <p:extLst>
      <p:ext uri="{BB962C8B-B14F-4D97-AF65-F5344CB8AC3E}">
        <p14:creationId xmlns:p14="http://schemas.microsoft.com/office/powerpoint/2010/main" val="2353456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77B9B0-7B89-43D9-9019-31B77D45ED30}" type="slidenum">
              <a:rPr lang="en-US" smtClean="0"/>
              <a:t>17</a:t>
            </a:fld>
            <a:endParaRPr lang="en-US" dirty="0"/>
          </a:p>
        </p:txBody>
      </p:sp>
    </p:spTree>
    <p:extLst>
      <p:ext uri="{BB962C8B-B14F-4D97-AF65-F5344CB8AC3E}">
        <p14:creationId xmlns:p14="http://schemas.microsoft.com/office/powerpoint/2010/main" val="2353456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77B9B0-7B89-43D9-9019-31B77D45ED30}" type="slidenum">
              <a:rPr lang="en-US" smtClean="0"/>
              <a:t>18</a:t>
            </a:fld>
            <a:endParaRPr lang="en-US" dirty="0"/>
          </a:p>
        </p:txBody>
      </p:sp>
    </p:spTree>
    <p:extLst>
      <p:ext uri="{BB962C8B-B14F-4D97-AF65-F5344CB8AC3E}">
        <p14:creationId xmlns:p14="http://schemas.microsoft.com/office/powerpoint/2010/main" val="2353456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104D37-F868-4407-8236-51349E23871E}" type="slidenum">
              <a:rPr lang="en-US" smtClean="0"/>
              <a:pPr/>
              <a:t>20</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3F796-413F-404F-82F8-56F1C474C465}"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104D37-F868-4407-8236-51349E23871E}"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104D37-F868-4407-8236-51349E23871E}" type="slidenum">
              <a:rPr lang="en-US" smtClean="0"/>
              <a:pPr/>
              <a:t>22</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104D37-F868-4407-8236-51349E23871E}" type="slidenum">
              <a:rPr lang="en-US" smtClean="0"/>
              <a:pPr/>
              <a:t>23</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384">
              <a:defRPr/>
            </a:pPr>
            <a:r>
              <a:rPr lang="en-US" dirty="0"/>
              <a:t>(U) Reinforcement Learning (RL) frequently cites its relationship to behavioral psychology’s Law of Effect advanced by Edward Thorndike in 1898 which states that in a situation, behaviors followed by satisfying consequences (positive rewards) tend to be repeated and those that produce unpleasant consequences (negative rewards) are less likely to be repeated. Research leading to this law involved experiments with hungry cats placed in a box in which there was a </a:t>
            </a:r>
            <a:r>
              <a:rPr lang="en-US" dirty="0" smtClean="0"/>
              <a:t>loop of string, a ring, a button or panel to be pressed,</a:t>
            </a:r>
            <a:r>
              <a:rPr lang="en-US" baseline="0" dirty="0" smtClean="0"/>
              <a:t> only one of which would be connected to the latch that would open the door of the box and lead to food. The cats </a:t>
            </a:r>
            <a:r>
              <a:rPr lang="en-US" dirty="0"/>
              <a:t>would struggle to escape until they randomly found the method to escape. After multiple trials, cats placed in the box learned to press the lever quickly as freedom and food was more satisfying than confinement and hunger.   Similarly, the reward function in RL defines for a given state the consequences that follow an action, either positive reward (satisfying) or negative reward (unpleasant). Just like the cat, after multiple trials, the program eventually produces the actions that maximize the reward.</a:t>
            </a:r>
          </a:p>
          <a:p>
            <a:pPr defTabSz="927384">
              <a:defRPr/>
            </a:pPr>
            <a:endParaRPr lang="en-US" dirty="0"/>
          </a:p>
          <a:p>
            <a:pPr defTabSz="927384">
              <a:defRPr/>
            </a:pPr>
            <a:r>
              <a:rPr lang="en-US" dirty="0"/>
              <a:t>(You may not want to use any of this)</a:t>
            </a:r>
          </a:p>
          <a:p>
            <a:pPr defTabSz="927384">
              <a:defRPr/>
            </a:pPr>
            <a:r>
              <a:rPr lang="en-US" dirty="0"/>
              <a:t>Behavioral psychology has advanced since 1905 with refinements in the definition of the components of behavior development.  One of the most influential researchers was B. F. Skinner who advanced his theory of radical behaviorism with the publication of </a:t>
            </a:r>
            <a:r>
              <a:rPr lang="en-US" i="1" dirty="0"/>
              <a:t>Behavior of Organisms</a:t>
            </a:r>
            <a:r>
              <a:rPr lang="en-US" dirty="0"/>
              <a:t> in 1938.  He defined reinforcement as the primary process that shapes behavior.  Positive reinforcement strengthens behavior by the occurrence of some event (praise for a job well done) following a behavior and negative reinforcement strengthens behavior by the removal of an aversive event (holding umbrella over your head stops rain from hitting you) following a behavior.  Punishment temporarily suppresses behavior. Positive punishment suppresses behavior by the occurrence an aversive event (slapping hand away from stove) and negative punishment suppresses behavior by removing a positive event (taking dessert away). He advocated the use of reinforcement with minimal use of punishment and described the theory of successive approximations to shape desired behaviors by reinforcing incremental steps to the end goal.  He continued to refine his theory eventually applying his theories to the design of a utopian society in his novel, </a:t>
            </a:r>
            <a:r>
              <a:rPr lang="en-US" i="1" dirty="0"/>
              <a:t>Walden Two</a:t>
            </a:r>
            <a:r>
              <a:rPr lang="en-US" dirty="0"/>
              <a:t>.  </a:t>
            </a:r>
          </a:p>
          <a:p>
            <a:pPr defTabSz="927384">
              <a:defRPr/>
            </a:pPr>
            <a:endParaRPr lang="en-US" dirty="0"/>
          </a:p>
        </p:txBody>
      </p:sp>
      <p:sp>
        <p:nvSpPr>
          <p:cNvPr id="4" name="Slide Number Placeholder 3"/>
          <p:cNvSpPr>
            <a:spLocks noGrp="1"/>
          </p:cNvSpPr>
          <p:nvPr>
            <p:ph type="sldNum" sz="quarter" idx="10"/>
          </p:nvPr>
        </p:nvSpPr>
        <p:spPr/>
        <p:txBody>
          <a:bodyPr/>
          <a:lstStyle/>
          <a:p>
            <a:fld id="{C7371D5E-371A-4714-9AA2-C6CAE938A7D2}" type="slidenum">
              <a:rPr lang="en-US" smtClean="0"/>
              <a:t>24</a:t>
            </a:fld>
            <a:endParaRPr lang="en-US" dirty="0"/>
          </a:p>
        </p:txBody>
      </p:sp>
    </p:spTree>
    <p:extLst>
      <p:ext uri="{BB962C8B-B14F-4D97-AF65-F5344CB8AC3E}">
        <p14:creationId xmlns:p14="http://schemas.microsoft.com/office/powerpoint/2010/main" val="1280754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104D37-F868-4407-8236-51349E23871E}" type="slidenum">
              <a:rPr lang="en-US" smtClean="0"/>
              <a:pPr/>
              <a:t>25</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104D37-F868-4407-8236-51349E23871E}" type="slidenum">
              <a:rPr lang="en-US" smtClean="0"/>
              <a:pPr/>
              <a:t>26</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104D37-F868-4407-8236-51349E23871E}" type="slidenum">
              <a:rPr lang="en-US" smtClean="0"/>
              <a:pPr/>
              <a:t>27</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104D37-F868-4407-8236-51349E23871E}" type="slidenum">
              <a:rPr lang="en-US" smtClean="0"/>
              <a:pPr/>
              <a:t>28</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104D37-F868-4407-8236-51349E23871E}" type="slidenum">
              <a:rPr lang="en-US" smtClean="0"/>
              <a:pPr/>
              <a:t>29</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104D37-F868-4407-8236-51349E23871E}" type="slidenum">
              <a:rPr lang="en-US" smtClean="0"/>
              <a:pPr/>
              <a:t>30</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104D37-F868-4407-8236-51349E23871E}" type="slidenum">
              <a:rPr lang="en-US" smtClean="0"/>
              <a:pPr/>
              <a:t>31</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talk about cyber security. </a:t>
            </a:r>
            <a:endParaRPr lang="en-US" dirty="0"/>
          </a:p>
        </p:txBody>
      </p:sp>
      <p:sp>
        <p:nvSpPr>
          <p:cNvPr id="4" name="Slide Number Placeholder 3"/>
          <p:cNvSpPr>
            <a:spLocks noGrp="1"/>
          </p:cNvSpPr>
          <p:nvPr>
            <p:ph type="sldNum" sz="quarter" idx="10"/>
          </p:nvPr>
        </p:nvSpPr>
        <p:spPr/>
        <p:txBody>
          <a:bodyPr/>
          <a:lstStyle/>
          <a:p>
            <a:fld id="{5C77B9B0-7B89-43D9-9019-31B77D45ED30}" type="slidenum">
              <a:rPr lang="en-US" smtClean="0"/>
              <a:t>3</a:t>
            </a:fld>
            <a:endParaRPr lang="en-US" dirty="0"/>
          </a:p>
        </p:txBody>
      </p:sp>
    </p:spTree>
    <p:extLst>
      <p:ext uri="{BB962C8B-B14F-4D97-AF65-F5344CB8AC3E}">
        <p14:creationId xmlns:p14="http://schemas.microsoft.com/office/powerpoint/2010/main" val="2218259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104D37-F868-4407-8236-51349E23871E}" type="slidenum">
              <a:rPr lang="en-US" smtClean="0"/>
              <a:pPr/>
              <a:t>32</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104D37-F868-4407-8236-51349E23871E}" type="slidenum">
              <a:rPr lang="en-US" smtClean="0"/>
              <a:pPr/>
              <a:t>33</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104D37-F868-4407-8236-51349E23871E}" type="slidenum">
              <a:rPr lang="en-US" smtClean="0"/>
              <a:pPr/>
              <a:t>34</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104D37-F868-4407-8236-51349E23871E}" type="slidenum">
              <a:rPr lang="en-US" smtClean="0"/>
              <a:pPr/>
              <a:t>35</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104D37-F868-4407-8236-51349E23871E}" type="slidenum">
              <a:rPr lang="en-US" smtClean="0"/>
              <a:pPr/>
              <a:t>36</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104D37-F868-4407-8236-51349E23871E}" type="slidenum">
              <a:rPr lang="en-US" smtClean="0"/>
              <a:pPr/>
              <a:t>37</a:t>
            </a:fld>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104D37-F868-4407-8236-51349E23871E}" type="slidenum">
              <a:rPr lang="en-US" smtClean="0"/>
              <a:pPr/>
              <a:t>38</a:t>
            </a:fld>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104D37-F868-4407-8236-51349E23871E}" type="slidenum">
              <a:rPr lang="en-US" smtClean="0"/>
              <a:pPr/>
              <a:t>39</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to bring</a:t>
            </a:r>
            <a:r>
              <a:rPr lang="en-US" baseline="0" dirty="0" smtClean="0"/>
              <a:t> in external reference data, understand it and represented in in our knowledge model. </a:t>
            </a:r>
          </a:p>
          <a:p>
            <a:endParaRPr lang="en-US" baseline="0" dirty="0" smtClean="0"/>
          </a:p>
          <a:p>
            <a:r>
              <a:rPr lang="en-US" baseline="0" dirty="0" smtClean="0"/>
              <a:t>We have to represent out goals in a way that our decision algorithm can understand. </a:t>
            </a:r>
          </a:p>
          <a:p>
            <a:r>
              <a:rPr lang="en-US" baseline="0" dirty="0" smtClean="0"/>
              <a:t>And we have to have some measures of how we are doing on our goals.</a:t>
            </a:r>
          </a:p>
          <a:p>
            <a:endParaRPr lang="en-US" baseline="0" dirty="0" smtClean="0"/>
          </a:p>
          <a:p>
            <a:r>
              <a:rPr lang="en-US" baseline="0" dirty="0" smtClean="0"/>
              <a:t>We have to have a representation of the responses or actions that are available to the decision engine. </a:t>
            </a:r>
          </a:p>
          <a:p>
            <a:r>
              <a:rPr lang="en-US" baseline="0" dirty="0" smtClean="0"/>
              <a:t>And we need to somehow be able to forecast what the effects of these responses will be and how the will affect our goals. </a:t>
            </a:r>
          </a:p>
          <a:p>
            <a:endParaRPr lang="en-US" baseline="0" dirty="0" smtClean="0"/>
          </a:p>
          <a:p>
            <a:r>
              <a:rPr lang="en-US" baseline="0" dirty="0" smtClean="0"/>
              <a:t>Also, if I want to test whether my system can defend against real attacks, I need an attacker. This adds another layer of complexity…</a:t>
            </a:r>
          </a:p>
          <a:p>
            <a:endParaRPr lang="en-US" dirty="0"/>
          </a:p>
        </p:txBody>
      </p:sp>
      <p:sp>
        <p:nvSpPr>
          <p:cNvPr id="4" name="Slide Number Placeholder 3"/>
          <p:cNvSpPr>
            <a:spLocks noGrp="1"/>
          </p:cNvSpPr>
          <p:nvPr>
            <p:ph type="sldNum" sz="quarter" idx="10"/>
          </p:nvPr>
        </p:nvSpPr>
        <p:spPr/>
        <p:txBody>
          <a:bodyPr/>
          <a:lstStyle/>
          <a:p>
            <a:pPr>
              <a:defRPr/>
            </a:pPr>
            <a:fld id="{47F34CEB-E329-4BF5-9D13-8A93DC18A65E}" type="slidenum">
              <a:rPr lang="en-US" smtClean="0"/>
              <a:pPr>
                <a:defRPr/>
              </a:pPr>
              <a:t>41</a:t>
            </a:fld>
            <a:endParaRPr lang="en-US" dirty="0"/>
          </a:p>
        </p:txBody>
      </p:sp>
    </p:spTree>
    <p:extLst>
      <p:ext uri="{BB962C8B-B14F-4D97-AF65-F5344CB8AC3E}">
        <p14:creationId xmlns:p14="http://schemas.microsoft.com/office/powerpoint/2010/main" val="38676387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104D37-F868-4407-8236-51349E23871E}" type="slidenum">
              <a:rPr lang="en-US" smtClean="0"/>
              <a:pPr/>
              <a:t>42</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77B9B0-7B89-43D9-9019-31B77D45ED30}" type="slidenum">
              <a:rPr lang="en-US" smtClean="0"/>
              <a:t>4</a:t>
            </a:fld>
            <a:endParaRPr lang="en-US" dirty="0"/>
          </a:p>
        </p:txBody>
      </p:sp>
    </p:spTree>
    <p:extLst>
      <p:ext uri="{BB962C8B-B14F-4D97-AF65-F5344CB8AC3E}">
        <p14:creationId xmlns:p14="http://schemas.microsoft.com/office/powerpoint/2010/main" val="28462324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104D37-F868-4407-8236-51349E23871E}" type="slidenum">
              <a:rPr lang="en-US" smtClean="0"/>
              <a:pPr/>
              <a:t>43</a:t>
            </a:fld>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104D37-F868-4407-8236-51349E23871E}" type="slidenum">
              <a:rPr lang="en-US" smtClean="0"/>
              <a:pPr/>
              <a:t>49</a:t>
            </a:fld>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104D37-F868-4407-8236-51349E23871E}" type="slidenum">
              <a:rPr lang="en-US" smtClean="0"/>
              <a:pPr/>
              <a:t>50</a:t>
            </a:fld>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104D37-F868-4407-8236-51349E23871E}" type="slidenum">
              <a:rPr lang="en-US" smtClean="0"/>
              <a:pPr/>
              <a:t>52</a:t>
            </a:fld>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104D37-F868-4407-8236-51349E23871E}" type="slidenum">
              <a:rPr lang="en-US" smtClean="0"/>
              <a:pPr/>
              <a:t>53</a:t>
            </a:fld>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104D37-F868-4407-8236-51349E23871E}" type="slidenum">
              <a:rPr lang="en-US" smtClean="0"/>
              <a:pPr/>
              <a:t>54</a:t>
            </a:fld>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104D37-F868-4407-8236-51349E23871E}" type="slidenum">
              <a:rPr lang="en-US" smtClean="0"/>
              <a:pPr/>
              <a:t>55</a:t>
            </a:fld>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104D37-F868-4407-8236-51349E23871E}" type="slidenum">
              <a:rPr lang="en-US" smtClean="0"/>
              <a:pPr/>
              <a:t>56</a:t>
            </a:fld>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going to focus</a:t>
            </a:r>
            <a:r>
              <a:rPr lang="en-US" baseline="0" dirty="0" smtClean="0"/>
              <a:t> on machine learning because it’s the most mature of these. Not unrelatedly, it’s also the most easily applicable to cyber-security, and it’s the one I have the most experience with. </a:t>
            </a:r>
          </a:p>
          <a:p>
            <a:endParaRPr lang="en-US" baseline="0" dirty="0" smtClean="0"/>
          </a:p>
          <a:p>
            <a:r>
              <a:rPr lang="en-US" baseline="0" dirty="0" smtClean="0"/>
              <a:t>There are two predominate schools of Machine Learning. Unsupervised and Supervised Learning. In unsupervised learning, one takes a collection of data where nothing is known about it and attempts to use some measure of likeness to group things. The hope is that this will be useful to solve some problem. </a:t>
            </a:r>
          </a:p>
          <a:p>
            <a:endParaRPr lang="en-US" baseline="0" dirty="0" smtClean="0"/>
          </a:p>
          <a:p>
            <a:r>
              <a:rPr lang="en-US" baseline="0" dirty="0" smtClean="0"/>
              <a:t>For instance, some researchers were clustering mushrooms by various properties: where they grow, how tall, their color, etc. and they found that using properties like this, they could predict whether a mushroom was poisonous very well. </a:t>
            </a:r>
          </a:p>
          <a:p>
            <a:endParaRPr lang="en-US" baseline="0" dirty="0" smtClean="0"/>
          </a:p>
          <a:p>
            <a:r>
              <a:rPr lang="en-US" baseline="0" dirty="0" smtClean="0"/>
              <a:t>In supervised learning, you know ahead of time what output you want from the machine, and you try to give it examples of the various outputs in hopes that the machine can learn to produce this output quickly. </a:t>
            </a:r>
          </a:p>
          <a:p>
            <a:endParaRPr lang="en-US" baseline="0" dirty="0" smtClean="0"/>
          </a:p>
          <a:p>
            <a:r>
              <a:rPr lang="en-US" dirty="0" smtClean="0"/>
              <a:t>Unsupervised learning</a:t>
            </a:r>
            <a:r>
              <a:rPr lang="en-US" baseline="0" dirty="0" smtClean="0"/>
              <a:t> is mostly useful for helping to explore a data set about which you don’t know much. For most practical applications where you want to field something that is going to be useful to a lot of people, you want a supervised algorithm. </a:t>
            </a:r>
            <a:endParaRPr lang="en-US" dirty="0"/>
          </a:p>
        </p:txBody>
      </p:sp>
      <p:sp>
        <p:nvSpPr>
          <p:cNvPr id="4" name="Slide Number Placeholder 3"/>
          <p:cNvSpPr>
            <a:spLocks noGrp="1"/>
          </p:cNvSpPr>
          <p:nvPr>
            <p:ph type="sldNum" sz="quarter" idx="10"/>
          </p:nvPr>
        </p:nvSpPr>
        <p:spPr/>
        <p:txBody>
          <a:bodyPr/>
          <a:lstStyle/>
          <a:p>
            <a:fld id="{5C77B9B0-7B89-43D9-9019-31B77D45ED30}" type="slidenum">
              <a:rPr lang="en-US" smtClean="0"/>
              <a:t>57</a:t>
            </a:fld>
            <a:endParaRPr lang="en-US" dirty="0"/>
          </a:p>
        </p:txBody>
      </p:sp>
    </p:spTree>
    <p:extLst>
      <p:ext uri="{BB962C8B-B14F-4D97-AF65-F5344CB8AC3E}">
        <p14:creationId xmlns:p14="http://schemas.microsoft.com/office/powerpoint/2010/main" val="2353456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104D37-F868-4407-8236-51349E23871E}"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104D37-F868-4407-8236-51349E23871E}" type="slidenum">
              <a:rPr lang="en-US" smtClean="0"/>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104D37-F868-4407-8236-51349E23871E}"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104D37-F868-4407-8236-51349E23871E}" type="slidenum">
              <a:rPr lang="en-US" smtClean="0"/>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77B9B0-7B89-43D9-9019-31B77D45ED30}" type="slidenum">
              <a:rPr lang="en-US" smtClean="0"/>
              <a:t>9</a:t>
            </a:fld>
            <a:endParaRPr lang="en-US" dirty="0"/>
          </a:p>
        </p:txBody>
      </p:sp>
    </p:spTree>
    <p:extLst>
      <p:ext uri="{BB962C8B-B14F-4D97-AF65-F5344CB8AC3E}">
        <p14:creationId xmlns:p14="http://schemas.microsoft.com/office/powerpoint/2010/main" val="3146086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65D090-6F9D-4780-9159-C0A9F08AD9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9896861"/>
      </p:ext>
    </p:extLst>
  </p:cSld>
  <p:clrMapOvr>
    <a:masterClrMapping/>
  </p:clrMapOvr>
  <p:transition spd="med">
    <p:fade/>
  </p:transition>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65D090-6F9D-4780-9159-C0A9F08AD9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8304983"/>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65D090-6F9D-4780-9159-C0A9F08AD9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90903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3563"/>
            <a:ext cx="8229600" cy="884237"/>
          </a:xfrm>
        </p:spPr>
        <p:txBody>
          <a:bodyPr/>
          <a:lstStyle>
            <a:lvl1pPr>
              <a:defRPr baseline="0">
                <a:solidFill>
                  <a:schemeClr val="tx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indent="0">
              <a:buFont typeface="Arial" pitchFamily="34" charset="0"/>
              <a:buNone/>
              <a:defRPr/>
            </a:lvl5pPr>
          </a:lstStyle>
          <a:p>
            <a:pPr lvl="4"/>
            <a:endParaRPr lang="en-US" dirty="0"/>
          </a:p>
        </p:txBody>
      </p:sp>
      <p:sp>
        <p:nvSpPr>
          <p:cNvPr id="6" name="Slide Number Placeholder 4"/>
          <p:cNvSpPr>
            <a:spLocks noGrp="1"/>
          </p:cNvSpPr>
          <p:nvPr>
            <p:ph type="sldNum" sz="quarter" idx="4"/>
          </p:nvPr>
        </p:nvSpPr>
        <p:spPr>
          <a:xfrm>
            <a:off x="8382000" y="6492875"/>
            <a:ext cx="457200" cy="365125"/>
          </a:xfrm>
          <a:prstGeom prst="rect">
            <a:avLst/>
          </a:prstGeom>
        </p:spPr>
        <p:txBody>
          <a:bodyPr vert="horz" lIns="91440" tIns="45720" rIns="91440" bIns="45720" rtlCol="0" anchor="ctr"/>
          <a:lstStyle>
            <a:lvl1pPr algn="r">
              <a:defRPr sz="1200" baseline="0">
                <a:solidFill>
                  <a:schemeClr val="tx1"/>
                </a:solidFill>
              </a:defRPr>
            </a:lvl1pPr>
          </a:lstStyle>
          <a:p>
            <a:fld id="{3A68354D-8EDD-4D72-8622-6C99DDD0F9E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891425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3563"/>
            <a:ext cx="8229600" cy="884237"/>
          </a:xfrm>
        </p:spPr>
        <p:txBody>
          <a:bodyPr/>
          <a:lstStyle>
            <a:lvl1pPr>
              <a:defRPr baseline="0">
                <a:solidFill>
                  <a:schemeClr val="tx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indent="0">
              <a:buFont typeface="Arial" pitchFamily="34" charset="0"/>
              <a:buNone/>
              <a:defRPr/>
            </a:lvl5pPr>
          </a:lstStyle>
          <a:p>
            <a:pPr lvl="4"/>
            <a:endParaRPr lang="en-US" dirty="0"/>
          </a:p>
        </p:txBody>
      </p:sp>
      <p:sp>
        <p:nvSpPr>
          <p:cNvPr id="6" name="Slide Number Placeholder 4"/>
          <p:cNvSpPr>
            <a:spLocks noGrp="1"/>
          </p:cNvSpPr>
          <p:nvPr>
            <p:ph type="sldNum" sz="quarter" idx="4"/>
          </p:nvPr>
        </p:nvSpPr>
        <p:spPr>
          <a:xfrm>
            <a:off x="8382000" y="6492875"/>
            <a:ext cx="457200" cy="365125"/>
          </a:xfrm>
          <a:prstGeom prst="rect">
            <a:avLst/>
          </a:prstGeom>
        </p:spPr>
        <p:txBody>
          <a:bodyPr vert="horz" lIns="91440" tIns="45720" rIns="91440" bIns="45720" rtlCol="0" anchor="ctr"/>
          <a:lstStyle>
            <a:lvl1pPr algn="r">
              <a:defRPr sz="1200" baseline="0">
                <a:solidFill>
                  <a:schemeClr val="tx1"/>
                </a:solidFill>
              </a:defRPr>
            </a:lvl1pPr>
          </a:lstStyle>
          <a:p>
            <a:fld id="{3A68354D-8EDD-4D72-8622-6C99DDD0F9E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4134232"/>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3563"/>
            <a:ext cx="8229600" cy="884237"/>
          </a:xfrm>
        </p:spPr>
        <p:txBody>
          <a:bodyPr/>
          <a:lstStyle>
            <a:lvl1pPr>
              <a:defRPr baseline="0">
                <a:solidFill>
                  <a:schemeClr val="tx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indent="0">
              <a:buFont typeface="Arial" pitchFamily="34" charset="0"/>
              <a:buNone/>
              <a:defRPr/>
            </a:lvl5pPr>
          </a:lstStyle>
          <a:p>
            <a:pPr lvl="4"/>
            <a:endParaRPr lang="en-US" dirty="0"/>
          </a:p>
        </p:txBody>
      </p:sp>
      <p:sp>
        <p:nvSpPr>
          <p:cNvPr id="6" name="Slide Number Placeholder 4"/>
          <p:cNvSpPr>
            <a:spLocks noGrp="1"/>
          </p:cNvSpPr>
          <p:nvPr>
            <p:ph type="sldNum" sz="quarter" idx="4"/>
          </p:nvPr>
        </p:nvSpPr>
        <p:spPr>
          <a:xfrm>
            <a:off x="8382000" y="6492875"/>
            <a:ext cx="457200" cy="365125"/>
          </a:xfrm>
          <a:prstGeom prst="rect">
            <a:avLst/>
          </a:prstGeom>
        </p:spPr>
        <p:txBody>
          <a:bodyPr vert="horz" lIns="91440" tIns="45720" rIns="91440" bIns="45720" rtlCol="0" anchor="ctr"/>
          <a:lstStyle>
            <a:lvl1pPr algn="r">
              <a:defRPr sz="1200" baseline="0">
                <a:solidFill>
                  <a:schemeClr val="tx1"/>
                </a:solidFill>
              </a:defRPr>
            </a:lvl1pPr>
          </a:lstStyle>
          <a:p>
            <a:fld id="{3A68354D-8EDD-4D72-8622-6C99DDD0F9E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8971156"/>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3563"/>
            <a:ext cx="8229600" cy="884237"/>
          </a:xfrm>
        </p:spPr>
        <p:txBody>
          <a:bodyPr/>
          <a:lstStyle>
            <a:lvl1pPr>
              <a:defRPr baseline="0">
                <a:solidFill>
                  <a:schemeClr val="tx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indent="0">
              <a:buFont typeface="Arial" pitchFamily="34" charset="0"/>
              <a:buNone/>
              <a:defRPr/>
            </a:lvl5pPr>
          </a:lstStyle>
          <a:p>
            <a:pPr lvl="4"/>
            <a:endParaRPr lang="en-US" dirty="0"/>
          </a:p>
        </p:txBody>
      </p:sp>
      <p:sp>
        <p:nvSpPr>
          <p:cNvPr id="6" name="Slide Number Placeholder 4"/>
          <p:cNvSpPr>
            <a:spLocks noGrp="1"/>
          </p:cNvSpPr>
          <p:nvPr>
            <p:ph type="sldNum" sz="quarter" idx="4"/>
          </p:nvPr>
        </p:nvSpPr>
        <p:spPr>
          <a:xfrm>
            <a:off x="8382000" y="6492875"/>
            <a:ext cx="457200" cy="365125"/>
          </a:xfrm>
          <a:prstGeom prst="rect">
            <a:avLst/>
          </a:prstGeom>
        </p:spPr>
        <p:txBody>
          <a:bodyPr vert="horz" lIns="91440" tIns="45720" rIns="91440" bIns="45720" rtlCol="0" anchor="ctr"/>
          <a:lstStyle>
            <a:lvl1pPr algn="r">
              <a:defRPr sz="1200" baseline="0">
                <a:solidFill>
                  <a:schemeClr val="tx1"/>
                </a:solidFill>
              </a:defRPr>
            </a:lvl1pPr>
          </a:lstStyle>
          <a:p>
            <a:fld id="{3A68354D-8EDD-4D72-8622-6C99DDD0F9E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07654955"/>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3563"/>
            <a:ext cx="8229600" cy="884237"/>
          </a:xfrm>
        </p:spPr>
        <p:txBody>
          <a:bodyPr/>
          <a:lstStyle>
            <a:lvl1pPr>
              <a:defRPr baseline="0">
                <a:solidFill>
                  <a:schemeClr val="tx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indent="0">
              <a:buFont typeface="Arial" pitchFamily="34" charset="0"/>
              <a:buNone/>
              <a:defRPr/>
            </a:lvl5pPr>
          </a:lstStyle>
          <a:p>
            <a:pPr lvl="4"/>
            <a:endParaRPr lang="en-US" dirty="0"/>
          </a:p>
        </p:txBody>
      </p:sp>
      <p:sp>
        <p:nvSpPr>
          <p:cNvPr id="6" name="Slide Number Placeholder 4"/>
          <p:cNvSpPr>
            <a:spLocks noGrp="1"/>
          </p:cNvSpPr>
          <p:nvPr>
            <p:ph type="sldNum" sz="quarter" idx="4"/>
          </p:nvPr>
        </p:nvSpPr>
        <p:spPr>
          <a:xfrm>
            <a:off x="8382000" y="6492875"/>
            <a:ext cx="457200" cy="365125"/>
          </a:xfrm>
          <a:prstGeom prst="rect">
            <a:avLst/>
          </a:prstGeom>
        </p:spPr>
        <p:txBody>
          <a:bodyPr vert="horz" lIns="91440" tIns="45720" rIns="91440" bIns="45720" rtlCol="0" anchor="ctr"/>
          <a:lstStyle>
            <a:lvl1pPr algn="r">
              <a:defRPr sz="1200" baseline="0">
                <a:solidFill>
                  <a:schemeClr val="tx1"/>
                </a:solidFill>
              </a:defRPr>
            </a:lvl1pPr>
          </a:lstStyle>
          <a:p>
            <a:fld id="{3A68354D-8EDD-4D72-8622-6C99DDD0F9E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90892919"/>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3563"/>
            <a:ext cx="8229600" cy="884237"/>
          </a:xfrm>
        </p:spPr>
        <p:txBody>
          <a:bodyPr/>
          <a:lstStyle>
            <a:lvl1pPr>
              <a:defRPr baseline="0">
                <a:solidFill>
                  <a:schemeClr val="tx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indent="0">
              <a:buFont typeface="Arial" pitchFamily="34" charset="0"/>
              <a:buNone/>
              <a:defRPr/>
            </a:lvl5pPr>
          </a:lstStyle>
          <a:p>
            <a:pPr lvl="4"/>
            <a:endParaRPr lang="en-US" dirty="0"/>
          </a:p>
        </p:txBody>
      </p:sp>
      <p:sp>
        <p:nvSpPr>
          <p:cNvPr id="6" name="Slide Number Placeholder 4"/>
          <p:cNvSpPr>
            <a:spLocks noGrp="1"/>
          </p:cNvSpPr>
          <p:nvPr>
            <p:ph type="sldNum" sz="quarter" idx="4"/>
          </p:nvPr>
        </p:nvSpPr>
        <p:spPr>
          <a:xfrm>
            <a:off x="8382000" y="6492875"/>
            <a:ext cx="457200" cy="365125"/>
          </a:xfrm>
          <a:prstGeom prst="rect">
            <a:avLst/>
          </a:prstGeom>
        </p:spPr>
        <p:txBody>
          <a:bodyPr vert="horz" lIns="91440" tIns="45720" rIns="91440" bIns="45720" rtlCol="0" anchor="ctr"/>
          <a:lstStyle>
            <a:lvl1pPr algn="r">
              <a:defRPr sz="1200" baseline="0">
                <a:solidFill>
                  <a:schemeClr val="tx1"/>
                </a:solidFill>
              </a:defRPr>
            </a:lvl1pPr>
          </a:lstStyle>
          <a:p>
            <a:fld id="{3A68354D-8EDD-4D72-8622-6C99DDD0F9E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4404575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3563"/>
            <a:ext cx="8229600" cy="884237"/>
          </a:xfrm>
        </p:spPr>
        <p:txBody>
          <a:bodyPr/>
          <a:lstStyle>
            <a:lvl1pPr>
              <a:defRPr baseline="0">
                <a:solidFill>
                  <a:schemeClr val="tx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indent="0">
              <a:buFont typeface="Arial" pitchFamily="34" charset="0"/>
              <a:buNone/>
              <a:defRPr/>
            </a:lvl5pPr>
          </a:lstStyle>
          <a:p>
            <a:pPr lvl="4"/>
            <a:endParaRPr lang="en-US" dirty="0"/>
          </a:p>
        </p:txBody>
      </p:sp>
      <p:sp>
        <p:nvSpPr>
          <p:cNvPr id="6" name="Slide Number Placeholder 4"/>
          <p:cNvSpPr>
            <a:spLocks noGrp="1"/>
          </p:cNvSpPr>
          <p:nvPr>
            <p:ph type="sldNum" sz="quarter" idx="4"/>
          </p:nvPr>
        </p:nvSpPr>
        <p:spPr>
          <a:xfrm>
            <a:off x="8382000" y="6492875"/>
            <a:ext cx="457200" cy="365125"/>
          </a:xfrm>
          <a:prstGeom prst="rect">
            <a:avLst/>
          </a:prstGeom>
        </p:spPr>
        <p:txBody>
          <a:bodyPr vert="horz" lIns="91440" tIns="45720" rIns="91440" bIns="45720" rtlCol="0" anchor="ctr"/>
          <a:lstStyle>
            <a:lvl1pPr algn="r">
              <a:defRPr sz="1200" baseline="0">
                <a:solidFill>
                  <a:schemeClr val="tx1"/>
                </a:solidFill>
              </a:defRPr>
            </a:lvl1pPr>
          </a:lstStyle>
          <a:p>
            <a:fld id="{3A68354D-8EDD-4D72-8622-6C99DDD0F9E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53912160"/>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065D090-6F9D-4780-9159-C0A9F08AD95E}"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6"/>
          <p:cNvSpPr>
            <a:spLocks noGrp="1"/>
          </p:cNvSpPr>
          <p:nvPr>
            <p:ph type="body" sz="quarter" idx="13" hasCustomPrompt="1"/>
          </p:nvPr>
        </p:nvSpPr>
        <p:spPr>
          <a:xfrm>
            <a:off x="2133600" y="0"/>
            <a:ext cx="5410200" cy="381000"/>
          </a:xfrm>
          <a:noFill/>
          <a:ln>
            <a:noFill/>
          </a:ln>
        </p:spPr>
        <p:txBody>
          <a:bodyPr>
            <a:normAutofit/>
          </a:bodyPr>
          <a:lstStyle>
            <a:lvl1pPr algn="ctr">
              <a:buNone/>
              <a:defRPr sz="1600" b="1" cap="all" baseline="0">
                <a:solidFill>
                  <a:srgbClr val="C00000"/>
                </a:solidFill>
                <a:latin typeface="Calibri" pitchFamily="34" charset="0"/>
              </a:defRPr>
            </a:lvl1pPr>
          </a:lstStyle>
          <a:p>
            <a:pPr lvl="0"/>
            <a:r>
              <a:rPr lang="en-US" dirty="0" smtClean="0"/>
              <a:t>Click to add correct classification here</a:t>
            </a:r>
            <a:endParaRPr lang="en-US" dirty="0"/>
          </a:p>
        </p:txBody>
      </p:sp>
    </p:spTree>
    <p:extLst>
      <p:ext uri="{BB962C8B-B14F-4D97-AF65-F5344CB8AC3E}">
        <p14:creationId xmlns:p14="http://schemas.microsoft.com/office/powerpoint/2010/main" val="229077041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781800" y="6248400"/>
            <a:ext cx="2133600" cy="365125"/>
          </a:xfrm>
        </p:spPr>
        <p:txBody>
          <a:bodyPr/>
          <a:lstStyle/>
          <a:p>
            <a:fld id="{9065D090-6F9D-4780-9159-C0A9F08AD95E}"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9"/>
          <p:cNvSpPr>
            <a:spLocks noGrp="1"/>
          </p:cNvSpPr>
          <p:nvPr>
            <p:ph type="body" sz="quarter" idx="14" hasCustomPrompt="1"/>
          </p:nvPr>
        </p:nvSpPr>
        <p:spPr>
          <a:xfrm>
            <a:off x="533400" y="6477000"/>
            <a:ext cx="8229600" cy="381000"/>
          </a:xfrm>
        </p:spPr>
        <p:txBody>
          <a:bodyPr>
            <a:noAutofit/>
          </a:bodyPr>
          <a:lstStyle>
            <a:lvl1pPr algn="ctr">
              <a:buNone/>
              <a:defRPr sz="1600" b="1" i="0" cap="all" baseline="0">
                <a:solidFill>
                  <a:srgbClr val="C00000"/>
                </a:solidFill>
                <a:latin typeface="Calibri" pitchFamily="34" charset="0"/>
              </a:defRPr>
            </a:lvl1pPr>
          </a:lstStyle>
          <a:p>
            <a:pPr lvl="0"/>
            <a:r>
              <a:rPr lang="en-US" dirty="0" smtClean="0"/>
              <a:t>Click to add correct classification here</a:t>
            </a:r>
          </a:p>
        </p:txBody>
      </p:sp>
      <p:sp>
        <p:nvSpPr>
          <p:cNvPr id="13" name="Text Placeholder 12"/>
          <p:cNvSpPr>
            <a:spLocks noGrp="1"/>
          </p:cNvSpPr>
          <p:nvPr>
            <p:ph type="body" sz="quarter" idx="15" hasCustomPrompt="1"/>
          </p:nvPr>
        </p:nvSpPr>
        <p:spPr>
          <a:xfrm>
            <a:off x="533400" y="76200"/>
            <a:ext cx="8229600" cy="457200"/>
          </a:xfrm>
        </p:spPr>
        <p:txBody>
          <a:bodyPr>
            <a:normAutofit/>
          </a:bodyPr>
          <a:lstStyle>
            <a:lvl1pPr algn="ctr">
              <a:buFontTx/>
              <a:buNone/>
              <a:defRPr sz="1600" b="1" cap="all" baseline="0">
                <a:solidFill>
                  <a:srgbClr val="C00000"/>
                </a:solidFill>
                <a:latin typeface="Calibri" pitchFamily="34" charset="0"/>
              </a:defRPr>
            </a:lvl1pPr>
          </a:lstStyle>
          <a:p>
            <a:pPr lvl="0"/>
            <a:r>
              <a:rPr lang="en-US" dirty="0" smtClean="0"/>
              <a:t>Click to add correct classification here</a:t>
            </a:r>
            <a:endParaRPr lang="en-US" dirty="0"/>
          </a:p>
        </p:txBody>
      </p:sp>
    </p:spTree>
    <p:extLst>
      <p:ext uri="{BB962C8B-B14F-4D97-AF65-F5344CB8AC3E}">
        <p14:creationId xmlns:p14="http://schemas.microsoft.com/office/powerpoint/2010/main" val="4134919250"/>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714" y="838200"/>
            <a:ext cx="8088086" cy="1143000"/>
          </a:xfrm>
        </p:spPr>
        <p:txBody>
          <a:bodyPr/>
          <a:lstStyle>
            <a:lvl1pPr>
              <a:defRPr>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Arial" pitchFamily="34" charset="0"/>
              <a:buChar char="•"/>
              <a:defRPr/>
            </a:lvl1pPr>
            <a:lvl2pPr>
              <a:buFont typeface="Arial" pitchFamily="34" charset="0"/>
              <a:buChar char="•"/>
              <a:defRPr/>
            </a:lvl2pPr>
            <a:lvl3pPr>
              <a:buFont typeface="Wingdings" pitchFamily="2" charset="2"/>
              <a:buChar char="Ø"/>
              <a:defRPr/>
            </a:lvl3pPr>
            <a:lvl4pPr>
              <a:buFont typeface="Arial" pitchFamily="34" charset="0"/>
              <a:buChar char="•"/>
              <a:defRPr/>
            </a:lvl4pPr>
            <a:lvl5pPr>
              <a:buFont typeface="Wingdings" pitchFamily="2" charset="2"/>
              <a:buChar char="Ø"/>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D12FB5-4016-458A-83A8-AE283F02D41D}" type="slidenum">
              <a:rPr lang="en-US" smtClean="0"/>
              <a:pPr/>
              <a:t>‹#›</a:t>
            </a:fld>
            <a:endParaRPr lang="en-US" dirty="0"/>
          </a:p>
        </p:txBody>
      </p:sp>
    </p:spTree>
    <p:extLst>
      <p:ext uri="{BB962C8B-B14F-4D97-AF65-F5344CB8AC3E}">
        <p14:creationId xmlns:p14="http://schemas.microsoft.com/office/powerpoint/2010/main" val="2084913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6" name="Text Placeholder 8"/>
          <p:cNvSpPr>
            <a:spLocks noGrp="1"/>
          </p:cNvSpPr>
          <p:nvPr>
            <p:ph type="body" sz="quarter" idx="14" hasCustomPrompt="1"/>
          </p:nvPr>
        </p:nvSpPr>
        <p:spPr>
          <a:xfrm>
            <a:off x="990600" y="152400"/>
            <a:ext cx="7086600" cy="304800"/>
          </a:xfrm>
          <a:noFill/>
          <a:ln>
            <a:noFill/>
          </a:ln>
        </p:spPr>
        <p:txBody>
          <a:bodyPr>
            <a:normAutofit/>
          </a:bodyPr>
          <a:lstStyle>
            <a:lvl1pPr marL="0" indent="0" algn="ctr">
              <a:spcBef>
                <a:spcPts val="0"/>
              </a:spcBef>
              <a:buFontTx/>
              <a:buNone/>
              <a:defRPr sz="1600" b="1" i="0" cap="all" baseline="0">
                <a:solidFill>
                  <a:srgbClr val="C00000"/>
                </a:solidFill>
                <a:latin typeface="+mj-lt"/>
                <a:cs typeface="Times New Roman" pitchFamily="18" charset="0"/>
              </a:defRPr>
            </a:lvl1pPr>
            <a:lvl2pPr>
              <a:buNone/>
              <a:defRPr/>
            </a:lvl2pPr>
            <a:lvl3pPr>
              <a:buNone/>
              <a:defRPr/>
            </a:lvl3pPr>
            <a:lvl4pPr>
              <a:buNone/>
              <a:defRPr/>
            </a:lvl4pPr>
            <a:lvl5pPr>
              <a:buNone/>
              <a:defRPr/>
            </a:lvl5pPr>
          </a:lstStyle>
          <a:p>
            <a:pPr lvl="0"/>
            <a:r>
              <a:rPr lang="en-US" dirty="0" smtClean="0"/>
              <a:t>Click to add correct classification here</a:t>
            </a:r>
          </a:p>
          <a:p>
            <a:pPr lvl="0"/>
            <a:endParaRPr lang="en-US" dirty="0" smtClean="0"/>
          </a:p>
        </p:txBody>
      </p:sp>
      <p:sp>
        <p:nvSpPr>
          <p:cNvPr id="7" name="Text Placeholder 8"/>
          <p:cNvSpPr>
            <a:spLocks noGrp="1"/>
          </p:cNvSpPr>
          <p:nvPr>
            <p:ph type="body" sz="quarter" idx="15" hasCustomPrompt="1"/>
          </p:nvPr>
        </p:nvSpPr>
        <p:spPr>
          <a:xfrm>
            <a:off x="1295400" y="6400800"/>
            <a:ext cx="7086600" cy="304800"/>
          </a:xfrm>
          <a:noFill/>
          <a:ln>
            <a:noFill/>
          </a:ln>
        </p:spPr>
        <p:txBody>
          <a:bodyPr>
            <a:normAutofit/>
          </a:bodyPr>
          <a:lstStyle>
            <a:lvl1pPr marL="0" indent="0" algn="ctr">
              <a:spcBef>
                <a:spcPts val="0"/>
              </a:spcBef>
              <a:buFontTx/>
              <a:buNone/>
              <a:defRPr sz="1600" b="1" i="0" cap="all" baseline="0">
                <a:solidFill>
                  <a:srgbClr val="C00000"/>
                </a:solidFill>
                <a:latin typeface="+mj-lt"/>
                <a:cs typeface="Times New Roman" pitchFamily="18" charset="0"/>
              </a:defRPr>
            </a:lvl1pPr>
            <a:lvl2pPr>
              <a:buNone/>
              <a:defRPr/>
            </a:lvl2pPr>
            <a:lvl3pPr>
              <a:buNone/>
              <a:defRPr/>
            </a:lvl3pPr>
            <a:lvl4pPr>
              <a:buNone/>
              <a:defRPr/>
            </a:lvl4pPr>
            <a:lvl5pPr>
              <a:buNone/>
              <a:defRPr/>
            </a:lvl5pPr>
          </a:lstStyle>
          <a:p>
            <a:pPr lvl="0"/>
            <a:r>
              <a:rPr lang="en-US" dirty="0" smtClean="0"/>
              <a:t>Click to add correct classification here</a:t>
            </a:r>
          </a:p>
          <a:p>
            <a:pPr lvl="0"/>
            <a:endParaRPr lang="en-US" dirty="0" smtClean="0"/>
          </a:p>
        </p:txBody>
      </p:sp>
    </p:spTree>
    <p:extLst>
      <p:ext uri="{BB962C8B-B14F-4D97-AF65-F5344CB8AC3E}">
        <p14:creationId xmlns:p14="http://schemas.microsoft.com/office/powerpoint/2010/main" val="3208357516"/>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print">
            <a:lum/>
          </a:blip>
          <a:srcRect/>
          <a:stretch>
            <a:fillRect l="-100" t="-2000" r="-1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nchorCtr="0"/>
          <a:lstStyle>
            <a:lvl1pPr>
              <a:defRPr b="1">
                <a:effectLst/>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07366" y="3886200"/>
            <a:ext cx="7750834" cy="1752600"/>
          </a:xfrm>
        </p:spPr>
        <p:txBody>
          <a:bodyPr>
            <a:normAutofit/>
          </a:bodyPr>
          <a:lstStyle>
            <a:lvl1pPr marL="0" indent="0" algn="ctr">
              <a:buNone/>
              <a:defRPr sz="2400" baseline="0">
                <a:solidFill>
                  <a:schemeClr val="accent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briefers name and date</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Text Placeholder 8"/>
          <p:cNvSpPr>
            <a:spLocks noGrp="1"/>
          </p:cNvSpPr>
          <p:nvPr>
            <p:ph type="body" sz="quarter" idx="10" hasCustomPrompt="1"/>
          </p:nvPr>
        </p:nvSpPr>
        <p:spPr>
          <a:xfrm>
            <a:off x="990600" y="76200"/>
            <a:ext cx="7086600" cy="304800"/>
          </a:xfrm>
          <a:noFill/>
          <a:ln>
            <a:noFill/>
          </a:ln>
        </p:spPr>
        <p:txBody>
          <a:bodyPr>
            <a:normAutofit/>
          </a:bodyPr>
          <a:lstStyle>
            <a:lvl1pPr marL="0" indent="0" algn="ctr">
              <a:spcBef>
                <a:spcPts val="0"/>
              </a:spcBef>
              <a:buFontTx/>
              <a:buNone/>
              <a:defRPr sz="1600" b="1" i="0" cap="all" baseline="0">
                <a:solidFill>
                  <a:srgbClr val="C00000"/>
                </a:solidFill>
                <a:latin typeface="+mj-lt"/>
                <a:cs typeface="Times New Roman" pitchFamily="18" charset="0"/>
              </a:defRPr>
            </a:lvl1pPr>
            <a:lvl2pPr>
              <a:buNone/>
              <a:defRPr/>
            </a:lvl2pPr>
            <a:lvl3pPr>
              <a:buNone/>
              <a:defRPr/>
            </a:lvl3pPr>
            <a:lvl4pPr>
              <a:buNone/>
              <a:defRPr/>
            </a:lvl4pPr>
            <a:lvl5pPr>
              <a:buNone/>
              <a:defRPr/>
            </a:lvl5pPr>
          </a:lstStyle>
          <a:p>
            <a:pPr lvl="0"/>
            <a:r>
              <a:rPr lang="en-US" dirty="0" smtClean="0"/>
              <a:t>UNCLASSIFIED//FOUO</a:t>
            </a:r>
          </a:p>
          <a:p>
            <a:pPr lvl="0"/>
            <a:endParaRPr lang="en-US" dirty="0" smtClean="0"/>
          </a:p>
        </p:txBody>
      </p:sp>
    </p:spTree>
    <p:extLst>
      <p:ext uri="{BB962C8B-B14F-4D97-AF65-F5344CB8AC3E}">
        <p14:creationId xmlns:p14="http://schemas.microsoft.com/office/powerpoint/2010/main" val="1227804710"/>
      </p:ext>
    </p:extLst>
  </p:cSld>
  <p:clrMapOvr>
    <a:masterClrMapping/>
  </p:clrMapOvr>
  <p:timing>
    <p:tnLst>
      <p:par>
        <p:cTn id="1" dur="indefinite" restart="never" nodeType="tmRoot"/>
      </p:par>
    </p:tnLst>
  </p:timing>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3563"/>
            <a:ext cx="8229600" cy="884237"/>
          </a:xfrm>
        </p:spPr>
        <p:txBody>
          <a:bodyPr/>
          <a:lstStyle>
            <a:lvl1pPr>
              <a:defRPr baseline="0">
                <a:solidFill>
                  <a:schemeClr val="tx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indent="0">
              <a:buFont typeface="Arial" pitchFamily="34" charset="0"/>
              <a:buNone/>
              <a:defRPr/>
            </a:lvl5pPr>
          </a:lstStyle>
          <a:p>
            <a:pPr lvl="4"/>
            <a:endParaRPr lang="en-US" dirty="0"/>
          </a:p>
        </p:txBody>
      </p:sp>
      <p:sp>
        <p:nvSpPr>
          <p:cNvPr id="9" name="Text Placeholder 8"/>
          <p:cNvSpPr>
            <a:spLocks noGrp="1"/>
          </p:cNvSpPr>
          <p:nvPr>
            <p:ph type="body" sz="quarter" idx="10" hasCustomPrompt="1"/>
          </p:nvPr>
        </p:nvSpPr>
        <p:spPr>
          <a:xfrm>
            <a:off x="990600" y="152400"/>
            <a:ext cx="7086600" cy="304800"/>
          </a:xfrm>
          <a:noFill/>
          <a:ln>
            <a:noFill/>
          </a:ln>
        </p:spPr>
        <p:txBody>
          <a:bodyPr>
            <a:normAutofit/>
          </a:bodyPr>
          <a:lstStyle>
            <a:lvl1pPr marL="0" indent="0" algn="ctr">
              <a:spcBef>
                <a:spcPts val="0"/>
              </a:spcBef>
              <a:buFontTx/>
              <a:buNone/>
              <a:defRPr sz="1600" b="1" i="0" cap="all" baseline="0">
                <a:solidFill>
                  <a:srgbClr val="C00000"/>
                </a:solidFill>
                <a:latin typeface="+mj-lt"/>
                <a:cs typeface="Times New Roman" pitchFamily="18" charset="0"/>
              </a:defRPr>
            </a:lvl1pPr>
            <a:lvl2pPr>
              <a:buNone/>
              <a:defRPr/>
            </a:lvl2pPr>
            <a:lvl3pPr>
              <a:buNone/>
              <a:defRPr/>
            </a:lvl3pPr>
            <a:lvl4pPr>
              <a:buNone/>
              <a:defRPr/>
            </a:lvl4pPr>
            <a:lvl5pPr>
              <a:buNone/>
              <a:defRPr/>
            </a:lvl5pPr>
          </a:lstStyle>
          <a:p>
            <a:pPr lvl="0"/>
            <a:r>
              <a:rPr lang="en-US" dirty="0" smtClean="0"/>
              <a:t>Click to add correct classification here</a:t>
            </a:r>
          </a:p>
          <a:p>
            <a:pPr lvl="0"/>
            <a:endParaRPr lang="en-US" dirty="0" smtClean="0"/>
          </a:p>
        </p:txBody>
      </p:sp>
      <p:sp>
        <p:nvSpPr>
          <p:cNvPr id="10" name="Text Placeholder 8"/>
          <p:cNvSpPr>
            <a:spLocks noGrp="1"/>
          </p:cNvSpPr>
          <p:nvPr>
            <p:ph type="body" sz="quarter" idx="11" hasCustomPrompt="1"/>
          </p:nvPr>
        </p:nvSpPr>
        <p:spPr>
          <a:xfrm>
            <a:off x="990600" y="6477000"/>
            <a:ext cx="7086600" cy="457200"/>
          </a:xfrm>
          <a:noFill/>
          <a:ln>
            <a:noFill/>
          </a:ln>
        </p:spPr>
        <p:txBody>
          <a:bodyPr>
            <a:normAutofit/>
          </a:bodyPr>
          <a:lstStyle>
            <a:lvl1pPr marL="0" indent="0" algn="ctr">
              <a:spcBef>
                <a:spcPts val="0"/>
              </a:spcBef>
              <a:buFontTx/>
              <a:buNone/>
              <a:defRPr sz="1600" b="1" i="0" cap="all" baseline="0">
                <a:solidFill>
                  <a:srgbClr val="C00000"/>
                </a:solidFill>
                <a:latin typeface="Calibri" pitchFamily="34" charset="0"/>
                <a:cs typeface="Times New Roman" pitchFamily="18" charset="0"/>
              </a:defRPr>
            </a:lvl1pPr>
            <a:lvl2pPr>
              <a:buNone/>
              <a:defRPr/>
            </a:lvl2pPr>
            <a:lvl3pPr>
              <a:buNone/>
              <a:defRPr/>
            </a:lvl3pPr>
            <a:lvl4pPr>
              <a:buNone/>
              <a:defRPr/>
            </a:lvl4pPr>
            <a:lvl5pPr>
              <a:buNone/>
              <a:defRPr/>
            </a:lvl5pPr>
          </a:lstStyle>
          <a:p>
            <a:pPr lvl="0"/>
            <a:r>
              <a:rPr lang="en-US" dirty="0" smtClean="0"/>
              <a:t>Click to add correct classification here</a:t>
            </a:r>
          </a:p>
          <a:p>
            <a:pPr lvl="0"/>
            <a:endParaRPr lang="en-US" dirty="0" smtClean="0"/>
          </a:p>
        </p:txBody>
      </p:sp>
      <p:sp>
        <p:nvSpPr>
          <p:cNvPr id="6" name="Slide Number Placeholder 4"/>
          <p:cNvSpPr>
            <a:spLocks noGrp="1"/>
          </p:cNvSpPr>
          <p:nvPr>
            <p:ph type="sldNum" sz="quarter" idx="4"/>
          </p:nvPr>
        </p:nvSpPr>
        <p:spPr>
          <a:xfrm>
            <a:off x="8382000" y="6492875"/>
            <a:ext cx="457200" cy="365125"/>
          </a:xfrm>
          <a:prstGeom prst="rect">
            <a:avLst/>
          </a:prstGeom>
        </p:spPr>
        <p:txBody>
          <a:bodyPr vert="horz" lIns="91440" tIns="45720" rIns="91440" bIns="45720" rtlCol="0" anchor="ctr"/>
          <a:lstStyle>
            <a:lvl1pPr algn="r">
              <a:defRPr sz="1200" baseline="0">
                <a:solidFill>
                  <a:schemeClr val="tx1"/>
                </a:solidFill>
              </a:defRPr>
            </a:lvl1pPr>
          </a:lstStyle>
          <a:p>
            <a:fld id="{3A68354D-8EDD-4D72-8622-6C99DDD0F9E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46743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781800" y="6248400"/>
            <a:ext cx="2133600" cy="365125"/>
          </a:xfrm>
        </p:spPr>
        <p:txBody>
          <a:bodyPr/>
          <a:lstStyle/>
          <a:p>
            <a:fld id="{9065D090-6F9D-4780-9159-C0A9F08AD95E}"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9"/>
          <p:cNvSpPr>
            <a:spLocks noGrp="1"/>
          </p:cNvSpPr>
          <p:nvPr>
            <p:ph type="body" sz="quarter" idx="14" hasCustomPrompt="1"/>
          </p:nvPr>
        </p:nvSpPr>
        <p:spPr>
          <a:xfrm>
            <a:off x="533400" y="6477000"/>
            <a:ext cx="8229600" cy="381000"/>
          </a:xfrm>
        </p:spPr>
        <p:txBody>
          <a:bodyPr>
            <a:noAutofit/>
          </a:bodyPr>
          <a:lstStyle>
            <a:lvl1pPr algn="ctr">
              <a:buNone/>
              <a:defRPr sz="1600" b="1" i="0" cap="all" baseline="0">
                <a:solidFill>
                  <a:srgbClr val="C00000"/>
                </a:solidFill>
                <a:latin typeface="Calibri" pitchFamily="34" charset="0"/>
              </a:defRPr>
            </a:lvl1pPr>
          </a:lstStyle>
          <a:p>
            <a:pPr lvl="0"/>
            <a:r>
              <a:rPr lang="en-US" dirty="0" smtClean="0"/>
              <a:t>Click to add correct classification here</a:t>
            </a:r>
          </a:p>
        </p:txBody>
      </p:sp>
      <p:sp>
        <p:nvSpPr>
          <p:cNvPr id="13" name="Text Placeholder 12"/>
          <p:cNvSpPr>
            <a:spLocks noGrp="1"/>
          </p:cNvSpPr>
          <p:nvPr>
            <p:ph type="body" sz="quarter" idx="15" hasCustomPrompt="1"/>
          </p:nvPr>
        </p:nvSpPr>
        <p:spPr>
          <a:xfrm>
            <a:off x="533400" y="76200"/>
            <a:ext cx="8229600" cy="457200"/>
          </a:xfrm>
        </p:spPr>
        <p:txBody>
          <a:bodyPr>
            <a:normAutofit/>
          </a:bodyPr>
          <a:lstStyle>
            <a:lvl1pPr algn="ctr">
              <a:buFontTx/>
              <a:buNone/>
              <a:defRPr sz="1600" b="1" cap="all" baseline="0">
                <a:solidFill>
                  <a:srgbClr val="C00000"/>
                </a:solidFill>
                <a:latin typeface="Calibri" pitchFamily="34" charset="0"/>
              </a:defRPr>
            </a:lvl1pPr>
          </a:lstStyle>
          <a:p>
            <a:pPr lvl="0"/>
            <a:r>
              <a:rPr lang="en-US" dirty="0" smtClean="0"/>
              <a:t>Click to add correct classification here</a:t>
            </a:r>
            <a:endParaRPr lang="en-US" dirty="0"/>
          </a:p>
        </p:txBody>
      </p:sp>
    </p:spTree>
    <p:extLst>
      <p:ext uri="{BB962C8B-B14F-4D97-AF65-F5344CB8AC3E}">
        <p14:creationId xmlns:p14="http://schemas.microsoft.com/office/powerpoint/2010/main" val="2439285492"/>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781800" y="6248400"/>
            <a:ext cx="2133600" cy="365125"/>
          </a:xfrm>
        </p:spPr>
        <p:txBody>
          <a:bodyPr/>
          <a:lstStyle/>
          <a:p>
            <a:fld id="{9065D090-6F9D-4780-9159-C0A9F08AD95E}"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9"/>
          <p:cNvSpPr>
            <a:spLocks noGrp="1"/>
          </p:cNvSpPr>
          <p:nvPr>
            <p:ph type="body" sz="quarter" idx="14" hasCustomPrompt="1"/>
          </p:nvPr>
        </p:nvSpPr>
        <p:spPr>
          <a:xfrm>
            <a:off x="533400" y="6477000"/>
            <a:ext cx="8229600" cy="381000"/>
          </a:xfrm>
        </p:spPr>
        <p:txBody>
          <a:bodyPr>
            <a:noAutofit/>
          </a:bodyPr>
          <a:lstStyle>
            <a:lvl1pPr algn="ctr">
              <a:buNone/>
              <a:defRPr sz="1600" b="1" i="0" cap="all" baseline="0">
                <a:solidFill>
                  <a:srgbClr val="C00000"/>
                </a:solidFill>
                <a:latin typeface="Calibri" pitchFamily="34" charset="0"/>
              </a:defRPr>
            </a:lvl1pPr>
          </a:lstStyle>
          <a:p>
            <a:pPr lvl="0"/>
            <a:r>
              <a:rPr lang="en-US" dirty="0" smtClean="0"/>
              <a:t>Click to add correct classification here</a:t>
            </a:r>
          </a:p>
        </p:txBody>
      </p:sp>
      <p:sp>
        <p:nvSpPr>
          <p:cNvPr id="13" name="Text Placeholder 12"/>
          <p:cNvSpPr>
            <a:spLocks noGrp="1"/>
          </p:cNvSpPr>
          <p:nvPr>
            <p:ph type="body" sz="quarter" idx="15" hasCustomPrompt="1"/>
          </p:nvPr>
        </p:nvSpPr>
        <p:spPr>
          <a:xfrm>
            <a:off x="533400" y="76200"/>
            <a:ext cx="8229600" cy="457200"/>
          </a:xfrm>
        </p:spPr>
        <p:txBody>
          <a:bodyPr>
            <a:normAutofit/>
          </a:bodyPr>
          <a:lstStyle>
            <a:lvl1pPr algn="ctr">
              <a:buFontTx/>
              <a:buNone/>
              <a:defRPr sz="1600" b="1" cap="all" baseline="0">
                <a:solidFill>
                  <a:srgbClr val="C00000"/>
                </a:solidFill>
                <a:latin typeface="Calibri" pitchFamily="34" charset="0"/>
              </a:defRPr>
            </a:lvl1pPr>
          </a:lstStyle>
          <a:p>
            <a:pPr lvl="0"/>
            <a:r>
              <a:rPr lang="en-US" dirty="0" smtClean="0"/>
              <a:t>Click to add correct classification here</a:t>
            </a:r>
            <a:endParaRPr lang="en-US" dirty="0"/>
          </a:p>
        </p:txBody>
      </p:sp>
    </p:spTree>
    <p:extLst>
      <p:ext uri="{BB962C8B-B14F-4D97-AF65-F5344CB8AC3E}">
        <p14:creationId xmlns:p14="http://schemas.microsoft.com/office/powerpoint/2010/main" val="324731182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65D090-6F9D-4780-9159-C0A9F08AD9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994530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065D090-6F9D-4780-9159-C0A9F08AD9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787232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065D090-6F9D-4780-9159-C0A9F08AD9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449952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7200" b="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065D090-6F9D-4780-9159-C0A9F08AD9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50085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065D090-6F9D-4780-9159-C0A9F08AD9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141435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065D090-6F9D-4780-9159-C0A9F08AD9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576352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065D090-6F9D-4780-9159-C0A9F08AD9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718883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3.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65D090-6F9D-4780-9159-C0A9F08AD95E}" type="slidenum">
              <a:rPr lang="en-US" smtClean="0">
                <a:solidFill>
                  <a:prstClr val="black">
                    <a:tint val="75000"/>
                  </a:prstClr>
                </a:solidFill>
              </a:rPr>
              <a:pPr/>
              <a:t>‹#›</a:t>
            </a:fld>
            <a:endParaRPr lang="en-US" dirty="0">
              <a:solidFill>
                <a:prstClr val="black">
                  <a:tint val="75000"/>
                </a:prstClr>
              </a:solidFill>
            </a:endParaRPr>
          </a:p>
        </p:txBody>
      </p:sp>
      <p:pic>
        <p:nvPicPr>
          <p:cNvPr id="11" name="Picture 10" descr="header-footer-graphic.jpg"/>
          <p:cNvPicPr>
            <a:picLocks noChangeAspect="1"/>
          </p:cNvPicPr>
          <p:nvPr userDrawn="1"/>
        </p:nvPicPr>
        <p:blipFill>
          <a:blip r:embed="rId24" cstate="print"/>
          <a:stretch>
            <a:fillRect/>
          </a:stretch>
        </p:blipFill>
        <p:spPr>
          <a:xfrm>
            <a:off x="-46434" y="0"/>
            <a:ext cx="9236870" cy="6858000"/>
          </a:xfrm>
          <a:prstGeom prst="rect">
            <a:avLst/>
          </a:prstGeom>
        </p:spPr>
      </p:pic>
    </p:spTree>
    <p:extLst>
      <p:ext uri="{BB962C8B-B14F-4D97-AF65-F5344CB8AC3E}">
        <p14:creationId xmlns:p14="http://schemas.microsoft.com/office/powerpoint/2010/main" val="336059141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2" r:id="rId13"/>
    <p:sldLayoutId id="2147483703" r:id="rId14"/>
    <p:sldLayoutId id="2147483704" r:id="rId15"/>
    <p:sldLayoutId id="2147483705" r:id="rId16"/>
    <p:sldLayoutId id="2147483706" r:id="rId17"/>
    <p:sldLayoutId id="2147483707" r:id="rId18"/>
    <p:sldLayoutId id="2147483708" r:id="rId19"/>
    <p:sldLayoutId id="2147483771" r:id="rId20"/>
    <p:sldLayoutId id="2147483894" r:id="rId21"/>
    <p:sldLayoutId id="2147483895" r:id="rId22"/>
  </p:sldLayoutIdLst>
  <p:transition spd="med">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1163"/>
            <a:ext cx="8229600" cy="88423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8229600" cy="49529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1May3PPT_whitesecondpagetemplatebrightblue.jpg"/>
          <p:cNvPicPr>
            <a:picLocks noChangeAspect="1"/>
          </p:cNvPicPr>
          <p:nvPr userDrawn="1"/>
        </p:nvPicPr>
        <p:blipFill>
          <a:blip r:embed="rId5" cstate="print"/>
          <a:stretch>
            <a:fillRect/>
          </a:stretch>
        </p:blipFill>
        <p:spPr>
          <a:xfrm>
            <a:off x="2577" y="0"/>
            <a:ext cx="9138846" cy="6858000"/>
          </a:xfrm>
          <a:prstGeom prst="rect">
            <a:avLst/>
          </a:prstGeom>
        </p:spPr>
      </p:pic>
      <p:sp>
        <p:nvSpPr>
          <p:cNvPr id="6" name="Slide Number Placeholder 5"/>
          <p:cNvSpPr>
            <a:spLocks noGrp="1"/>
          </p:cNvSpPr>
          <p:nvPr>
            <p:ph type="sldNum" sz="quarter" idx="4"/>
          </p:nvPr>
        </p:nvSpPr>
        <p:spPr>
          <a:xfrm>
            <a:off x="8229600" y="635635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EE7AFCFE-CBE3-4A37-950E-8A61668EB41E}" type="slidenum">
              <a:rPr lang="en-US" smtClean="0">
                <a:solidFill>
                  <a:prstClr val="black">
                    <a:tint val="75000"/>
                  </a:prstClr>
                </a:solidFill>
                <a:latin typeface="Arial" charset="0"/>
                <a:cs typeface="Arial" charset="0"/>
              </a:rPr>
              <a:pPr fontAlgn="base">
                <a:spcBef>
                  <a:spcPct val="0"/>
                </a:spcBef>
                <a:spcAft>
                  <a:spcPct val="0"/>
                </a:spcAft>
              </a:pPr>
              <a:t>‹#›</a:t>
            </a:fld>
            <a:endParaRPr lang="en-US" dirty="0">
              <a:solidFill>
                <a:prstClr val="black">
                  <a:tint val="75000"/>
                </a:prstClr>
              </a:solidFill>
              <a:latin typeface="Arial" charset="0"/>
              <a:cs typeface="Arial" charset="0"/>
            </a:endParaRPr>
          </a:p>
        </p:txBody>
      </p:sp>
    </p:spTree>
    <p:extLst>
      <p:ext uri="{BB962C8B-B14F-4D97-AF65-F5344CB8AC3E}">
        <p14:creationId xmlns:p14="http://schemas.microsoft.com/office/powerpoint/2010/main" val="247365619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hyperlink" Target="http://mnemstudio.org/path-finding-q-learning-tutorial.htm" TargetMode="External"/><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2.xml"/><Relationship Id="rId1" Type="http://schemas.openxmlformats.org/officeDocument/2006/relationships/slideLayout" Target="../slideLayouts/slideLayout20.xml"/><Relationship Id="rId4" Type="http://schemas.openxmlformats.org/officeDocument/2006/relationships/image" Target="../media/image28.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hyperlink" Target="http://webdocs.cs.ualberta.ca/~sutton/book/the-book.html" TargetMode="External"/><Relationship Id="rId2" Type="http://schemas.openxmlformats.org/officeDocument/2006/relationships/notesSlide" Target="../notesSlides/notesSlide37.xml"/><Relationship Id="rId1" Type="http://schemas.openxmlformats.org/officeDocument/2006/relationships/slideLayout" Target="../slideLayouts/slideLayout20.xml"/><Relationship Id="rId4" Type="http://schemas.openxmlformats.org/officeDocument/2006/relationships/hyperlink" Target="http://www.ualberta.ca/~szepesvari/papers/RLAlgsInMDPs.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0.xml"/><Relationship Id="rId1" Type="http://schemas.openxmlformats.org/officeDocument/2006/relationships/themeOverride" Target="../theme/themeOverride1.xml"/><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a:spLocks/>
          </p:cNvSpPr>
          <p:nvPr/>
        </p:nvSpPr>
        <p:spPr>
          <a:xfrm>
            <a:off x="0" y="609600"/>
            <a:ext cx="9144000" cy="1143000"/>
          </a:xfrm>
          <a:prstGeom prst="rect">
            <a:avLst/>
          </a:prstGeom>
        </p:spPr>
        <p:txBody>
          <a:bodyPr vert="horz" lIns="0" tIns="0" rIns="0" bIns="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3600" b="1" dirty="0">
              <a:solidFill>
                <a:srgbClr val="1B416F"/>
              </a:solidFill>
              <a:effectLst>
                <a:outerShdw blurRad="38100" dist="38100" dir="2700000" algn="tl">
                  <a:srgbClr val="000000">
                    <a:alpha val="43137"/>
                  </a:srgbClr>
                </a:outerShdw>
              </a:effectLst>
            </a:endParaRPr>
          </a:p>
        </p:txBody>
      </p:sp>
      <p:sp>
        <p:nvSpPr>
          <p:cNvPr id="10" name="Title 1"/>
          <p:cNvSpPr txBox="1">
            <a:spLocks/>
          </p:cNvSpPr>
          <p:nvPr/>
        </p:nvSpPr>
        <p:spPr>
          <a:xfrm>
            <a:off x="647700" y="1676399"/>
            <a:ext cx="7772400" cy="1926633"/>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900" dirty="0" smtClean="0"/>
              <a:t>Reinforcement </a:t>
            </a:r>
            <a:r>
              <a:rPr lang="en-US" sz="2900" dirty="0" smtClean="0"/>
              <a:t>Learning for Autonomous Cyber Defense</a:t>
            </a:r>
            <a:endParaRPr lang="en-US" sz="2900" dirty="0"/>
          </a:p>
        </p:txBody>
      </p:sp>
      <p:sp>
        <p:nvSpPr>
          <p:cNvPr id="2" name="TextBox 1"/>
          <p:cNvSpPr txBox="1"/>
          <p:nvPr/>
        </p:nvSpPr>
        <p:spPr>
          <a:xfrm>
            <a:off x="1391093" y="3200400"/>
            <a:ext cx="5943600" cy="2585323"/>
          </a:xfrm>
          <a:prstGeom prst="rect">
            <a:avLst/>
          </a:prstGeom>
          <a:noFill/>
        </p:spPr>
        <p:txBody>
          <a:bodyPr wrap="square" rtlCol="0">
            <a:spAutoFit/>
          </a:bodyPr>
          <a:lstStyle/>
          <a:p>
            <a:pPr algn="ctr"/>
            <a:endParaRPr lang="en-US" dirty="0" smtClean="0"/>
          </a:p>
          <a:p>
            <a:pPr algn="ctr"/>
            <a:r>
              <a:rPr lang="en-US" dirty="0" smtClean="0"/>
              <a:t> </a:t>
            </a:r>
            <a:r>
              <a:rPr lang="en-US" dirty="0"/>
              <a:t>Dr. Ahmad Ridley</a:t>
            </a:r>
          </a:p>
          <a:p>
            <a:pPr algn="ctr"/>
            <a:r>
              <a:rPr lang="en-US" dirty="0" smtClean="0"/>
              <a:t>Department of Defense </a:t>
            </a:r>
          </a:p>
          <a:p>
            <a:pPr algn="ctr"/>
            <a:endParaRPr lang="en-US" dirty="0" smtClean="0"/>
          </a:p>
          <a:p>
            <a:pPr algn="ctr"/>
            <a:r>
              <a:rPr lang="en-US" dirty="0" smtClean="0"/>
              <a:t>University of Maryland-College Park</a:t>
            </a:r>
          </a:p>
          <a:p>
            <a:pPr algn="ctr"/>
            <a:r>
              <a:rPr lang="en-US" dirty="0" smtClean="0"/>
              <a:t>ACES</a:t>
            </a:r>
            <a:endParaRPr lang="en-US" dirty="0" smtClean="0"/>
          </a:p>
          <a:p>
            <a:pPr algn="ctr"/>
            <a:endParaRPr lang="en-US" dirty="0" smtClean="0"/>
          </a:p>
          <a:p>
            <a:pPr algn="ctr"/>
            <a:r>
              <a:rPr lang="en-US" dirty="0" smtClean="0"/>
              <a:t>April 24</a:t>
            </a:r>
            <a:r>
              <a:rPr lang="en-US" dirty="0" smtClean="0"/>
              <a:t>, </a:t>
            </a:r>
            <a:r>
              <a:rPr lang="en-US" dirty="0" smtClean="0"/>
              <a:t>2019</a:t>
            </a:r>
          </a:p>
          <a:p>
            <a:pPr algn="ctr"/>
            <a:endParaRPr lang="en-US" dirty="0"/>
          </a:p>
        </p:txBody>
      </p:sp>
    </p:spTree>
    <p:extLst>
      <p:ext uri="{BB962C8B-B14F-4D97-AF65-F5344CB8AC3E}">
        <p14:creationId xmlns:p14="http://schemas.microsoft.com/office/powerpoint/2010/main" val="4026013544"/>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88086" cy="1143000"/>
          </a:xfrm>
        </p:spPr>
        <p:txBody>
          <a:bodyPr>
            <a:normAutofit/>
          </a:bodyPr>
          <a:lstStyle/>
          <a:p>
            <a:r>
              <a:rPr lang="en-US" sz="3600" dirty="0">
                <a:solidFill>
                  <a:srgbClr val="1F497D">
                    <a:lumMod val="75000"/>
                  </a:srgbClr>
                </a:solidFill>
              </a:rPr>
              <a:t>Cyber-Attack: </a:t>
            </a:r>
            <a:r>
              <a:rPr lang="en-US" sz="3600" dirty="0" smtClean="0">
                <a:solidFill>
                  <a:srgbClr val="1F497D">
                    <a:lumMod val="75000"/>
                  </a:srgbClr>
                </a:solidFill>
              </a:rPr>
              <a:t>Phase Four</a:t>
            </a:r>
            <a:endParaRPr lang="en-US" sz="3600" dirty="0">
              <a:solidFill>
                <a:srgbClr val="1F497D">
                  <a:lumMod val="75000"/>
                </a:srgbClr>
              </a:solidFill>
            </a:endParaRPr>
          </a:p>
        </p:txBody>
      </p:sp>
      <p:sp>
        <p:nvSpPr>
          <p:cNvPr id="4" name="Footer Placeholder 3"/>
          <p:cNvSpPr>
            <a:spLocks noGrp="1"/>
          </p:cNvSpPr>
          <p:nvPr>
            <p:ph type="ftr" sz="quarter" idx="11"/>
          </p:nvPr>
        </p:nvSpPr>
        <p:spPr/>
        <p:txBody>
          <a:bodyPr/>
          <a:lstStyle/>
          <a:p>
            <a:endParaRPr lang="en-US" dirty="0"/>
          </a:p>
        </p:txBody>
      </p:sp>
      <p:sp>
        <p:nvSpPr>
          <p:cNvPr id="5" name="ClassificationHeader" hidden="1"/>
          <p:cNvSpPr txBox="1"/>
          <p:nvPr/>
        </p:nvSpPr>
        <p:spPr>
          <a:xfrm>
            <a:off x="685800" y="22860"/>
            <a:ext cx="7772400" cy="230832"/>
          </a:xfrm>
          <a:prstGeom prst="rect">
            <a:avLst/>
          </a:prstGeom>
          <a:solidFill>
            <a:srgbClr val="008000"/>
          </a:solidFill>
          <a:ln w="50800">
            <a:noFill/>
          </a:ln>
          <a:extLst>
            <a:ext uri="{91240B29-F687-4F45-9708-019B960494DF}">
              <a14:hiddenLine xmlns:a14="http://schemas.microsoft.com/office/drawing/2010/main" w="50800">
                <a:solidFill>
                  <a:srgbClr val="008000"/>
                </a:solidFill>
              </a14:hiddenLine>
            </a:ext>
          </a:extLst>
        </p:spPr>
        <p:txBody>
          <a:bodyPr vert="horz" wrap="square" lIns="45720" tIns="22860" rIns="45720" bIns="22860" rtlCol="0" anchor="t">
            <a:spAutoFit/>
          </a:bodyPr>
          <a:lstStyle/>
          <a:p>
            <a:pPr algn="ctr"/>
            <a:endParaRPr lang="en-US" sz="1200" b="1" dirty="0">
              <a:solidFill>
                <a:srgbClr val="F8C818"/>
              </a:solidFill>
              <a:latin typeface="Microsoft Sans Serif"/>
            </a:endParaRPr>
          </a:p>
        </p:txBody>
      </p:sp>
      <p:sp>
        <p:nvSpPr>
          <p:cNvPr id="6" name="ClassificationFooter" hidden="1"/>
          <p:cNvSpPr txBox="1"/>
          <p:nvPr/>
        </p:nvSpPr>
        <p:spPr>
          <a:xfrm>
            <a:off x="685800" y="6604308"/>
            <a:ext cx="7772400" cy="230832"/>
          </a:xfrm>
          <a:prstGeom prst="rect">
            <a:avLst/>
          </a:prstGeom>
          <a:solidFill>
            <a:srgbClr val="008000"/>
          </a:solidFill>
          <a:ln w="50800">
            <a:noFill/>
          </a:ln>
          <a:extLst>
            <a:ext uri="{91240B29-F687-4F45-9708-019B960494DF}">
              <a14:hiddenLine xmlns:a14="http://schemas.microsoft.com/office/drawing/2010/main" w="50800">
                <a:solidFill>
                  <a:srgbClr val="008000"/>
                </a:solidFill>
              </a14:hiddenLine>
            </a:ext>
          </a:extLst>
        </p:spPr>
        <p:txBody>
          <a:bodyPr vert="horz" wrap="square" lIns="45720" tIns="22860" rIns="45720" bIns="22860" rtlCol="0" anchor="t">
            <a:spAutoFit/>
          </a:bodyPr>
          <a:lstStyle/>
          <a:p>
            <a:pPr algn="ctr"/>
            <a:endParaRPr lang="en-US" sz="1200" b="1" dirty="0">
              <a:solidFill>
                <a:srgbClr val="F8C818"/>
              </a:solidFill>
              <a:latin typeface="Microsoft Sans Serif"/>
            </a:endParaRPr>
          </a:p>
        </p:txBody>
      </p:sp>
      <p:pic>
        <p:nvPicPr>
          <p:cNvPr id="61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828801"/>
            <a:ext cx="80772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5391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ClassificationHeader" hidden="1"/>
          <p:cNvSpPr txBox="1"/>
          <p:nvPr/>
        </p:nvSpPr>
        <p:spPr>
          <a:xfrm>
            <a:off x="685800" y="22860"/>
            <a:ext cx="7772400" cy="230832"/>
          </a:xfrm>
          <a:prstGeom prst="rect">
            <a:avLst/>
          </a:prstGeom>
          <a:solidFill>
            <a:srgbClr val="008000"/>
          </a:solidFill>
          <a:ln w="50800">
            <a:noFill/>
          </a:ln>
          <a:extLst>
            <a:ext uri="{91240B29-F687-4F45-9708-019B960494DF}">
              <a14:hiddenLine xmlns:a14="http://schemas.microsoft.com/office/drawing/2010/main" w="50800">
                <a:solidFill>
                  <a:srgbClr val="008000"/>
                </a:solidFill>
              </a14:hiddenLine>
            </a:ext>
          </a:extLst>
        </p:spPr>
        <p:txBody>
          <a:bodyPr vert="horz" wrap="square" lIns="45720" tIns="22860" rIns="45720" bIns="22860" rtlCol="0" anchor="t">
            <a:spAutoFit/>
          </a:bodyPr>
          <a:lstStyle/>
          <a:p>
            <a:pPr algn="ctr"/>
            <a:endParaRPr lang="en-US" sz="1200" b="1" dirty="0">
              <a:solidFill>
                <a:srgbClr val="F8C818"/>
              </a:solidFill>
              <a:latin typeface="Microsoft Sans Serif"/>
            </a:endParaRPr>
          </a:p>
        </p:txBody>
      </p:sp>
      <p:sp>
        <p:nvSpPr>
          <p:cNvPr id="6" name="ClassificationFooter" hidden="1"/>
          <p:cNvSpPr txBox="1"/>
          <p:nvPr/>
        </p:nvSpPr>
        <p:spPr>
          <a:xfrm>
            <a:off x="685800" y="6604308"/>
            <a:ext cx="7772400" cy="230832"/>
          </a:xfrm>
          <a:prstGeom prst="rect">
            <a:avLst/>
          </a:prstGeom>
          <a:solidFill>
            <a:srgbClr val="008000"/>
          </a:solidFill>
          <a:ln w="50800">
            <a:noFill/>
          </a:ln>
          <a:extLst>
            <a:ext uri="{91240B29-F687-4F45-9708-019B960494DF}">
              <a14:hiddenLine xmlns:a14="http://schemas.microsoft.com/office/drawing/2010/main" w="50800">
                <a:solidFill>
                  <a:srgbClr val="008000"/>
                </a:solidFill>
              </a14:hiddenLine>
            </a:ext>
          </a:extLst>
        </p:spPr>
        <p:txBody>
          <a:bodyPr vert="horz" wrap="square" lIns="45720" tIns="22860" rIns="45720" bIns="22860" rtlCol="0" anchor="t">
            <a:spAutoFit/>
          </a:bodyPr>
          <a:lstStyle/>
          <a:p>
            <a:pPr algn="ctr"/>
            <a:endParaRPr lang="en-US" sz="1200" b="1" dirty="0">
              <a:solidFill>
                <a:srgbClr val="F8C818"/>
              </a:solidFill>
              <a:latin typeface="Microsoft Sans Serif"/>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35140"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2"/>
          <p:cNvSpPr>
            <a:spLocks noGrp="1" noChangeArrowheads="1"/>
          </p:cNvSpPr>
          <p:nvPr>
            <p:ph type="title"/>
          </p:nvPr>
        </p:nvSpPr>
        <p:spPr>
          <a:xfrm>
            <a:off x="905540" y="423530"/>
            <a:ext cx="8229600" cy="838200"/>
          </a:xfrm>
        </p:spPr>
        <p:txBody>
          <a:bodyPr>
            <a:normAutofit/>
          </a:bodyPr>
          <a:lstStyle/>
          <a:p>
            <a:r>
              <a:rPr lang="en-US" sz="2600" dirty="0" smtClean="0">
                <a:solidFill>
                  <a:schemeClr val="tx2">
                    <a:lumMod val="75000"/>
                  </a:schemeClr>
                </a:solidFill>
              </a:rPr>
              <a:t>Collection of Observed Sensor Data and Possible Actions</a:t>
            </a:r>
          </a:p>
        </p:txBody>
      </p:sp>
    </p:spTree>
    <p:extLst>
      <p:ext uri="{BB962C8B-B14F-4D97-AF65-F5344CB8AC3E}">
        <p14:creationId xmlns:p14="http://schemas.microsoft.com/office/powerpoint/2010/main" val="3272488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smtClean="0"/>
              <a:t>Potential Math APPLICATION to cyber-defense</a:t>
            </a:r>
            <a:endParaRPr lang="en-US" dirty="0"/>
          </a:p>
        </p:txBody>
      </p:sp>
    </p:spTree>
    <p:extLst>
      <p:ext uri="{BB962C8B-B14F-4D97-AF65-F5344CB8AC3E}">
        <p14:creationId xmlns:p14="http://schemas.microsoft.com/office/powerpoint/2010/main" val="161279598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4"/>
          </p:nvPr>
        </p:nvSpPr>
        <p:spPr/>
        <p:txBody>
          <a:bodyPr/>
          <a:lstStyle/>
          <a:p>
            <a:fld id="{3A68354D-8EDD-4D72-8622-6C99DDD0F9EB}" type="slidenum">
              <a:rPr lang="en-US" smtClean="0"/>
              <a:pPr/>
              <a:t>13</a:t>
            </a:fld>
            <a:endParaRPr lang="en-US" dirty="0"/>
          </a:p>
        </p:txBody>
      </p:sp>
      <p:sp>
        <p:nvSpPr>
          <p:cNvPr id="13" name="Rounded Rectangle 12"/>
          <p:cNvSpPr/>
          <p:nvPr/>
        </p:nvSpPr>
        <p:spPr>
          <a:xfrm>
            <a:off x="3276600" y="2194560"/>
            <a:ext cx="1447800" cy="7772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Fusion, Contextualization,</a:t>
            </a:r>
          </a:p>
          <a:p>
            <a:pPr algn="ctr"/>
            <a:r>
              <a:rPr lang="en-US" sz="1200" dirty="0" smtClean="0"/>
              <a:t>Enrichment</a:t>
            </a:r>
            <a:endParaRPr lang="en-US" sz="1200" dirty="0"/>
          </a:p>
        </p:txBody>
      </p:sp>
      <p:sp>
        <p:nvSpPr>
          <p:cNvPr id="14" name="Rounded Rectangle 13"/>
          <p:cNvSpPr/>
          <p:nvPr/>
        </p:nvSpPr>
        <p:spPr>
          <a:xfrm>
            <a:off x="5105400" y="2194560"/>
            <a:ext cx="1371600" cy="5486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Analytics, Understanding</a:t>
            </a:r>
            <a:endParaRPr lang="en-US" sz="1200" dirty="0"/>
          </a:p>
        </p:txBody>
      </p:sp>
      <p:sp>
        <p:nvSpPr>
          <p:cNvPr id="17" name="Rounded Rectangle 16"/>
          <p:cNvSpPr/>
          <p:nvPr/>
        </p:nvSpPr>
        <p:spPr>
          <a:xfrm>
            <a:off x="5029200" y="4572000"/>
            <a:ext cx="1371600" cy="5486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Decision Making</a:t>
            </a:r>
            <a:endParaRPr lang="en-US" sz="1200" dirty="0"/>
          </a:p>
        </p:txBody>
      </p:sp>
      <p:cxnSp>
        <p:nvCxnSpPr>
          <p:cNvPr id="20" name="Straight Arrow Connector 19"/>
          <p:cNvCxnSpPr>
            <a:stCxn id="13" idx="3"/>
            <a:endCxn id="14" idx="1"/>
          </p:cNvCxnSpPr>
          <p:nvPr/>
        </p:nvCxnSpPr>
        <p:spPr>
          <a:xfrm flipV="1">
            <a:off x="4724400" y="2468880"/>
            <a:ext cx="381000" cy="11430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7" idx="1"/>
            <a:endCxn id="26" idx="3"/>
          </p:cNvCxnSpPr>
          <p:nvPr/>
        </p:nvCxnSpPr>
        <p:spPr>
          <a:xfrm flipH="1">
            <a:off x="4419600" y="4846320"/>
            <a:ext cx="609600" cy="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048000" y="4572000"/>
            <a:ext cx="1371600" cy="5486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Response Orchestration</a:t>
            </a:r>
            <a:endParaRPr lang="en-US" sz="1200" dirty="0"/>
          </a:p>
        </p:txBody>
      </p:sp>
      <p:sp>
        <p:nvSpPr>
          <p:cNvPr id="27" name="Rounded Rectangle 26"/>
          <p:cNvSpPr/>
          <p:nvPr/>
        </p:nvSpPr>
        <p:spPr>
          <a:xfrm>
            <a:off x="6746536" y="2727960"/>
            <a:ext cx="1371600" cy="5486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Knowledge Model,</a:t>
            </a:r>
            <a:br>
              <a:rPr lang="en-US" sz="1200" dirty="0" smtClean="0"/>
            </a:br>
            <a:r>
              <a:rPr lang="en-US" sz="1200" dirty="0" smtClean="0"/>
              <a:t>State Model</a:t>
            </a:r>
            <a:endParaRPr lang="en-US" sz="1200" dirty="0"/>
          </a:p>
        </p:txBody>
      </p:sp>
      <p:cxnSp>
        <p:nvCxnSpPr>
          <p:cNvPr id="28" name="Straight Arrow Connector 27"/>
          <p:cNvCxnSpPr>
            <a:stCxn id="14" idx="3"/>
            <a:endCxn id="27" idx="0"/>
          </p:cNvCxnSpPr>
          <p:nvPr/>
        </p:nvCxnSpPr>
        <p:spPr>
          <a:xfrm>
            <a:off x="6477000" y="2468880"/>
            <a:ext cx="955336" cy="259080"/>
          </a:xfrm>
          <a:prstGeom prst="straightConnector1">
            <a:avLst/>
          </a:prstGeom>
          <a:ln w="25400">
            <a:headEnd type="none"/>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7" idx="2"/>
            <a:endCxn id="38" idx="0"/>
          </p:cNvCxnSpPr>
          <p:nvPr/>
        </p:nvCxnSpPr>
        <p:spPr>
          <a:xfrm>
            <a:off x="5715000" y="5120640"/>
            <a:ext cx="838200" cy="59436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5867400" y="5715000"/>
            <a:ext cx="1371600" cy="548640"/>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Goals</a:t>
            </a:r>
            <a:endParaRPr lang="en-US" sz="1200" dirty="0"/>
          </a:p>
        </p:txBody>
      </p:sp>
      <p:sp>
        <p:nvSpPr>
          <p:cNvPr id="2" name="Oval 1"/>
          <p:cNvSpPr/>
          <p:nvPr/>
        </p:nvSpPr>
        <p:spPr>
          <a:xfrm>
            <a:off x="1752600" y="2209800"/>
            <a:ext cx="228600" cy="228600"/>
          </a:xfrm>
          <a:prstGeom prst="ellipse">
            <a:avLst/>
          </a:prstGeom>
          <a:solidFill>
            <a:srgbClr val="00B050"/>
          </a:solidFill>
          <a:ln w="6350">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a:t>
            </a:r>
            <a:endParaRPr lang="en-US" sz="1600" dirty="0"/>
          </a:p>
        </p:txBody>
      </p:sp>
      <p:sp>
        <p:nvSpPr>
          <p:cNvPr id="24" name="Oval 23"/>
          <p:cNvSpPr/>
          <p:nvPr/>
        </p:nvSpPr>
        <p:spPr>
          <a:xfrm>
            <a:off x="1905000" y="2362200"/>
            <a:ext cx="228600" cy="228600"/>
          </a:xfrm>
          <a:prstGeom prst="ellipse">
            <a:avLst/>
          </a:prstGeom>
          <a:solidFill>
            <a:srgbClr val="00B050"/>
          </a:solidFill>
          <a:ln w="6350">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a:t>
            </a:r>
            <a:endParaRPr lang="en-US" sz="1600" dirty="0"/>
          </a:p>
        </p:txBody>
      </p:sp>
      <p:sp>
        <p:nvSpPr>
          <p:cNvPr id="25" name="Oval 24"/>
          <p:cNvSpPr/>
          <p:nvPr/>
        </p:nvSpPr>
        <p:spPr>
          <a:xfrm>
            <a:off x="2057400" y="2514600"/>
            <a:ext cx="228600" cy="228600"/>
          </a:xfrm>
          <a:prstGeom prst="ellipse">
            <a:avLst/>
          </a:prstGeom>
          <a:solidFill>
            <a:srgbClr val="00B050"/>
          </a:solidFill>
          <a:ln w="6350">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a:t>
            </a:r>
            <a:endParaRPr lang="en-US" sz="1600" dirty="0"/>
          </a:p>
        </p:txBody>
      </p:sp>
      <p:sp>
        <p:nvSpPr>
          <p:cNvPr id="32" name="Oval 31"/>
          <p:cNvSpPr/>
          <p:nvPr/>
        </p:nvSpPr>
        <p:spPr>
          <a:xfrm>
            <a:off x="2209800" y="2667000"/>
            <a:ext cx="228600" cy="228600"/>
          </a:xfrm>
          <a:prstGeom prst="ellipse">
            <a:avLst/>
          </a:prstGeom>
          <a:solidFill>
            <a:srgbClr val="00B050"/>
          </a:solidFill>
          <a:ln w="6350">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a:t>
            </a:r>
            <a:endParaRPr lang="en-US" sz="1600" dirty="0"/>
          </a:p>
        </p:txBody>
      </p:sp>
      <p:sp>
        <p:nvSpPr>
          <p:cNvPr id="33" name="Oval 32"/>
          <p:cNvSpPr/>
          <p:nvPr/>
        </p:nvSpPr>
        <p:spPr>
          <a:xfrm>
            <a:off x="2362200" y="2819400"/>
            <a:ext cx="228600" cy="228600"/>
          </a:xfrm>
          <a:prstGeom prst="ellipse">
            <a:avLst/>
          </a:prstGeom>
          <a:solidFill>
            <a:srgbClr val="00B050"/>
          </a:solidFill>
          <a:ln w="6350">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a:t>
            </a:r>
            <a:endParaRPr lang="en-US" sz="1600" dirty="0"/>
          </a:p>
        </p:txBody>
      </p:sp>
      <p:sp>
        <p:nvSpPr>
          <p:cNvPr id="34" name="Oval 33"/>
          <p:cNvSpPr/>
          <p:nvPr/>
        </p:nvSpPr>
        <p:spPr>
          <a:xfrm>
            <a:off x="2514600" y="2971800"/>
            <a:ext cx="228600" cy="228600"/>
          </a:xfrm>
          <a:prstGeom prst="ellipse">
            <a:avLst/>
          </a:prstGeom>
          <a:solidFill>
            <a:srgbClr val="00B050"/>
          </a:solidFill>
          <a:ln w="6350">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a:t>
            </a:r>
            <a:endParaRPr lang="en-US" sz="1600" dirty="0"/>
          </a:p>
        </p:txBody>
      </p:sp>
      <p:sp>
        <p:nvSpPr>
          <p:cNvPr id="35" name="Oval 34"/>
          <p:cNvSpPr/>
          <p:nvPr/>
        </p:nvSpPr>
        <p:spPr>
          <a:xfrm>
            <a:off x="1752600" y="4572000"/>
            <a:ext cx="228600" cy="228600"/>
          </a:xfrm>
          <a:prstGeom prst="ellipse">
            <a:avLst/>
          </a:prstGeom>
          <a:solidFill>
            <a:schemeClr val="accent2">
              <a:lumMod val="75000"/>
            </a:schemeClr>
          </a:solidFill>
          <a:ln w="6350">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a:t>
            </a:r>
          </a:p>
        </p:txBody>
      </p:sp>
      <p:sp>
        <p:nvSpPr>
          <p:cNvPr id="39" name="Oval 38"/>
          <p:cNvSpPr/>
          <p:nvPr/>
        </p:nvSpPr>
        <p:spPr>
          <a:xfrm>
            <a:off x="1905000" y="4419600"/>
            <a:ext cx="228600" cy="228600"/>
          </a:xfrm>
          <a:prstGeom prst="ellipse">
            <a:avLst/>
          </a:prstGeom>
          <a:solidFill>
            <a:schemeClr val="accent2">
              <a:lumMod val="75000"/>
            </a:schemeClr>
          </a:solidFill>
          <a:ln w="6350">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a:t>
            </a:r>
          </a:p>
        </p:txBody>
      </p:sp>
      <p:sp>
        <p:nvSpPr>
          <p:cNvPr id="40" name="Oval 39"/>
          <p:cNvSpPr/>
          <p:nvPr/>
        </p:nvSpPr>
        <p:spPr>
          <a:xfrm>
            <a:off x="2057400" y="4267200"/>
            <a:ext cx="228600" cy="228600"/>
          </a:xfrm>
          <a:prstGeom prst="ellipse">
            <a:avLst/>
          </a:prstGeom>
          <a:solidFill>
            <a:schemeClr val="accent2">
              <a:lumMod val="75000"/>
            </a:schemeClr>
          </a:solidFill>
          <a:ln w="6350">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a:t>
            </a:r>
          </a:p>
        </p:txBody>
      </p:sp>
      <p:sp>
        <p:nvSpPr>
          <p:cNvPr id="41" name="Oval 40"/>
          <p:cNvSpPr/>
          <p:nvPr/>
        </p:nvSpPr>
        <p:spPr>
          <a:xfrm>
            <a:off x="2209800" y="4114800"/>
            <a:ext cx="228600" cy="228600"/>
          </a:xfrm>
          <a:prstGeom prst="ellipse">
            <a:avLst/>
          </a:prstGeom>
          <a:solidFill>
            <a:schemeClr val="accent2">
              <a:lumMod val="75000"/>
            </a:schemeClr>
          </a:solidFill>
          <a:ln w="6350">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a:t>
            </a:r>
          </a:p>
        </p:txBody>
      </p:sp>
      <p:sp>
        <p:nvSpPr>
          <p:cNvPr id="42" name="Oval 41"/>
          <p:cNvSpPr/>
          <p:nvPr/>
        </p:nvSpPr>
        <p:spPr>
          <a:xfrm>
            <a:off x="2362200" y="3962400"/>
            <a:ext cx="228600" cy="228600"/>
          </a:xfrm>
          <a:prstGeom prst="ellipse">
            <a:avLst/>
          </a:prstGeom>
          <a:solidFill>
            <a:schemeClr val="accent2">
              <a:lumMod val="75000"/>
            </a:schemeClr>
          </a:solidFill>
          <a:ln w="6350">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a:t>
            </a:r>
          </a:p>
        </p:txBody>
      </p:sp>
      <p:sp>
        <p:nvSpPr>
          <p:cNvPr id="3" name="Oval 2"/>
          <p:cNvSpPr/>
          <p:nvPr/>
        </p:nvSpPr>
        <p:spPr>
          <a:xfrm>
            <a:off x="1219200" y="32766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219200" y="35052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stCxn id="2" idx="3"/>
            <a:endCxn id="3" idx="7"/>
          </p:cNvCxnSpPr>
          <p:nvPr/>
        </p:nvCxnSpPr>
        <p:spPr>
          <a:xfrm flipH="1">
            <a:off x="1544404" y="2404922"/>
            <a:ext cx="241674" cy="916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24" idx="3"/>
            <a:endCxn id="3" idx="7"/>
          </p:cNvCxnSpPr>
          <p:nvPr/>
        </p:nvCxnSpPr>
        <p:spPr>
          <a:xfrm flipH="1">
            <a:off x="1544404" y="2557322"/>
            <a:ext cx="394074" cy="763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25" idx="3"/>
            <a:endCxn id="3" idx="7"/>
          </p:cNvCxnSpPr>
          <p:nvPr/>
        </p:nvCxnSpPr>
        <p:spPr>
          <a:xfrm flipH="1">
            <a:off x="1544404" y="2709722"/>
            <a:ext cx="546474" cy="6115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32" idx="3"/>
            <a:endCxn id="3" idx="7"/>
          </p:cNvCxnSpPr>
          <p:nvPr/>
        </p:nvCxnSpPr>
        <p:spPr>
          <a:xfrm flipH="1">
            <a:off x="1544404" y="2862122"/>
            <a:ext cx="698874" cy="459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3" idx="3"/>
            <a:endCxn id="3" idx="7"/>
          </p:cNvCxnSpPr>
          <p:nvPr/>
        </p:nvCxnSpPr>
        <p:spPr>
          <a:xfrm flipH="1">
            <a:off x="1544404" y="3014522"/>
            <a:ext cx="851274" cy="30671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4" idx="3"/>
            <a:endCxn id="3" idx="7"/>
          </p:cNvCxnSpPr>
          <p:nvPr/>
        </p:nvCxnSpPr>
        <p:spPr>
          <a:xfrm flipH="1">
            <a:off x="1544404" y="3166922"/>
            <a:ext cx="1003674" cy="154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2" idx="1"/>
            <a:endCxn id="43" idx="5"/>
          </p:cNvCxnSpPr>
          <p:nvPr/>
        </p:nvCxnSpPr>
        <p:spPr>
          <a:xfrm flipH="1" flipV="1">
            <a:off x="1544404" y="3765363"/>
            <a:ext cx="851274" cy="2305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1" idx="1"/>
            <a:endCxn id="43" idx="5"/>
          </p:cNvCxnSpPr>
          <p:nvPr/>
        </p:nvCxnSpPr>
        <p:spPr>
          <a:xfrm flipH="1" flipV="1">
            <a:off x="1544404" y="3765363"/>
            <a:ext cx="698874" cy="382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40" idx="1"/>
            <a:endCxn id="43" idx="5"/>
          </p:cNvCxnSpPr>
          <p:nvPr/>
        </p:nvCxnSpPr>
        <p:spPr>
          <a:xfrm flipH="1" flipV="1">
            <a:off x="1544404" y="3765363"/>
            <a:ext cx="546474" cy="535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39" idx="1"/>
            <a:endCxn id="43" idx="5"/>
          </p:cNvCxnSpPr>
          <p:nvPr/>
        </p:nvCxnSpPr>
        <p:spPr>
          <a:xfrm flipH="1" flipV="1">
            <a:off x="1544404" y="3765363"/>
            <a:ext cx="394074" cy="6877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35" idx="1"/>
            <a:endCxn id="43" idx="5"/>
          </p:cNvCxnSpPr>
          <p:nvPr/>
        </p:nvCxnSpPr>
        <p:spPr>
          <a:xfrm flipH="1" flipV="1">
            <a:off x="1544404" y="3765363"/>
            <a:ext cx="241674" cy="840115"/>
          </a:xfrm>
          <a:prstGeom prst="line">
            <a:avLst/>
          </a:prstGeom>
        </p:spPr>
        <p:style>
          <a:lnRef idx="1">
            <a:schemeClr val="accent1"/>
          </a:lnRef>
          <a:fillRef idx="0">
            <a:schemeClr val="accent1"/>
          </a:fillRef>
          <a:effectRef idx="0">
            <a:schemeClr val="accent1"/>
          </a:effectRef>
          <a:fontRef idx="minor">
            <a:schemeClr val="tx1"/>
          </a:fontRef>
        </p:style>
      </p:cxnSp>
      <p:sp>
        <p:nvSpPr>
          <p:cNvPr id="22" name="Cloud 21"/>
          <p:cNvSpPr/>
          <p:nvPr/>
        </p:nvSpPr>
        <p:spPr>
          <a:xfrm>
            <a:off x="457200" y="2743200"/>
            <a:ext cx="1828800" cy="18288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Actual</a:t>
            </a:r>
          </a:p>
          <a:p>
            <a:pPr algn="ctr"/>
            <a:r>
              <a:rPr lang="en-US" dirty="0" smtClean="0"/>
              <a:t>Network</a:t>
            </a:r>
            <a:endParaRPr lang="en-US" dirty="0"/>
          </a:p>
        </p:txBody>
      </p:sp>
      <p:sp>
        <p:nvSpPr>
          <p:cNvPr id="72" name="Rounded Rectangle 71"/>
          <p:cNvSpPr/>
          <p:nvPr/>
        </p:nvSpPr>
        <p:spPr>
          <a:xfrm>
            <a:off x="6781800" y="3810000"/>
            <a:ext cx="1371600" cy="5486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Reasoning</a:t>
            </a:r>
            <a:endParaRPr lang="en-US" sz="1200" dirty="0"/>
          </a:p>
        </p:txBody>
      </p:sp>
      <p:sp>
        <p:nvSpPr>
          <p:cNvPr id="80" name="Rounded Rectangle 79"/>
          <p:cNvSpPr/>
          <p:nvPr/>
        </p:nvSpPr>
        <p:spPr>
          <a:xfrm>
            <a:off x="4343400" y="5715000"/>
            <a:ext cx="1371600" cy="548640"/>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Available Responses &amp; Impacts</a:t>
            </a:r>
            <a:endParaRPr lang="en-US" sz="1200" dirty="0"/>
          </a:p>
        </p:txBody>
      </p:sp>
      <p:cxnSp>
        <p:nvCxnSpPr>
          <p:cNvPr id="83" name="Straight Arrow Connector 82"/>
          <p:cNvCxnSpPr/>
          <p:nvPr/>
        </p:nvCxnSpPr>
        <p:spPr>
          <a:xfrm>
            <a:off x="7315200" y="3276600"/>
            <a:ext cx="0" cy="533400"/>
          </a:xfrm>
          <a:prstGeom prst="straightConnector1">
            <a:avLst/>
          </a:prstGeom>
          <a:ln w="25400">
            <a:headEnd type="none"/>
            <a:tailEnd type="arrow"/>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13" idx="1"/>
            <a:endCxn id="2" idx="7"/>
          </p:cNvCxnSpPr>
          <p:nvPr/>
        </p:nvCxnSpPr>
        <p:spPr>
          <a:xfrm flipH="1" flipV="1">
            <a:off x="1947722" y="2243278"/>
            <a:ext cx="1328878" cy="339902"/>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3" idx="1"/>
            <a:endCxn id="24" idx="7"/>
          </p:cNvCxnSpPr>
          <p:nvPr/>
        </p:nvCxnSpPr>
        <p:spPr>
          <a:xfrm flipH="1" flipV="1">
            <a:off x="2100122" y="2395678"/>
            <a:ext cx="1176478" cy="187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3" idx="1"/>
            <a:endCxn id="25" idx="7"/>
          </p:cNvCxnSpPr>
          <p:nvPr/>
        </p:nvCxnSpPr>
        <p:spPr>
          <a:xfrm flipH="1" flipV="1">
            <a:off x="2252522" y="2548078"/>
            <a:ext cx="1024078" cy="35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3" idx="1"/>
            <a:endCxn id="32" idx="7"/>
          </p:cNvCxnSpPr>
          <p:nvPr/>
        </p:nvCxnSpPr>
        <p:spPr>
          <a:xfrm flipH="1">
            <a:off x="2404922" y="2583180"/>
            <a:ext cx="871678" cy="117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3" idx="1"/>
            <a:endCxn id="33" idx="7"/>
          </p:cNvCxnSpPr>
          <p:nvPr/>
        </p:nvCxnSpPr>
        <p:spPr>
          <a:xfrm flipH="1">
            <a:off x="2557322" y="2583180"/>
            <a:ext cx="719278" cy="269698"/>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3" idx="1"/>
            <a:endCxn id="34" idx="7"/>
          </p:cNvCxnSpPr>
          <p:nvPr/>
        </p:nvCxnSpPr>
        <p:spPr>
          <a:xfrm flipH="1">
            <a:off x="2709722" y="2583180"/>
            <a:ext cx="566878" cy="422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V="1">
            <a:off x="7620000" y="3276600"/>
            <a:ext cx="0" cy="533400"/>
          </a:xfrm>
          <a:prstGeom prst="straightConnector1">
            <a:avLst/>
          </a:prstGeom>
          <a:ln w="25400">
            <a:headEnd type="none"/>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27" idx="1"/>
            <a:endCxn id="17" idx="0"/>
          </p:cNvCxnSpPr>
          <p:nvPr/>
        </p:nvCxnSpPr>
        <p:spPr>
          <a:xfrm flipH="1">
            <a:off x="5715000" y="3002280"/>
            <a:ext cx="1031536" cy="1569720"/>
          </a:xfrm>
          <a:prstGeom prst="straightConnector1">
            <a:avLst/>
          </a:prstGeom>
          <a:ln w="25400">
            <a:headEnd type="none"/>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72" idx="1"/>
            <a:endCxn id="17" idx="0"/>
          </p:cNvCxnSpPr>
          <p:nvPr/>
        </p:nvCxnSpPr>
        <p:spPr>
          <a:xfrm flipH="1">
            <a:off x="5715000" y="4084320"/>
            <a:ext cx="1066800" cy="487680"/>
          </a:xfrm>
          <a:prstGeom prst="straightConnector1">
            <a:avLst/>
          </a:prstGeom>
          <a:ln w="25400">
            <a:headEnd type="none"/>
            <a:tailEnd type="arrow"/>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26" idx="1"/>
            <a:endCxn id="42" idx="5"/>
          </p:cNvCxnSpPr>
          <p:nvPr/>
        </p:nvCxnSpPr>
        <p:spPr>
          <a:xfrm flipH="1" flipV="1">
            <a:off x="2557322" y="4157522"/>
            <a:ext cx="490678" cy="6887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26" idx="1"/>
            <a:endCxn id="41" idx="5"/>
          </p:cNvCxnSpPr>
          <p:nvPr/>
        </p:nvCxnSpPr>
        <p:spPr>
          <a:xfrm flipH="1" flipV="1">
            <a:off x="2404922" y="4309922"/>
            <a:ext cx="643078" cy="536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26" idx="1"/>
            <a:endCxn id="40" idx="5"/>
          </p:cNvCxnSpPr>
          <p:nvPr/>
        </p:nvCxnSpPr>
        <p:spPr>
          <a:xfrm flipH="1" flipV="1">
            <a:off x="2252522" y="4462322"/>
            <a:ext cx="795478" cy="383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26" idx="1"/>
            <a:endCxn id="39" idx="5"/>
          </p:cNvCxnSpPr>
          <p:nvPr/>
        </p:nvCxnSpPr>
        <p:spPr>
          <a:xfrm flipH="1" flipV="1">
            <a:off x="2100122" y="4614722"/>
            <a:ext cx="947878" cy="2315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26" idx="1"/>
            <a:endCxn id="35" idx="5"/>
          </p:cNvCxnSpPr>
          <p:nvPr/>
        </p:nvCxnSpPr>
        <p:spPr>
          <a:xfrm flipH="1" flipV="1">
            <a:off x="1947722" y="4767122"/>
            <a:ext cx="1100278" cy="791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7" idx="2"/>
            <a:endCxn id="80" idx="0"/>
          </p:cNvCxnSpPr>
          <p:nvPr/>
        </p:nvCxnSpPr>
        <p:spPr>
          <a:xfrm flipH="1">
            <a:off x="5029200" y="5120640"/>
            <a:ext cx="685800" cy="59436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60" name="Rounded Rectangle 59"/>
          <p:cNvSpPr/>
          <p:nvPr/>
        </p:nvSpPr>
        <p:spPr>
          <a:xfrm>
            <a:off x="4191000" y="1447800"/>
            <a:ext cx="1371600" cy="472440"/>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External Reference Data</a:t>
            </a:r>
            <a:endParaRPr lang="en-US" sz="1200" dirty="0"/>
          </a:p>
        </p:txBody>
      </p:sp>
      <p:cxnSp>
        <p:nvCxnSpPr>
          <p:cNvPr id="62" name="Straight Arrow Connector 61"/>
          <p:cNvCxnSpPr>
            <a:stCxn id="60" idx="2"/>
            <a:endCxn id="13" idx="0"/>
          </p:cNvCxnSpPr>
          <p:nvPr/>
        </p:nvCxnSpPr>
        <p:spPr>
          <a:xfrm flipH="1">
            <a:off x="4000500" y="1920240"/>
            <a:ext cx="876300" cy="274320"/>
          </a:xfrm>
          <a:prstGeom prst="straightConnector1">
            <a:avLst/>
          </a:prstGeom>
          <a:ln w="25400">
            <a:headEnd type="none"/>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60" idx="2"/>
            <a:endCxn id="14" idx="0"/>
          </p:cNvCxnSpPr>
          <p:nvPr/>
        </p:nvCxnSpPr>
        <p:spPr>
          <a:xfrm>
            <a:off x="4876800" y="1920240"/>
            <a:ext cx="914400" cy="274320"/>
          </a:xfrm>
          <a:prstGeom prst="straightConnector1">
            <a:avLst/>
          </a:prstGeom>
          <a:ln w="25400">
            <a:headEnd type="none"/>
            <a:tailEnd type="arrow"/>
          </a:ln>
        </p:spPr>
        <p:style>
          <a:lnRef idx="1">
            <a:schemeClr val="accent1"/>
          </a:lnRef>
          <a:fillRef idx="0">
            <a:schemeClr val="accent1"/>
          </a:fillRef>
          <a:effectRef idx="0">
            <a:schemeClr val="accent1"/>
          </a:effectRef>
          <a:fontRef idx="minor">
            <a:schemeClr val="tx1"/>
          </a:fontRef>
        </p:style>
      </p:cxnSp>
      <p:sp>
        <p:nvSpPr>
          <p:cNvPr id="73" name="Title 6"/>
          <p:cNvSpPr>
            <a:spLocks noGrp="1"/>
          </p:cNvSpPr>
          <p:nvPr>
            <p:ph type="title"/>
          </p:nvPr>
        </p:nvSpPr>
        <p:spPr>
          <a:xfrm>
            <a:off x="457200" y="639763"/>
            <a:ext cx="8229600" cy="884237"/>
          </a:xfrm>
        </p:spPr>
        <p:txBody>
          <a:bodyPr>
            <a:noAutofit/>
          </a:bodyPr>
          <a:lstStyle/>
          <a:p>
            <a:pPr>
              <a:lnSpc>
                <a:spcPts val="3500"/>
              </a:lnSpc>
            </a:pPr>
            <a:r>
              <a:rPr lang="en-US" sz="3200" b="1" dirty="0" smtClean="0">
                <a:solidFill>
                  <a:schemeClr val="tx1"/>
                </a:solidFill>
                <a:latin typeface="+mn-lt"/>
                <a:ea typeface="+mn-ea"/>
                <a:cs typeface="Arial" charset="0"/>
              </a:rPr>
              <a:t>Autonomous Cyber Defense:</a:t>
            </a:r>
            <a:r>
              <a:rPr lang="en-US" sz="3200" b="1" dirty="0">
                <a:solidFill>
                  <a:schemeClr val="tx1"/>
                </a:solidFill>
                <a:latin typeface="+mn-lt"/>
                <a:ea typeface="+mn-ea"/>
                <a:cs typeface="Arial" charset="0"/>
              </a:rPr>
              <a:t/>
            </a:r>
            <a:br>
              <a:rPr lang="en-US" sz="3200" b="1" dirty="0">
                <a:solidFill>
                  <a:schemeClr val="tx1"/>
                </a:solidFill>
                <a:latin typeface="+mn-lt"/>
                <a:ea typeface="+mn-ea"/>
                <a:cs typeface="Arial" charset="0"/>
              </a:rPr>
            </a:br>
            <a:r>
              <a:rPr lang="en-US" sz="3200" b="1" dirty="0" smtClean="0">
                <a:solidFill>
                  <a:schemeClr val="tx1"/>
                </a:solidFill>
                <a:latin typeface="+mn-lt"/>
                <a:ea typeface="+mn-ea"/>
                <a:cs typeface="Arial" charset="0"/>
              </a:rPr>
              <a:t>Feedback Loop</a:t>
            </a:r>
            <a:endParaRPr lang="en-US" sz="3200" b="1" dirty="0">
              <a:solidFill>
                <a:schemeClr val="tx1"/>
              </a:solidFill>
              <a:latin typeface="+mn-lt"/>
              <a:ea typeface="+mn-ea"/>
              <a:cs typeface="Arial" charset="0"/>
            </a:endParaRPr>
          </a:p>
        </p:txBody>
      </p:sp>
    </p:spTree>
    <p:extLst>
      <p:ext uri="{BB962C8B-B14F-4D97-AF65-F5344CB8AC3E}">
        <p14:creationId xmlns:p14="http://schemas.microsoft.com/office/powerpoint/2010/main" val="1656305907"/>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834" y="386316"/>
            <a:ext cx="8088086" cy="1143000"/>
          </a:xfrm>
        </p:spPr>
        <p:txBody>
          <a:bodyPr>
            <a:normAutofit/>
          </a:bodyPr>
          <a:lstStyle/>
          <a:p>
            <a:r>
              <a:rPr lang="en-US" sz="3600" dirty="0" smtClean="0">
                <a:solidFill>
                  <a:srgbClr val="1F497D">
                    <a:lumMod val="75000"/>
                  </a:srgbClr>
                </a:solidFill>
              </a:rPr>
              <a:t>Tensors: A D-Way Array</a:t>
            </a:r>
            <a:endParaRPr lang="en-US" sz="3600" dirty="0">
              <a:solidFill>
                <a:srgbClr val="1F497D">
                  <a:lumMod val="75000"/>
                </a:srgbClr>
              </a:solidFill>
            </a:endParaRPr>
          </a:p>
        </p:txBody>
      </p:sp>
      <p:sp>
        <p:nvSpPr>
          <p:cNvPr id="5" name="ClassificationHeader" hidden="1"/>
          <p:cNvSpPr txBox="1"/>
          <p:nvPr/>
        </p:nvSpPr>
        <p:spPr>
          <a:xfrm>
            <a:off x="685800" y="22860"/>
            <a:ext cx="7772400" cy="230832"/>
          </a:xfrm>
          <a:prstGeom prst="rect">
            <a:avLst/>
          </a:prstGeom>
          <a:solidFill>
            <a:srgbClr val="008000"/>
          </a:solidFill>
          <a:ln w="50800">
            <a:noFill/>
          </a:ln>
          <a:extLst>
            <a:ext uri="{91240B29-F687-4F45-9708-019B960494DF}">
              <a14:hiddenLine xmlns:a14="http://schemas.microsoft.com/office/drawing/2010/main" w="50800">
                <a:solidFill>
                  <a:srgbClr val="008000"/>
                </a:solidFill>
              </a14:hiddenLine>
            </a:ext>
          </a:extLst>
        </p:spPr>
        <p:txBody>
          <a:bodyPr vert="horz" wrap="square" lIns="45720" tIns="22860" rIns="45720" bIns="22860" rtlCol="0" anchor="t">
            <a:spAutoFit/>
          </a:bodyPr>
          <a:lstStyle/>
          <a:p>
            <a:pPr algn="ctr"/>
            <a:endParaRPr lang="en-US" sz="1200" b="1" dirty="0">
              <a:solidFill>
                <a:srgbClr val="F8C818"/>
              </a:solidFill>
              <a:latin typeface="Microsoft Sans Serif"/>
            </a:endParaRPr>
          </a:p>
        </p:txBody>
      </p:sp>
      <p:sp>
        <p:nvSpPr>
          <p:cNvPr id="6" name="ClassificationFooter" hidden="1"/>
          <p:cNvSpPr txBox="1"/>
          <p:nvPr/>
        </p:nvSpPr>
        <p:spPr>
          <a:xfrm>
            <a:off x="685800" y="6604308"/>
            <a:ext cx="7772400" cy="230832"/>
          </a:xfrm>
          <a:prstGeom prst="rect">
            <a:avLst/>
          </a:prstGeom>
          <a:solidFill>
            <a:srgbClr val="008000"/>
          </a:solidFill>
          <a:ln w="50800">
            <a:noFill/>
          </a:ln>
          <a:extLst>
            <a:ext uri="{91240B29-F687-4F45-9708-019B960494DF}">
              <a14:hiddenLine xmlns:a14="http://schemas.microsoft.com/office/drawing/2010/main" w="50800">
                <a:solidFill>
                  <a:srgbClr val="008000"/>
                </a:solidFill>
              </a14:hiddenLine>
            </a:ext>
          </a:extLst>
        </p:spPr>
        <p:txBody>
          <a:bodyPr vert="horz" wrap="square" lIns="45720" tIns="22860" rIns="45720" bIns="22860" rtlCol="0" anchor="t">
            <a:spAutoFit/>
          </a:bodyPr>
          <a:lstStyle/>
          <a:p>
            <a:pPr algn="ctr"/>
            <a:endParaRPr lang="en-US" sz="1200" b="1" dirty="0">
              <a:solidFill>
                <a:srgbClr val="F8C818"/>
              </a:solidFill>
              <a:latin typeface="Microsoft Sans Serif"/>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87" y="1633934"/>
            <a:ext cx="8645525" cy="460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TextBox 77"/>
          <p:cNvSpPr txBox="1"/>
          <p:nvPr/>
        </p:nvSpPr>
        <p:spPr>
          <a:xfrm>
            <a:off x="265187" y="6242447"/>
            <a:ext cx="8758231" cy="615553"/>
          </a:xfrm>
          <a:prstGeom prst="rect">
            <a:avLst/>
          </a:prstGeom>
          <a:noFill/>
        </p:spPr>
        <p:txBody>
          <a:bodyPr wrap="none" rtlCol="0">
            <a:spAutoFit/>
          </a:bodyPr>
          <a:lstStyle/>
          <a:p>
            <a:r>
              <a:rPr lang="en-US" sz="1600" dirty="0"/>
              <a:t>Tensor Decompositions and Applications, Tamara G. </a:t>
            </a:r>
            <a:r>
              <a:rPr lang="en-US" sz="1600" dirty="0" err="1"/>
              <a:t>Kolda</a:t>
            </a:r>
            <a:r>
              <a:rPr lang="en-US" sz="1600" dirty="0"/>
              <a:t> &amp; Brett W. Bader, Sandia National Labs, 2009</a:t>
            </a:r>
          </a:p>
          <a:p>
            <a:endParaRPr lang="en-US" dirty="0"/>
          </a:p>
        </p:txBody>
      </p:sp>
    </p:spTree>
    <p:extLst>
      <p:ext uri="{BB962C8B-B14F-4D97-AF65-F5344CB8AC3E}">
        <p14:creationId xmlns:p14="http://schemas.microsoft.com/office/powerpoint/2010/main" val="1564090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163" y="609600"/>
            <a:ext cx="8088086" cy="1143000"/>
          </a:xfrm>
        </p:spPr>
        <p:txBody>
          <a:bodyPr>
            <a:normAutofit/>
          </a:bodyPr>
          <a:lstStyle/>
          <a:p>
            <a:r>
              <a:rPr lang="en-US" sz="3600" dirty="0" smtClean="0">
                <a:solidFill>
                  <a:srgbClr val="1F497D">
                    <a:lumMod val="75000"/>
                  </a:srgbClr>
                </a:solidFill>
              </a:rPr>
              <a:t>Matrices to Tensors: Two Viewpoints</a:t>
            </a:r>
            <a:endParaRPr lang="en-US" sz="3600" dirty="0">
              <a:solidFill>
                <a:srgbClr val="1F497D">
                  <a:lumMod val="75000"/>
                </a:srgbClr>
              </a:solidFill>
            </a:endParaRPr>
          </a:p>
        </p:txBody>
      </p:sp>
      <p:sp>
        <p:nvSpPr>
          <p:cNvPr id="5" name="ClassificationHeader" hidden="1"/>
          <p:cNvSpPr txBox="1"/>
          <p:nvPr/>
        </p:nvSpPr>
        <p:spPr>
          <a:xfrm>
            <a:off x="685800" y="22860"/>
            <a:ext cx="7772400" cy="230832"/>
          </a:xfrm>
          <a:prstGeom prst="rect">
            <a:avLst/>
          </a:prstGeom>
          <a:solidFill>
            <a:srgbClr val="008000"/>
          </a:solidFill>
          <a:ln w="50800">
            <a:noFill/>
          </a:ln>
          <a:extLst>
            <a:ext uri="{91240B29-F687-4F45-9708-019B960494DF}">
              <a14:hiddenLine xmlns:a14="http://schemas.microsoft.com/office/drawing/2010/main" w="50800">
                <a:solidFill>
                  <a:srgbClr val="008000"/>
                </a:solidFill>
              </a14:hiddenLine>
            </a:ext>
          </a:extLst>
        </p:spPr>
        <p:txBody>
          <a:bodyPr vert="horz" wrap="square" lIns="45720" tIns="22860" rIns="45720" bIns="22860" rtlCol="0" anchor="t">
            <a:spAutoFit/>
          </a:bodyPr>
          <a:lstStyle/>
          <a:p>
            <a:pPr algn="ctr"/>
            <a:endParaRPr lang="en-US" sz="1200" b="1" dirty="0">
              <a:solidFill>
                <a:srgbClr val="F8C818"/>
              </a:solidFill>
              <a:latin typeface="Microsoft Sans Serif"/>
            </a:endParaRPr>
          </a:p>
        </p:txBody>
      </p:sp>
      <p:sp>
        <p:nvSpPr>
          <p:cNvPr id="6" name="ClassificationFooter" hidden="1"/>
          <p:cNvSpPr txBox="1"/>
          <p:nvPr/>
        </p:nvSpPr>
        <p:spPr>
          <a:xfrm>
            <a:off x="685800" y="6604308"/>
            <a:ext cx="7772400" cy="230832"/>
          </a:xfrm>
          <a:prstGeom prst="rect">
            <a:avLst/>
          </a:prstGeom>
          <a:solidFill>
            <a:srgbClr val="008000"/>
          </a:solidFill>
          <a:ln w="50800">
            <a:noFill/>
          </a:ln>
          <a:extLst>
            <a:ext uri="{91240B29-F687-4F45-9708-019B960494DF}">
              <a14:hiddenLine xmlns:a14="http://schemas.microsoft.com/office/drawing/2010/main" w="50800">
                <a:solidFill>
                  <a:srgbClr val="008000"/>
                </a:solidFill>
              </a14:hiddenLine>
            </a:ext>
          </a:extLst>
        </p:spPr>
        <p:txBody>
          <a:bodyPr vert="horz" wrap="square" lIns="45720" tIns="22860" rIns="45720" bIns="22860" rtlCol="0" anchor="t">
            <a:spAutoFit/>
          </a:bodyPr>
          <a:lstStyle/>
          <a:p>
            <a:pPr algn="ctr"/>
            <a:endParaRPr lang="en-US" sz="1200" b="1" dirty="0">
              <a:solidFill>
                <a:srgbClr val="F8C818"/>
              </a:solidFill>
              <a:latin typeface="Microsoft Sans Serif"/>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1524000"/>
            <a:ext cx="8736013" cy="462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600200" y="6211669"/>
            <a:ext cx="6324600" cy="369332"/>
          </a:xfrm>
          <a:prstGeom prst="rect">
            <a:avLst/>
          </a:prstGeom>
          <a:noFill/>
        </p:spPr>
        <p:txBody>
          <a:bodyPr wrap="square" rtlCol="0">
            <a:spAutoFit/>
          </a:bodyPr>
          <a:lstStyle/>
          <a:p>
            <a:r>
              <a:rPr lang="en-US" dirty="0"/>
              <a:t>Tammy </a:t>
            </a:r>
            <a:r>
              <a:rPr lang="en-US" dirty="0" err="1" smtClean="0"/>
              <a:t>Kolda</a:t>
            </a:r>
            <a:r>
              <a:rPr lang="en-US" dirty="0" smtClean="0"/>
              <a:t>, et. al., Sandia </a:t>
            </a:r>
            <a:r>
              <a:rPr lang="en-US" dirty="0"/>
              <a:t>National Laboratories</a:t>
            </a:r>
          </a:p>
        </p:txBody>
      </p:sp>
    </p:spTree>
    <p:extLst>
      <p:ext uri="{BB962C8B-B14F-4D97-AF65-F5344CB8AC3E}">
        <p14:creationId xmlns:p14="http://schemas.microsoft.com/office/powerpoint/2010/main" val="1564090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1F497D">
                    <a:lumMod val="75000"/>
                  </a:srgbClr>
                </a:solidFill>
              </a:rPr>
              <a:t>Tensor Application: Data Fusion, Analytics</a:t>
            </a:r>
            <a:endParaRPr lang="en-US" sz="3600" dirty="0">
              <a:solidFill>
                <a:srgbClr val="1F497D">
                  <a:lumMod val="75000"/>
                </a:srgbClr>
              </a:solidFill>
            </a:endParaRPr>
          </a:p>
        </p:txBody>
      </p:sp>
      <p:sp>
        <p:nvSpPr>
          <p:cNvPr id="3" name="Content Placeholder 2"/>
          <p:cNvSpPr>
            <a:spLocks noGrp="1"/>
          </p:cNvSpPr>
          <p:nvPr>
            <p:ph idx="1"/>
          </p:nvPr>
        </p:nvSpPr>
        <p:spPr>
          <a:xfrm>
            <a:off x="457200" y="1905000"/>
            <a:ext cx="8229600" cy="4525963"/>
          </a:xfrm>
        </p:spPr>
        <p:txBody>
          <a:bodyPr>
            <a:normAutofit/>
          </a:bodyPr>
          <a:lstStyle/>
          <a:p>
            <a:endParaRPr lang="en-US" sz="1800" dirty="0" smtClean="0"/>
          </a:p>
          <a:p>
            <a:r>
              <a:rPr lang="en-US" sz="1800" dirty="0" smtClean="0"/>
              <a:t>Reduce high dimension of  cyber-security data being monitored</a:t>
            </a:r>
          </a:p>
          <a:p>
            <a:pPr lvl="1"/>
            <a:r>
              <a:rPr lang="en-US" sz="1400" dirty="0" smtClean="0"/>
              <a:t>Large amount of bandwidth and storage required to simultaneously collect process, memory, network traffic, registry, etc. from every machine</a:t>
            </a:r>
          </a:p>
          <a:p>
            <a:pPr lvl="1"/>
            <a:r>
              <a:rPr lang="en-US" sz="1400" dirty="0" smtClean="0"/>
              <a:t>Improve probability of detection of cyber attacks</a:t>
            </a:r>
          </a:p>
          <a:p>
            <a:pPr lvl="1"/>
            <a:endParaRPr lang="en-US" sz="1400" dirty="0"/>
          </a:p>
          <a:p>
            <a:pPr marL="457200" lvl="1" indent="0">
              <a:buNone/>
            </a:pPr>
            <a:endParaRPr lang="en-US" sz="1400" dirty="0" smtClean="0"/>
          </a:p>
          <a:p>
            <a:r>
              <a:rPr lang="en-US" sz="1800" dirty="0" smtClean="0"/>
              <a:t>Potential useful interpretation of low-order tensor decomposition</a:t>
            </a:r>
          </a:p>
          <a:p>
            <a:pPr lvl="1"/>
            <a:r>
              <a:rPr lang="en-US" sz="1400" dirty="0" smtClean="0"/>
              <a:t>Simultaneous correlation of multiple cyber-security features</a:t>
            </a:r>
          </a:p>
          <a:p>
            <a:pPr lvl="1"/>
            <a:r>
              <a:rPr lang="en-US" sz="1400" dirty="0" smtClean="0"/>
              <a:t>Some cyber-security features, observed in isolation, not good indictors of compromise</a:t>
            </a:r>
          </a:p>
          <a:p>
            <a:pPr lvl="1"/>
            <a:endParaRPr lang="en-US" sz="1400" dirty="0"/>
          </a:p>
        </p:txBody>
      </p:sp>
      <p:sp>
        <p:nvSpPr>
          <p:cNvPr id="4" name="Footer Placeholder 3"/>
          <p:cNvSpPr>
            <a:spLocks noGrp="1"/>
          </p:cNvSpPr>
          <p:nvPr>
            <p:ph type="ftr" sz="quarter" idx="11"/>
          </p:nvPr>
        </p:nvSpPr>
        <p:spPr/>
        <p:txBody>
          <a:bodyPr/>
          <a:lstStyle/>
          <a:p>
            <a:endParaRPr lang="en-US" dirty="0"/>
          </a:p>
        </p:txBody>
      </p:sp>
      <p:sp>
        <p:nvSpPr>
          <p:cNvPr id="5" name="ClassificationHeader" hidden="1"/>
          <p:cNvSpPr txBox="1"/>
          <p:nvPr/>
        </p:nvSpPr>
        <p:spPr>
          <a:xfrm>
            <a:off x="685800" y="22860"/>
            <a:ext cx="7772400" cy="230832"/>
          </a:xfrm>
          <a:prstGeom prst="rect">
            <a:avLst/>
          </a:prstGeom>
          <a:solidFill>
            <a:srgbClr val="008000"/>
          </a:solidFill>
          <a:ln w="50800">
            <a:noFill/>
          </a:ln>
          <a:extLst>
            <a:ext uri="{91240B29-F687-4F45-9708-019B960494DF}">
              <a14:hiddenLine xmlns:a14="http://schemas.microsoft.com/office/drawing/2010/main" w="50800">
                <a:solidFill>
                  <a:srgbClr val="008000"/>
                </a:solidFill>
              </a14:hiddenLine>
            </a:ext>
          </a:extLst>
        </p:spPr>
        <p:txBody>
          <a:bodyPr vert="horz" wrap="square" lIns="45720" tIns="22860" rIns="45720" bIns="22860" rtlCol="0" anchor="t">
            <a:spAutoFit/>
          </a:bodyPr>
          <a:lstStyle/>
          <a:p>
            <a:pPr algn="ctr"/>
            <a:endParaRPr lang="en-US" sz="1200" b="1" dirty="0">
              <a:solidFill>
                <a:srgbClr val="F8C818"/>
              </a:solidFill>
              <a:latin typeface="Microsoft Sans Serif"/>
            </a:endParaRPr>
          </a:p>
        </p:txBody>
      </p:sp>
      <p:sp>
        <p:nvSpPr>
          <p:cNvPr id="6" name="ClassificationFooter" hidden="1"/>
          <p:cNvSpPr txBox="1"/>
          <p:nvPr/>
        </p:nvSpPr>
        <p:spPr>
          <a:xfrm>
            <a:off x="685800" y="6604308"/>
            <a:ext cx="7772400" cy="230832"/>
          </a:xfrm>
          <a:prstGeom prst="rect">
            <a:avLst/>
          </a:prstGeom>
          <a:solidFill>
            <a:srgbClr val="008000"/>
          </a:solidFill>
          <a:ln w="50800">
            <a:noFill/>
          </a:ln>
          <a:extLst>
            <a:ext uri="{91240B29-F687-4F45-9708-019B960494DF}">
              <a14:hiddenLine xmlns:a14="http://schemas.microsoft.com/office/drawing/2010/main" w="50800">
                <a:solidFill>
                  <a:srgbClr val="008000"/>
                </a:solidFill>
              </a14:hiddenLine>
            </a:ext>
          </a:extLst>
        </p:spPr>
        <p:txBody>
          <a:bodyPr vert="horz" wrap="square" lIns="45720" tIns="22860" rIns="45720" bIns="22860" rtlCol="0" anchor="t">
            <a:spAutoFit/>
          </a:bodyPr>
          <a:lstStyle/>
          <a:p>
            <a:pPr algn="ctr"/>
            <a:endParaRPr lang="en-US" sz="1200" b="1" dirty="0">
              <a:solidFill>
                <a:srgbClr val="F8C818"/>
              </a:solidFill>
              <a:latin typeface="Microsoft Sans Serif"/>
            </a:endParaRPr>
          </a:p>
        </p:txBody>
      </p:sp>
    </p:spTree>
    <p:extLst>
      <p:ext uri="{BB962C8B-B14F-4D97-AF65-F5344CB8AC3E}">
        <p14:creationId xmlns:p14="http://schemas.microsoft.com/office/powerpoint/2010/main" val="1564090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163" y="609600"/>
            <a:ext cx="8088086" cy="1143000"/>
          </a:xfrm>
        </p:spPr>
        <p:txBody>
          <a:bodyPr>
            <a:normAutofit/>
          </a:bodyPr>
          <a:lstStyle/>
          <a:p>
            <a:r>
              <a:rPr lang="en-US" sz="3600" dirty="0" smtClean="0">
                <a:solidFill>
                  <a:srgbClr val="1F497D">
                    <a:lumMod val="75000"/>
                  </a:srgbClr>
                </a:solidFill>
              </a:rPr>
              <a:t>Game Theory</a:t>
            </a:r>
            <a:r>
              <a:rPr lang="en-US" sz="3600" baseline="30000" dirty="0" smtClean="0">
                <a:solidFill>
                  <a:srgbClr val="1F497D">
                    <a:lumMod val="75000"/>
                  </a:srgbClr>
                </a:solidFill>
              </a:rPr>
              <a:t>1</a:t>
            </a:r>
            <a:endParaRPr lang="en-US" sz="3600" baseline="30000" dirty="0">
              <a:solidFill>
                <a:srgbClr val="1F497D">
                  <a:lumMod val="75000"/>
                </a:srgbClr>
              </a:solidFill>
            </a:endParaRPr>
          </a:p>
        </p:txBody>
      </p:sp>
      <p:sp>
        <p:nvSpPr>
          <p:cNvPr id="5" name="ClassificationHeader" hidden="1"/>
          <p:cNvSpPr txBox="1"/>
          <p:nvPr/>
        </p:nvSpPr>
        <p:spPr>
          <a:xfrm>
            <a:off x="685800" y="22860"/>
            <a:ext cx="7772400" cy="230832"/>
          </a:xfrm>
          <a:prstGeom prst="rect">
            <a:avLst/>
          </a:prstGeom>
          <a:solidFill>
            <a:srgbClr val="008000"/>
          </a:solidFill>
          <a:ln w="50800">
            <a:noFill/>
          </a:ln>
          <a:extLst>
            <a:ext uri="{91240B29-F687-4F45-9708-019B960494DF}">
              <a14:hiddenLine xmlns:a14="http://schemas.microsoft.com/office/drawing/2010/main" w="50800">
                <a:solidFill>
                  <a:srgbClr val="008000"/>
                </a:solidFill>
              </a14:hiddenLine>
            </a:ext>
          </a:extLst>
        </p:spPr>
        <p:txBody>
          <a:bodyPr vert="horz" wrap="square" lIns="45720" tIns="22860" rIns="45720" bIns="22860" rtlCol="0" anchor="t">
            <a:spAutoFit/>
          </a:bodyPr>
          <a:lstStyle/>
          <a:p>
            <a:pPr algn="ctr"/>
            <a:endParaRPr lang="en-US" sz="1200" b="1" dirty="0">
              <a:solidFill>
                <a:srgbClr val="F8C818"/>
              </a:solidFill>
              <a:latin typeface="Microsoft Sans Serif"/>
            </a:endParaRPr>
          </a:p>
        </p:txBody>
      </p:sp>
      <p:sp>
        <p:nvSpPr>
          <p:cNvPr id="6" name="ClassificationFooter" hidden="1"/>
          <p:cNvSpPr txBox="1"/>
          <p:nvPr/>
        </p:nvSpPr>
        <p:spPr>
          <a:xfrm>
            <a:off x="685800" y="6604308"/>
            <a:ext cx="7772400" cy="230832"/>
          </a:xfrm>
          <a:prstGeom prst="rect">
            <a:avLst/>
          </a:prstGeom>
          <a:solidFill>
            <a:srgbClr val="008000"/>
          </a:solidFill>
          <a:ln w="50800">
            <a:noFill/>
          </a:ln>
          <a:extLst>
            <a:ext uri="{91240B29-F687-4F45-9708-019B960494DF}">
              <a14:hiddenLine xmlns:a14="http://schemas.microsoft.com/office/drawing/2010/main" w="50800">
                <a:solidFill>
                  <a:srgbClr val="008000"/>
                </a:solidFill>
              </a14:hiddenLine>
            </a:ext>
          </a:extLst>
        </p:spPr>
        <p:txBody>
          <a:bodyPr vert="horz" wrap="square" lIns="45720" tIns="22860" rIns="45720" bIns="22860" rtlCol="0" anchor="t">
            <a:spAutoFit/>
          </a:bodyPr>
          <a:lstStyle/>
          <a:p>
            <a:pPr algn="ctr"/>
            <a:endParaRPr lang="en-US" sz="1200" b="1" dirty="0">
              <a:solidFill>
                <a:srgbClr val="F8C818"/>
              </a:solidFill>
              <a:latin typeface="Microsoft Sans Serif"/>
            </a:endParaRPr>
          </a:p>
        </p:txBody>
      </p:sp>
      <p:sp>
        <p:nvSpPr>
          <p:cNvPr id="8" name="TextBox 7"/>
          <p:cNvSpPr txBox="1"/>
          <p:nvPr/>
        </p:nvSpPr>
        <p:spPr>
          <a:xfrm>
            <a:off x="609600" y="6264847"/>
            <a:ext cx="7543800" cy="523220"/>
          </a:xfrm>
          <a:prstGeom prst="rect">
            <a:avLst/>
          </a:prstGeom>
          <a:noFill/>
        </p:spPr>
        <p:txBody>
          <a:bodyPr wrap="square" rtlCol="0">
            <a:spAutoFit/>
          </a:bodyPr>
          <a:lstStyle/>
          <a:p>
            <a:r>
              <a:rPr lang="en-US" sz="1400" baseline="30000" dirty="0">
                <a:solidFill>
                  <a:srgbClr val="1F497D">
                    <a:lumMod val="75000"/>
                  </a:srgbClr>
                </a:solidFill>
              </a:rPr>
              <a:t>1</a:t>
            </a:r>
            <a:r>
              <a:rPr lang="en-US" sz="1400" dirty="0" smtClean="0"/>
              <a:t>Mark </a:t>
            </a:r>
            <a:r>
              <a:rPr lang="en-US" sz="1400" dirty="0" err="1"/>
              <a:t>Bilinski</a:t>
            </a:r>
            <a:r>
              <a:rPr lang="en-US" sz="1400" dirty="0"/>
              <a:t>, Ryan </a:t>
            </a:r>
            <a:r>
              <a:rPr lang="en-US" sz="1400" dirty="0" err="1"/>
              <a:t>Gabrys</a:t>
            </a:r>
            <a:r>
              <a:rPr lang="en-US" sz="1400" dirty="0"/>
              <a:t>, Justin </a:t>
            </a:r>
            <a:r>
              <a:rPr lang="en-US" sz="1400" dirty="0" err="1" smtClean="0"/>
              <a:t>Mauger</a:t>
            </a:r>
            <a:r>
              <a:rPr lang="en-US" sz="1400" dirty="0" smtClean="0"/>
              <a:t>, </a:t>
            </a:r>
            <a:r>
              <a:rPr lang="en-US" sz="1400" i="1" dirty="0"/>
              <a:t>Optimal Placement of Honeypots for Network </a:t>
            </a:r>
            <a:r>
              <a:rPr lang="en-US" sz="1400" i="1" dirty="0" smtClean="0"/>
              <a:t>Defense, </a:t>
            </a:r>
            <a:r>
              <a:rPr lang="en-US" sz="1400" dirty="0" smtClean="0"/>
              <a:t>2018 GAMSEC Conference Poster</a:t>
            </a:r>
            <a:endParaRPr lang="en-US" sz="1400" dirty="0"/>
          </a:p>
        </p:txBody>
      </p:sp>
      <mc:AlternateContent xmlns:mc="http://schemas.openxmlformats.org/markup-compatibility/2006" xmlns:a14="http://schemas.microsoft.com/office/drawing/2010/main">
        <mc:Choice Requires="a14">
          <p:sp>
            <p:nvSpPr>
              <p:cNvPr id="7" name="TextBox 19">
                <a:extLst>
                  <a:ext uri="{FF2B5EF4-FFF2-40B4-BE49-F238E27FC236}">
                    <a16:creationId xmlns:lc="http://schemas.openxmlformats.org/drawingml/2006/lockedCanvas" xmlns:a16="http://schemas.microsoft.com/office/drawing/2014/main" xmlns="" id="{E0D4416C-17C4-A94C-9368-76CC639FF355}"/>
                  </a:ext>
                </a:extLst>
              </p:cNvPr>
              <p:cNvSpPr txBox="1"/>
              <p:nvPr/>
            </p:nvSpPr>
            <p:spPr>
              <a:xfrm>
                <a:off x="304799" y="1600200"/>
                <a:ext cx="8686801" cy="2023631"/>
              </a:xfrm>
              <a:prstGeom prst="rect">
                <a:avLst/>
              </a:prstGeom>
              <a:noFill/>
            </p:spPr>
            <p:txBody>
              <a:bodyPr wrap="square" numCol="1"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2438" indent="4763"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06463" indent="7938"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58900" indent="127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12925" indent="15875"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a:lstStyle>
              <a:p>
                <a:pPr marL="285750" indent="-285750">
                  <a:spcAft>
                    <a:spcPts val="1200"/>
                  </a:spcAft>
                  <a:buFont typeface="Arial" panose="020B0604020202020204" pitchFamily="34" charset="0"/>
                  <a:buChar char="•"/>
                </a:pPr>
                <a:r>
                  <a:rPr lang="en-US" sz="1800" u="sng" dirty="0"/>
                  <a:t>Problem Setup</a:t>
                </a:r>
                <a:r>
                  <a:rPr lang="en-US" sz="1800" dirty="0"/>
                  <a:t>: </a:t>
                </a:r>
                <a14:m>
                  <m:oMath xmlns:m="http://schemas.openxmlformats.org/officeDocument/2006/math">
                    <m:r>
                      <a:rPr lang="en-US" sz="1800" b="0" i="1" smtClean="0">
                        <a:latin typeface="Cambria Math" panose="02040503050406030204" pitchFamily="18" charset="0"/>
                      </a:rPr>
                      <m:t>(</m:t>
                    </m:r>
                    <m:r>
                      <a:rPr lang="en-US" sz="1800" b="0" i="1" smtClean="0">
                        <a:latin typeface="Cambria Math" panose="02040503050406030204" pitchFamily="18" charset="0"/>
                      </a:rPr>
                      <m:t>𝑛</m:t>
                    </m:r>
                    <m:r>
                      <a:rPr lang="en-US" sz="1800" b="0" i="1" smtClean="0">
                        <a:latin typeface="Cambria Math" panose="02040503050406030204" pitchFamily="18" charset="0"/>
                      </a:rPr>
                      <m:t>,</m:t>
                    </m:r>
                    <m:r>
                      <a:rPr lang="en-US" sz="1800" b="0" i="1" smtClean="0">
                        <a:latin typeface="Cambria Math" panose="02040503050406030204" pitchFamily="18" charset="0"/>
                      </a:rPr>
                      <m:t>𝑘</m:t>
                    </m:r>
                    <m:r>
                      <a:rPr lang="en-US" sz="1800" b="0" i="1" smtClean="0">
                        <a:latin typeface="Cambria Math" panose="02040503050406030204" pitchFamily="18" charset="0"/>
                      </a:rPr>
                      <m:t>,</m:t>
                    </m:r>
                    <m:r>
                      <a:rPr lang="en-US" sz="1800" b="0" i="1" smtClean="0">
                        <a:latin typeface="Cambria Math" panose="02040503050406030204" pitchFamily="18" charset="0"/>
                      </a:rPr>
                      <m:t>𝑐</m:t>
                    </m:r>
                    <m:r>
                      <a:rPr lang="en-US" sz="1800" b="0" i="1" smtClean="0">
                        <a:latin typeface="Cambria Math" panose="02040503050406030204" pitchFamily="18" charset="0"/>
                      </a:rPr>
                      <m:t>,</m:t>
                    </m:r>
                    <m:r>
                      <a:rPr lang="en-US" sz="1800" b="0" i="1" smtClean="0">
                        <a:latin typeface="Cambria Math" panose="02040503050406030204" pitchFamily="18" charset="0"/>
                      </a:rPr>
                      <m:t>𝑊</m:t>
                    </m:r>
                    <m:r>
                      <a:rPr lang="en-US" sz="1800" b="0" i="1" smtClean="0">
                        <a:latin typeface="Cambria Math" panose="02040503050406030204" pitchFamily="18" charset="0"/>
                      </a:rPr>
                      <m:t>)</m:t>
                    </m:r>
                  </m:oMath>
                </a14:m>
                <a:r>
                  <a:rPr lang="en-US" sz="1800" dirty="0"/>
                  <a:t>-honeynet game</a:t>
                </a:r>
              </a:p>
              <a:p>
                <a:pPr>
                  <a:spcAft>
                    <a:spcPts val="900"/>
                  </a:spcAft>
                </a:pPr>
                <a:r>
                  <a:rPr lang="en-US" sz="1800" dirty="0"/>
                  <a:t>A network of </a:t>
                </a:r>
                <a14:m>
                  <m:oMath xmlns:m="http://schemas.openxmlformats.org/officeDocument/2006/math">
                    <m:r>
                      <a:rPr lang="en-US" sz="1800" i="1" dirty="0" smtClean="0">
                        <a:latin typeface="Cambria Math" panose="02040503050406030204" pitchFamily="18" charset="0"/>
                      </a:rPr>
                      <m:t>𝑛</m:t>
                    </m:r>
                  </m:oMath>
                </a14:m>
                <a:r>
                  <a:rPr lang="en-US" sz="1800" dirty="0"/>
                  <a:t> hosts.  Attacker can target up to </a:t>
                </a:r>
                <a14:m>
                  <m:oMath xmlns:m="http://schemas.openxmlformats.org/officeDocument/2006/math">
                    <m:r>
                      <a:rPr lang="en-US" sz="1800" i="1" dirty="0" smtClean="0">
                        <a:latin typeface="Cambria Math" panose="02040503050406030204" pitchFamily="18" charset="0"/>
                      </a:rPr>
                      <m:t>𝑘</m:t>
                    </m:r>
                  </m:oMath>
                </a14:m>
                <a:r>
                  <a:rPr lang="en-US" sz="1800" dirty="0"/>
                  <a:t> hosts. Defender can defend up to </a:t>
                </a:r>
                <a14:m>
                  <m:oMath xmlns:m="http://schemas.openxmlformats.org/officeDocument/2006/math">
                    <m:r>
                      <a:rPr lang="en-US" sz="1800" i="1" dirty="0" smtClean="0">
                        <a:latin typeface="Cambria Math" panose="02040503050406030204" pitchFamily="18" charset="0"/>
                      </a:rPr>
                      <m:t>𝑘</m:t>
                    </m:r>
                  </m:oMath>
                </a14:m>
                <a:r>
                  <a:rPr lang="en-US" sz="1800" dirty="0"/>
                  <a:t> hosts, but incurs a cost of </a:t>
                </a:r>
                <a14:m>
                  <m:oMath xmlns:m="http://schemas.openxmlformats.org/officeDocument/2006/math">
                    <m:r>
                      <a:rPr lang="en-US" sz="1800" i="1" dirty="0" smtClean="0">
                        <a:latin typeface="Cambria Math" panose="02040503050406030204" pitchFamily="18" charset="0"/>
                      </a:rPr>
                      <m:t>𝑐</m:t>
                    </m:r>
                  </m:oMath>
                </a14:m>
                <a:r>
                  <a:rPr lang="en-US" sz="1800" dirty="0"/>
                  <a:t> for each machine defended. </a:t>
                </a:r>
              </a:p>
              <a:p>
                <a:pPr>
                  <a:spcAft>
                    <a:spcPts val="1200"/>
                  </a:spcAft>
                </a:pPr>
                <a:r>
                  <a:rPr lang="en-US" sz="1800" dirty="0"/>
                  <a:t>Attacker targets are represented by a vector </a:t>
                </a:r>
                <a14:m>
                  <m:oMath xmlns:m="http://schemas.openxmlformats.org/officeDocument/2006/math">
                    <m:r>
                      <a:rPr lang="en-US" sz="1800" i="1">
                        <a:latin typeface="Cambria Math" panose="02040503050406030204" pitchFamily="18" charset="0"/>
                      </a:rPr>
                      <m:t>𝑎</m:t>
                    </m:r>
                    <m:r>
                      <a:rPr lang="en-US" sz="1800" i="1">
                        <a:latin typeface="Cambria Math" panose="02040503050406030204" pitchFamily="18" charset="0"/>
                      </a:rPr>
                      <m:t>∈</m:t>
                    </m:r>
                    <m:sSup>
                      <m:sSupPr>
                        <m:ctrlPr>
                          <a:rPr lang="en-US" sz="1800" i="1">
                            <a:latin typeface="Cambria Math"/>
                          </a:rPr>
                        </m:ctrlPr>
                      </m:sSupPr>
                      <m:e>
                        <m:d>
                          <m:dPr>
                            <m:begChr m:val="{"/>
                            <m:endChr m:val="}"/>
                            <m:ctrlPr>
                              <a:rPr lang="en-US" sz="1800" i="1">
                                <a:latin typeface="Cambria Math"/>
                              </a:rPr>
                            </m:ctrlPr>
                          </m:dPr>
                          <m:e>
                            <m:r>
                              <a:rPr lang="en-US" sz="1800" i="1">
                                <a:latin typeface="Cambria Math" panose="02040503050406030204" pitchFamily="18" charset="0"/>
                              </a:rPr>
                              <m:t>0,1</m:t>
                            </m:r>
                          </m:e>
                        </m:d>
                      </m:e>
                      <m:sup>
                        <m:r>
                          <a:rPr lang="en-US" sz="1800" i="1">
                            <a:latin typeface="Cambria Math" panose="02040503050406030204" pitchFamily="18" charset="0"/>
                          </a:rPr>
                          <m:t>𝑛</m:t>
                        </m:r>
                      </m:sup>
                    </m:sSup>
                  </m:oMath>
                </a14:m>
                <a:r>
                  <a:rPr lang="en-US" sz="1800" dirty="0"/>
                  <a:t>, likewise for defended machines </a:t>
                </a:r>
                <a14:m>
                  <m:oMath xmlns:m="http://schemas.openxmlformats.org/officeDocument/2006/math">
                    <m:r>
                      <a:rPr lang="en-US" sz="1800" i="1" dirty="0" smtClean="0">
                        <a:latin typeface="Cambria Math" panose="02040503050406030204" pitchFamily="18" charset="0"/>
                      </a:rPr>
                      <m:t>𝑑</m:t>
                    </m:r>
                  </m:oMath>
                </a14:m>
                <a:r>
                  <a:rPr lang="en-US" sz="1800" dirty="0"/>
                  <a:t>. Payoffs </a:t>
                </a:r>
                <a14:m>
                  <m:oMath xmlns:m="http://schemas.openxmlformats.org/officeDocument/2006/math">
                    <m:r>
                      <a:rPr lang="en-US" sz="1800" b="0" i="1" smtClean="0">
                        <a:latin typeface="Cambria Math" panose="02040503050406030204" pitchFamily="18" charset="0"/>
                      </a:rPr>
                      <m:t>𝑊</m:t>
                    </m:r>
                    <m:r>
                      <a:rPr lang="en-US" sz="1800" b="0" i="1" smtClean="0">
                        <a:latin typeface="Cambria Math" panose="02040503050406030204" pitchFamily="18" charset="0"/>
                      </a:rPr>
                      <m:t>={</m:t>
                    </m:r>
                    <m:sSub>
                      <m:sSubPr>
                        <m:ctrlPr>
                          <a:rPr lang="en-US" sz="1800" b="0" i="1" smtClean="0">
                            <a:latin typeface="Cambria Math"/>
                          </a:rPr>
                        </m:ctrlPr>
                      </m:sSubPr>
                      <m:e>
                        <m:r>
                          <a:rPr lang="en-US" sz="1800" b="0" i="1" smtClean="0">
                            <a:latin typeface="Cambria Math" panose="02040503050406030204" pitchFamily="18" charset="0"/>
                          </a:rPr>
                          <m:t>𝑤</m:t>
                        </m:r>
                      </m:e>
                      <m:sub>
                        <m:r>
                          <a:rPr lang="en-US" sz="1800" b="0" i="1" smtClean="0">
                            <a:latin typeface="Cambria Math" panose="02040503050406030204" pitchFamily="18" charset="0"/>
                          </a:rPr>
                          <m:t>𝑎</m:t>
                        </m:r>
                      </m:sub>
                    </m:sSub>
                    <m:r>
                      <a:rPr lang="en-US" sz="1800" b="0" i="1" smtClean="0">
                        <a:latin typeface="Cambria Math" panose="02040503050406030204" pitchFamily="18" charset="0"/>
                      </a:rPr>
                      <m:t>}</m:t>
                    </m:r>
                  </m:oMath>
                </a14:m>
                <a:r>
                  <a:rPr lang="en-US" sz="1800" dirty="0"/>
                  <a:t> are based solely on the attack vector </a:t>
                </a:r>
                <a14:m>
                  <m:oMath xmlns:m="http://schemas.openxmlformats.org/officeDocument/2006/math">
                    <m:r>
                      <a:rPr lang="en-US" sz="1800" b="0" i="1">
                        <a:latin typeface="Cambria Math" panose="02040503050406030204" pitchFamily="18" charset="0"/>
                      </a:rPr>
                      <m:t>𝑎</m:t>
                    </m:r>
                  </m:oMath>
                </a14:m>
                <a:r>
                  <a:rPr lang="en-US" sz="1800" dirty="0"/>
                  <a:t>. The attacker wins if any of the targeted machines are undefended. </a:t>
                </a:r>
              </a:p>
            </p:txBody>
          </p:sp>
        </mc:Choice>
        <mc:Fallback xmlns="">
          <p:sp>
            <p:nvSpPr>
              <p:cNvPr id="7" name="TextBox 19">
                <a:extLst>
                  <a:ext uri="{FF2B5EF4-FFF2-40B4-BE49-F238E27FC236}">
                    <a16:creationId xmlns="" xmlns:a14="http://schemas.microsoft.com/office/drawing/2010/main" xmlns:a16="http://schemas.microsoft.com/office/drawing/2014/main" xmlns:lc="http://schemas.openxmlformats.org/drawingml/2006/lockedCanvas" id="{E0D4416C-17C4-A94C-9368-76CC639FF355}"/>
                  </a:ext>
                </a:extLst>
              </p:cNvPr>
              <p:cNvSpPr txBox="1">
                <a:spLocks noRot="1" noChangeAspect="1" noMove="1" noResize="1" noEditPoints="1" noAdjustHandles="1" noChangeArrowheads="1" noChangeShapeType="1" noTextEdit="1"/>
              </p:cNvSpPr>
              <p:nvPr/>
            </p:nvSpPr>
            <p:spPr>
              <a:xfrm>
                <a:off x="304799" y="1600200"/>
                <a:ext cx="8686801" cy="2023631"/>
              </a:xfrm>
              <a:prstGeom prst="rect">
                <a:avLst/>
              </a:prstGeom>
              <a:blipFill rotWithShape="1">
                <a:blip r:embed="rId3"/>
                <a:stretch>
                  <a:fillRect l="-561" t="-1511" r="-1053" b="-39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35">
                <a:extLst>
                  <a:ext uri="{FF2B5EF4-FFF2-40B4-BE49-F238E27FC236}">
                    <a16:creationId xmlns:lc="http://schemas.openxmlformats.org/drawingml/2006/lockedCanvas" xmlns:a16="http://schemas.microsoft.com/office/drawing/2014/main" xmlns="" id="{2663CB9B-5DE3-8449-AFEB-CB37E3FF58B6}"/>
                  </a:ext>
                </a:extLst>
              </p:cNvPr>
              <p:cNvSpPr txBox="1"/>
              <p:nvPr/>
            </p:nvSpPr>
            <p:spPr>
              <a:xfrm>
                <a:off x="286192" y="3623831"/>
                <a:ext cx="8763000" cy="2228174"/>
              </a:xfrm>
              <a:prstGeom prst="rect">
                <a:avLst/>
              </a:prstGeom>
              <a:noFill/>
            </p:spPr>
            <p:txBody>
              <a:bodyPr wrap="square" numCol="2"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2438" indent="4763"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06463" indent="7938"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58900" indent="127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12925" indent="15875"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a:lstStyle>
              <a:p>
                <a:pPr marL="285750" indent="-285750">
                  <a:spcAft>
                    <a:spcPts val="1200"/>
                  </a:spcAft>
                  <a:buFont typeface="Arial" panose="020B0604020202020204" pitchFamily="34" charset="0"/>
                  <a:buChar char="•"/>
                </a:pPr>
                <a:endParaRPr lang="en-US" sz="1800" u="sng" dirty="0" smtClean="0"/>
              </a:p>
              <a:p>
                <a:pPr marL="285750" indent="-285750">
                  <a:spcAft>
                    <a:spcPts val="1200"/>
                  </a:spcAft>
                  <a:buFont typeface="Arial" panose="020B0604020202020204" pitchFamily="34" charset="0"/>
                  <a:buChar char="•"/>
                </a:pPr>
                <a:r>
                  <a:rPr lang="en-US" sz="1800" u="sng" dirty="0" smtClean="0"/>
                  <a:t>Def: </a:t>
                </a:r>
                <a:r>
                  <a:rPr lang="en-US" sz="1800" dirty="0" smtClean="0"/>
                  <a:t>For </a:t>
                </a:r>
                <a:r>
                  <a:rPr lang="en-US" sz="1800" dirty="0"/>
                  <a:t>vectors </a:t>
                </a:r>
                <a14:m>
                  <m:oMath xmlns:m="http://schemas.openxmlformats.org/officeDocument/2006/math">
                    <m:r>
                      <a:rPr lang="en-US" sz="1800" b="0" i="1">
                        <a:latin typeface="Cambria Math" panose="02040503050406030204" pitchFamily="18" charset="0"/>
                      </a:rPr>
                      <m:t>𝑧</m:t>
                    </m:r>
                    <m:r>
                      <a:rPr lang="en-US" sz="1800" b="0" i="1">
                        <a:latin typeface="Cambria Math" panose="02040503050406030204" pitchFamily="18" charset="0"/>
                      </a:rPr>
                      <m:t>,</m:t>
                    </m:r>
                    <m:r>
                      <a:rPr lang="en-US" sz="1800" b="0" i="1">
                        <a:latin typeface="Cambria Math" panose="02040503050406030204" pitchFamily="18" charset="0"/>
                      </a:rPr>
                      <m:t>𝑧</m:t>
                    </m:r>
                    <m:r>
                      <a:rPr lang="en-US" sz="1800" i="1">
                        <a:latin typeface="Cambria Math" panose="02040503050406030204" pitchFamily="18" charset="0"/>
                      </a:rPr>
                      <m:t>′</m:t>
                    </m:r>
                  </m:oMath>
                </a14:m>
                <a:r>
                  <a:rPr lang="en-US" sz="1800" dirty="0"/>
                  <a:t>, we define </a:t>
                </a:r>
                <a14:m>
                  <m:oMath xmlns:m="http://schemas.openxmlformats.org/officeDocument/2006/math">
                    <m:r>
                      <a:rPr lang="en-US" sz="1800" b="0" i="1" dirty="0" smtClean="0">
                        <a:latin typeface="Cambria Math" panose="02040503050406030204" pitchFamily="18" charset="0"/>
                      </a:rPr>
                      <m:t>𝑧</m:t>
                    </m:r>
                    <m:r>
                      <a:rPr lang="en-US" sz="1800" i="1" dirty="0" smtClean="0">
                        <a:latin typeface="Cambria Math" panose="02040503050406030204" pitchFamily="18" charset="0"/>
                      </a:rPr>
                      <m:t>⊂</m:t>
                    </m:r>
                    <m:r>
                      <a:rPr lang="en-US" sz="1800" b="0" i="1" dirty="0">
                        <a:latin typeface="Cambria Math" panose="02040503050406030204" pitchFamily="18" charset="0"/>
                      </a:rPr>
                      <m:t>𝑧</m:t>
                    </m:r>
                    <m:r>
                      <a:rPr lang="en-US" sz="1800" i="1" dirty="0">
                        <a:latin typeface="Cambria Math" panose="02040503050406030204" pitchFamily="18" charset="0"/>
                      </a:rPr>
                      <m:t>’ </m:t>
                    </m:r>
                  </m:oMath>
                </a14:m>
                <a:r>
                  <a:rPr lang="en-US" sz="1800" dirty="0"/>
                  <a:t>to mean </a:t>
                </a:r>
                <a14:m>
                  <m:oMath xmlns:m="http://schemas.openxmlformats.org/officeDocument/2006/math">
                    <m:sSub>
                      <m:sSubPr>
                        <m:ctrlPr>
                          <a:rPr lang="en-US" sz="1800" b="0" i="1" smtClean="0">
                            <a:latin typeface="Cambria Math"/>
                          </a:rPr>
                        </m:ctrlPr>
                      </m:sSubPr>
                      <m:e>
                        <m:r>
                          <a:rPr lang="en-US" sz="1800" b="0" i="1" smtClean="0">
                            <a:latin typeface="Cambria Math" panose="02040503050406030204" pitchFamily="18" charset="0"/>
                          </a:rPr>
                          <m:t>𝑧</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m:t>
                    </m:r>
                    <m:sSubSup>
                      <m:sSubSupPr>
                        <m:ctrlPr>
                          <a:rPr lang="en-US" sz="1800" b="0" i="1" smtClean="0">
                            <a:latin typeface="Cambria Math"/>
                          </a:rPr>
                        </m:ctrlPr>
                      </m:sSubSupPr>
                      <m:e>
                        <m:r>
                          <a:rPr lang="en-US" sz="1800" b="0" i="1" smtClean="0">
                            <a:latin typeface="Cambria Math" panose="02040503050406030204" pitchFamily="18" charset="0"/>
                          </a:rPr>
                          <m:t>𝑧</m:t>
                        </m:r>
                      </m:e>
                      <m:sub>
                        <m:r>
                          <a:rPr lang="en-US" sz="1800" b="0" i="1" smtClean="0">
                            <a:latin typeface="Cambria Math" panose="02040503050406030204" pitchFamily="18" charset="0"/>
                          </a:rPr>
                          <m:t>𝑖</m:t>
                        </m:r>
                      </m:sub>
                      <m:sup>
                        <m:r>
                          <a:rPr lang="en-US" sz="1800" b="0" i="1" smtClean="0">
                            <a:latin typeface="Cambria Math" panose="02040503050406030204" pitchFamily="18" charset="0"/>
                          </a:rPr>
                          <m:t>′</m:t>
                        </m:r>
                      </m:sup>
                    </m:sSubSup>
                  </m:oMath>
                </a14:m>
                <a:r>
                  <a:rPr lang="en-US" sz="1800" dirty="0"/>
                  <a:t>, and </a:t>
                </a:r>
                <a14:m>
                  <m:oMath xmlns:m="http://schemas.openxmlformats.org/officeDocument/2006/math">
                    <m:sSub>
                      <m:sSubPr>
                        <m:ctrlPr>
                          <a:rPr lang="en-US" sz="1800" b="0" i="1" dirty="0" smtClean="0">
                            <a:latin typeface="Cambria Math"/>
                          </a:rPr>
                        </m:ctrlPr>
                      </m:sSubPr>
                      <m:e>
                        <m:r>
                          <a:rPr lang="en-US" sz="1800" i="1" dirty="0" smtClean="0">
                            <a:latin typeface="Cambria Math" panose="02040503050406030204" pitchFamily="18" charset="0"/>
                          </a:rPr>
                          <m:t>𝛿</m:t>
                        </m:r>
                      </m:e>
                      <m:sub>
                        <m:r>
                          <a:rPr lang="en-US" sz="1800" b="0" i="1" dirty="0" smtClean="0">
                            <a:latin typeface="Cambria Math" panose="02040503050406030204" pitchFamily="18" charset="0"/>
                          </a:rPr>
                          <m:t>𝑧</m:t>
                        </m:r>
                        <m:r>
                          <a:rPr lang="en-US" sz="1800" b="0" i="1" dirty="0" smtClean="0">
                            <a:latin typeface="Cambria Math" panose="02040503050406030204" pitchFamily="18" charset="0"/>
                          </a:rPr>
                          <m:t>,</m:t>
                        </m:r>
                        <m:r>
                          <a:rPr lang="en-US" sz="1800" b="0" i="1" dirty="0" smtClean="0">
                            <a:latin typeface="Cambria Math" panose="02040503050406030204" pitchFamily="18" charset="0"/>
                          </a:rPr>
                          <m:t>𝑧</m:t>
                        </m:r>
                        <m:r>
                          <a:rPr lang="en-US" sz="1800" b="0" i="1" dirty="0" smtClean="0">
                            <a:latin typeface="Cambria Math" panose="02040503050406030204" pitchFamily="18" charset="0"/>
                          </a:rPr>
                          <m:t>′</m:t>
                        </m:r>
                      </m:sub>
                    </m:sSub>
                    <m:r>
                      <a:rPr lang="en-US" sz="1800" i="1" dirty="0">
                        <a:latin typeface="Cambria Math" panose="02040503050406030204" pitchFamily="18" charset="0"/>
                      </a:rPr>
                      <m:t>=</m:t>
                    </m:r>
                    <m:r>
                      <a:rPr lang="en-US" sz="1800" b="0" i="1" dirty="0" smtClean="0">
                        <a:latin typeface="Cambria Math" panose="02040503050406030204" pitchFamily="18" charset="0"/>
                      </a:rPr>
                      <m:t>1</m:t>
                    </m:r>
                  </m:oMath>
                </a14:m>
                <a:r>
                  <a:rPr lang="en-US" sz="1800" dirty="0"/>
                  <a:t> if </a:t>
                </a:r>
                <a14:m>
                  <m:oMath xmlns:m="http://schemas.openxmlformats.org/officeDocument/2006/math">
                    <m:r>
                      <a:rPr lang="en-US" sz="1800" i="1" dirty="0" smtClean="0">
                        <a:latin typeface="Cambria Math" panose="02040503050406030204" pitchFamily="18" charset="0"/>
                      </a:rPr>
                      <m:t>𝑧</m:t>
                    </m:r>
                    <m:r>
                      <a:rPr lang="en-US" sz="1800" i="1" dirty="0" smtClean="0">
                        <a:latin typeface="Cambria Math" panose="02040503050406030204" pitchFamily="18" charset="0"/>
                      </a:rPr>
                      <m:t>⊂ </m:t>
                    </m:r>
                    <m:r>
                      <a:rPr lang="en-US" sz="1800" i="1" dirty="0" smtClean="0">
                        <a:latin typeface="Cambria Math" panose="02040503050406030204" pitchFamily="18" charset="0"/>
                      </a:rPr>
                      <m:t>𝑧</m:t>
                    </m:r>
                    <m:r>
                      <a:rPr lang="en-US" sz="1800" b="0" i="1" dirty="0" smtClean="0">
                        <a:latin typeface="Cambria Math" panose="02040503050406030204" pitchFamily="18" charset="0"/>
                      </a:rPr>
                      <m:t>′</m:t>
                    </m:r>
                  </m:oMath>
                </a14:m>
                <a:r>
                  <a:rPr lang="en-US" sz="1800" dirty="0"/>
                  <a:t>, </a:t>
                </a:r>
                <a14:m>
                  <m:oMath xmlns:m="http://schemas.openxmlformats.org/officeDocument/2006/math">
                    <m:r>
                      <a:rPr lang="en-US" sz="1800" i="1" dirty="0" smtClean="0">
                        <a:latin typeface="Cambria Math" panose="02040503050406030204" pitchFamily="18" charset="0"/>
                      </a:rPr>
                      <m:t>0</m:t>
                    </m:r>
                  </m:oMath>
                </a14:m>
                <a:r>
                  <a:rPr lang="en-US" sz="1800" dirty="0"/>
                  <a:t> otherwise. Let </a:t>
                </a:r>
                <a14:m>
                  <m:oMath xmlns:m="http://schemas.openxmlformats.org/officeDocument/2006/math">
                    <m:r>
                      <m:rPr>
                        <m:nor/>
                      </m:rPr>
                      <a:rPr lang="en-US" sz="1800">
                        <a:latin typeface="Cambria Math" panose="02040503050406030204" pitchFamily="18" charset="0"/>
                      </a:rPr>
                      <m:t>wt</m:t>
                    </m:r>
                    <m:d>
                      <m:dPr>
                        <m:ctrlPr>
                          <a:rPr lang="en-US" sz="1800" i="1">
                            <a:latin typeface="Cambria Math"/>
                          </a:rPr>
                        </m:ctrlPr>
                      </m:dPr>
                      <m:e>
                        <m:r>
                          <a:rPr lang="en-US" sz="1800" i="1">
                            <a:latin typeface="Cambria Math" panose="02040503050406030204" pitchFamily="18" charset="0"/>
                          </a:rPr>
                          <m:t>𝑧</m:t>
                        </m:r>
                      </m:e>
                    </m:d>
                  </m:oMath>
                </a14:m>
                <a:r>
                  <a:rPr lang="en-US" sz="1800" dirty="0"/>
                  <a:t> be the number of non-zero components of </a:t>
                </a:r>
                <a14:m>
                  <m:oMath xmlns:m="http://schemas.openxmlformats.org/officeDocument/2006/math">
                    <m:r>
                      <a:rPr lang="en-US" sz="1800" b="0" i="1" smtClean="0">
                        <a:latin typeface="Cambria Math" panose="02040503050406030204" pitchFamily="18" charset="0"/>
                      </a:rPr>
                      <m:t>𝑧</m:t>
                    </m:r>
                  </m:oMath>
                </a14:m>
                <a:r>
                  <a:rPr lang="en-US" sz="1800" dirty="0"/>
                  <a:t>. The payoffs are </a:t>
                </a:r>
              </a:p>
              <a:p>
                <a:pPr lvl="0">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US" sz="1800" i="1" smtClean="0">
                              <a:solidFill>
                                <a:srgbClr val="000000"/>
                              </a:solidFill>
                              <a:latin typeface="Cambria Math"/>
                            </a:rPr>
                          </m:ctrlPr>
                        </m:sSubPr>
                        <m:e>
                          <m:r>
                            <a:rPr lang="en-US" sz="1800" i="1">
                              <a:solidFill>
                                <a:srgbClr val="000000"/>
                              </a:solidFill>
                              <a:latin typeface="Cambria Math" panose="02040503050406030204" pitchFamily="18" charset="0"/>
                            </a:rPr>
                            <m:t>𝑢</m:t>
                          </m:r>
                        </m:e>
                        <m:sub>
                          <m:r>
                            <a:rPr lang="en-US" sz="1800" i="1">
                              <a:solidFill>
                                <a:srgbClr val="000000"/>
                              </a:solidFill>
                              <a:latin typeface="Cambria Math" panose="02040503050406030204" pitchFamily="18" charset="0"/>
                            </a:rPr>
                            <m:t>𝐴</m:t>
                          </m:r>
                        </m:sub>
                      </m:sSub>
                      <m:d>
                        <m:dPr>
                          <m:ctrlPr>
                            <a:rPr lang="en-US" sz="1800" i="1">
                              <a:solidFill>
                                <a:srgbClr val="000000"/>
                              </a:solidFill>
                              <a:latin typeface="Cambria Math"/>
                            </a:rPr>
                          </m:ctrlPr>
                        </m:dPr>
                        <m:e>
                          <m:r>
                            <a:rPr lang="en-US" sz="1800" b="0" i="1">
                              <a:solidFill>
                                <a:srgbClr val="000000"/>
                              </a:solidFill>
                              <a:latin typeface="Cambria Math" panose="02040503050406030204" pitchFamily="18" charset="0"/>
                            </a:rPr>
                            <m:t>𝑎</m:t>
                          </m:r>
                          <m:r>
                            <a:rPr lang="en-US" sz="1800" b="0" i="1">
                              <a:solidFill>
                                <a:srgbClr val="000000"/>
                              </a:solidFill>
                              <a:latin typeface="Cambria Math" panose="02040503050406030204" pitchFamily="18" charset="0"/>
                            </a:rPr>
                            <m:t>,</m:t>
                          </m:r>
                          <m:r>
                            <a:rPr lang="en-US" sz="1800" b="0" i="1">
                              <a:solidFill>
                                <a:srgbClr val="000000"/>
                              </a:solidFill>
                              <a:latin typeface="Cambria Math" panose="02040503050406030204" pitchFamily="18" charset="0"/>
                            </a:rPr>
                            <m:t>𝑑</m:t>
                          </m:r>
                        </m:e>
                      </m:d>
                      <m:r>
                        <a:rPr lang="en-US" sz="1800" b="0" i="1">
                          <a:solidFill>
                            <a:srgbClr val="000000"/>
                          </a:solidFill>
                          <a:latin typeface="Cambria Math" panose="02040503050406030204" pitchFamily="18" charset="0"/>
                        </a:rPr>
                        <m:t>=</m:t>
                      </m:r>
                      <m:d>
                        <m:dPr>
                          <m:ctrlPr>
                            <a:rPr lang="en-US" sz="1800" i="1">
                              <a:solidFill>
                                <a:srgbClr val="000000"/>
                              </a:solidFill>
                              <a:latin typeface="Cambria Math"/>
                            </a:rPr>
                          </m:ctrlPr>
                        </m:dPr>
                        <m:e>
                          <m:r>
                            <a:rPr lang="en-US" sz="1800" i="1">
                              <a:solidFill>
                                <a:srgbClr val="000000"/>
                              </a:solidFill>
                              <a:latin typeface="Cambria Math" panose="02040503050406030204" pitchFamily="18" charset="0"/>
                            </a:rPr>
                            <m:t>1−2</m:t>
                          </m:r>
                          <m:sSub>
                            <m:sSubPr>
                              <m:ctrlPr>
                                <a:rPr lang="en-US" sz="1800" i="1">
                                  <a:solidFill>
                                    <a:srgbClr val="000000"/>
                                  </a:solidFill>
                                  <a:latin typeface="Cambria Math"/>
                                </a:rPr>
                              </m:ctrlPr>
                            </m:sSubPr>
                            <m:e>
                              <m:r>
                                <a:rPr lang="en-US" sz="1800" i="1">
                                  <a:solidFill>
                                    <a:srgbClr val="000000"/>
                                  </a:solidFill>
                                  <a:latin typeface="Cambria Math" panose="02040503050406030204" pitchFamily="18" charset="0"/>
                                </a:rPr>
                                <m:t>𝛿</m:t>
                              </m:r>
                            </m:e>
                            <m:sub>
                              <m:r>
                                <a:rPr lang="en-US" sz="1800" b="1" i="1">
                                  <a:solidFill>
                                    <a:srgbClr val="000000"/>
                                  </a:solidFill>
                                  <a:latin typeface="Cambria Math" panose="02040503050406030204" pitchFamily="18" charset="0"/>
                                </a:rPr>
                                <m:t>𝒂𝒅</m:t>
                              </m:r>
                            </m:sub>
                          </m:sSub>
                        </m:e>
                      </m:d>
                      <m:sSub>
                        <m:sSubPr>
                          <m:ctrlPr>
                            <a:rPr lang="en-US" sz="1800" i="1">
                              <a:solidFill>
                                <a:srgbClr val="000000"/>
                              </a:solidFill>
                              <a:latin typeface="Cambria Math"/>
                            </a:rPr>
                          </m:ctrlPr>
                        </m:sSubPr>
                        <m:e>
                          <m:r>
                            <a:rPr lang="en-US" sz="1800" i="1">
                              <a:solidFill>
                                <a:srgbClr val="000000"/>
                              </a:solidFill>
                              <a:latin typeface="Cambria Math" panose="02040503050406030204" pitchFamily="18" charset="0"/>
                            </a:rPr>
                            <m:t>𝑤</m:t>
                          </m:r>
                        </m:e>
                        <m:sub>
                          <m:r>
                            <a:rPr lang="en-US" sz="1800" b="1" i="1">
                              <a:solidFill>
                                <a:srgbClr val="000000"/>
                              </a:solidFill>
                              <a:latin typeface="Cambria Math" panose="02040503050406030204" pitchFamily="18" charset="0"/>
                            </a:rPr>
                            <m:t>𝒂</m:t>
                          </m:r>
                        </m:sub>
                      </m:sSub>
                    </m:oMath>
                  </m:oMathPara>
                </a14:m>
                <a:endParaRPr lang="en-US" sz="1800" dirty="0">
                  <a:solidFill>
                    <a:srgbClr val="000000"/>
                  </a:solidFill>
                </a:endParaRPr>
              </a:p>
              <a:p>
                <a:pPr lvl="0">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US" sz="1800" i="1">
                              <a:solidFill>
                                <a:srgbClr val="000000"/>
                              </a:solidFill>
                              <a:latin typeface="Cambria Math"/>
                            </a:rPr>
                          </m:ctrlPr>
                        </m:sSubPr>
                        <m:e>
                          <m:r>
                            <a:rPr lang="en-US" sz="1800" b="0" i="1">
                              <a:solidFill>
                                <a:srgbClr val="000000"/>
                              </a:solidFill>
                              <a:latin typeface="Cambria Math" panose="02040503050406030204" pitchFamily="18" charset="0"/>
                            </a:rPr>
                            <m:t>𝑢</m:t>
                          </m:r>
                        </m:e>
                        <m:sub>
                          <m:r>
                            <a:rPr lang="en-US" sz="1800" b="0" i="1">
                              <a:solidFill>
                                <a:srgbClr val="000000"/>
                              </a:solidFill>
                              <a:latin typeface="Cambria Math" panose="02040503050406030204" pitchFamily="18" charset="0"/>
                            </a:rPr>
                            <m:t>𝐷</m:t>
                          </m:r>
                        </m:sub>
                      </m:sSub>
                      <m:d>
                        <m:dPr>
                          <m:ctrlPr>
                            <a:rPr lang="en-US" sz="1800" i="1">
                              <a:solidFill>
                                <a:srgbClr val="000000"/>
                              </a:solidFill>
                              <a:latin typeface="Cambria Math"/>
                            </a:rPr>
                          </m:ctrlPr>
                        </m:dPr>
                        <m:e>
                          <m:r>
                            <a:rPr lang="en-US" sz="1800" b="0" i="1">
                              <a:solidFill>
                                <a:srgbClr val="000000"/>
                              </a:solidFill>
                              <a:latin typeface="Cambria Math" panose="02040503050406030204" pitchFamily="18" charset="0"/>
                            </a:rPr>
                            <m:t>𝑎</m:t>
                          </m:r>
                          <m:r>
                            <a:rPr lang="en-US" sz="1800" b="0" i="1">
                              <a:solidFill>
                                <a:srgbClr val="000000"/>
                              </a:solidFill>
                              <a:latin typeface="Cambria Math" panose="02040503050406030204" pitchFamily="18" charset="0"/>
                            </a:rPr>
                            <m:t>,</m:t>
                          </m:r>
                          <m:r>
                            <a:rPr lang="en-US" sz="1800" b="0" i="1">
                              <a:solidFill>
                                <a:srgbClr val="000000"/>
                              </a:solidFill>
                              <a:latin typeface="Cambria Math" panose="02040503050406030204" pitchFamily="18" charset="0"/>
                            </a:rPr>
                            <m:t>𝑑</m:t>
                          </m:r>
                        </m:e>
                      </m:d>
                      <m:r>
                        <a:rPr lang="en-US" sz="1800" b="0" i="1">
                          <a:solidFill>
                            <a:srgbClr val="000000"/>
                          </a:solidFill>
                          <a:latin typeface="Cambria Math" panose="02040503050406030204" pitchFamily="18" charset="0"/>
                        </a:rPr>
                        <m:t>=</m:t>
                      </m:r>
                      <m:d>
                        <m:dPr>
                          <m:ctrlPr>
                            <a:rPr lang="en-US" sz="1800" i="1">
                              <a:solidFill>
                                <a:srgbClr val="000000"/>
                              </a:solidFill>
                              <a:latin typeface="Cambria Math"/>
                            </a:rPr>
                          </m:ctrlPr>
                        </m:dPr>
                        <m:e>
                          <m:r>
                            <a:rPr lang="en-US" sz="1800" b="0" i="1">
                              <a:solidFill>
                                <a:srgbClr val="000000"/>
                              </a:solidFill>
                              <a:latin typeface="Cambria Math" panose="02040503050406030204" pitchFamily="18" charset="0"/>
                            </a:rPr>
                            <m:t>2</m:t>
                          </m:r>
                          <m:sSub>
                            <m:sSubPr>
                              <m:ctrlPr>
                                <a:rPr lang="en-US" sz="1800" i="1">
                                  <a:solidFill>
                                    <a:srgbClr val="000000"/>
                                  </a:solidFill>
                                  <a:latin typeface="Cambria Math"/>
                                </a:rPr>
                              </m:ctrlPr>
                            </m:sSubPr>
                            <m:e>
                              <m:r>
                                <a:rPr lang="en-US" sz="1800" b="0" i="1">
                                  <a:solidFill>
                                    <a:srgbClr val="000000"/>
                                  </a:solidFill>
                                  <a:latin typeface="Cambria Math" panose="02040503050406030204" pitchFamily="18" charset="0"/>
                                </a:rPr>
                                <m:t>𝛿</m:t>
                              </m:r>
                            </m:e>
                            <m:sub>
                              <m:r>
                                <a:rPr lang="en-US" sz="1800" b="0" i="1">
                                  <a:solidFill>
                                    <a:srgbClr val="000000"/>
                                  </a:solidFill>
                                  <a:latin typeface="Cambria Math" panose="02040503050406030204" pitchFamily="18" charset="0"/>
                                </a:rPr>
                                <m:t>𝑎𝑑</m:t>
                              </m:r>
                            </m:sub>
                          </m:sSub>
                          <m:r>
                            <a:rPr lang="en-US" sz="1800" b="0" i="1">
                              <a:solidFill>
                                <a:srgbClr val="000000"/>
                              </a:solidFill>
                              <a:latin typeface="Cambria Math" panose="02040503050406030204" pitchFamily="18" charset="0"/>
                            </a:rPr>
                            <m:t>−1</m:t>
                          </m:r>
                        </m:e>
                      </m:d>
                      <m:sSub>
                        <m:sSubPr>
                          <m:ctrlPr>
                            <a:rPr lang="en-US" sz="1800" i="1">
                              <a:solidFill>
                                <a:srgbClr val="000000"/>
                              </a:solidFill>
                              <a:latin typeface="Cambria Math"/>
                            </a:rPr>
                          </m:ctrlPr>
                        </m:sSubPr>
                        <m:e>
                          <m:r>
                            <a:rPr lang="en-US" sz="1800" b="0" i="1">
                              <a:solidFill>
                                <a:srgbClr val="000000"/>
                              </a:solidFill>
                              <a:latin typeface="Cambria Math" panose="02040503050406030204" pitchFamily="18" charset="0"/>
                            </a:rPr>
                            <m:t>𝑤</m:t>
                          </m:r>
                        </m:e>
                        <m:sub>
                          <m:r>
                            <a:rPr lang="en-US" sz="1800" b="0" i="1">
                              <a:solidFill>
                                <a:srgbClr val="000000"/>
                              </a:solidFill>
                              <a:latin typeface="Cambria Math" panose="02040503050406030204" pitchFamily="18" charset="0"/>
                            </a:rPr>
                            <m:t>𝑎</m:t>
                          </m:r>
                        </m:sub>
                      </m:sSub>
                      <m:r>
                        <a:rPr lang="en-US" sz="1800" b="0" i="1">
                          <a:solidFill>
                            <a:srgbClr val="000000"/>
                          </a:solidFill>
                          <a:latin typeface="Cambria Math" panose="02040503050406030204" pitchFamily="18" charset="0"/>
                        </a:rPr>
                        <m:t>−</m:t>
                      </m:r>
                      <m:r>
                        <a:rPr lang="en-US" sz="1800" b="0" i="1">
                          <a:solidFill>
                            <a:srgbClr val="000000"/>
                          </a:solidFill>
                          <a:latin typeface="Cambria Math" panose="02040503050406030204" pitchFamily="18" charset="0"/>
                        </a:rPr>
                        <m:t>𝑐</m:t>
                      </m:r>
                      <m:r>
                        <a:rPr lang="en-US" sz="1800" b="0" i="1">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wt</m:t>
                      </m:r>
                      <m:r>
                        <a:rPr lang="en-US" sz="1800" b="0" i="1">
                          <a:solidFill>
                            <a:srgbClr val="000000"/>
                          </a:solidFill>
                          <a:latin typeface="Cambria Math" panose="02040503050406030204" pitchFamily="18" charset="0"/>
                        </a:rPr>
                        <m:t>(</m:t>
                      </m:r>
                      <m:r>
                        <a:rPr lang="en-US" sz="1800" b="0" i="1">
                          <a:solidFill>
                            <a:srgbClr val="000000"/>
                          </a:solidFill>
                          <a:latin typeface="Cambria Math" panose="02040503050406030204" pitchFamily="18" charset="0"/>
                        </a:rPr>
                        <m:t>𝑑</m:t>
                      </m:r>
                      <m:r>
                        <a:rPr lang="en-US" sz="1800" b="0" i="1">
                          <a:solidFill>
                            <a:srgbClr val="000000"/>
                          </a:solidFill>
                          <a:latin typeface="Cambria Math" panose="02040503050406030204" pitchFamily="18" charset="0"/>
                        </a:rPr>
                        <m:t>)</m:t>
                      </m:r>
                    </m:oMath>
                  </m:oMathPara>
                </a14:m>
                <a:endParaRPr lang="en-US" sz="1800" dirty="0"/>
              </a:p>
            </p:txBody>
          </p:sp>
        </mc:Choice>
        <mc:Fallback xmlns="">
          <p:sp>
            <p:nvSpPr>
              <p:cNvPr id="9" name="TextBox 35">
                <a:extLst>
                  <a:ext uri="{FF2B5EF4-FFF2-40B4-BE49-F238E27FC236}">
                    <a16:creationId xmlns="" xmlns:a14="http://schemas.microsoft.com/office/drawing/2010/main" xmlns:a16="http://schemas.microsoft.com/office/drawing/2014/main" xmlns:lc="http://schemas.openxmlformats.org/drawingml/2006/lockedCanvas" id="{2663CB9B-5DE3-8449-AFEB-CB37E3FF58B6}"/>
                  </a:ext>
                </a:extLst>
              </p:cNvPr>
              <p:cNvSpPr txBox="1">
                <a:spLocks noRot="1" noChangeAspect="1" noMove="1" noResize="1" noEditPoints="1" noAdjustHandles="1" noChangeArrowheads="1" noChangeShapeType="1" noTextEdit="1"/>
              </p:cNvSpPr>
              <p:nvPr/>
            </p:nvSpPr>
            <p:spPr>
              <a:xfrm>
                <a:off x="286192" y="3623831"/>
                <a:ext cx="8763000" cy="2228174"/>
              </a:xfrm>
              <a:prstGeom prst="rect">
                <a:avLst/>
              </a:prstGeom>
              <a:blipFill rotWithShape="1">
                <a:blip r:embed="rId4"/>
                <a:stretch>
                  <a:fillRect l="-487" r="-835"/>
                </a:stretch>
              </a:blipFill>
            </p:spPr>
            <p:txBody>
              <a:bodyPr/>
              <a:lstStyle/>
              <a:p>
                <a:r>
                  <a:rPr lang="en-US">
                    <a:noFill/>
                  </a:rPr>
                  <a:t> </a:t>
                </a:r>
              </a:p>
            </p:txBody>
          </p:sp>
        </mc:Fallback>
      </mc:AlternateContent>
    </p:spTree>
    <p:extLst>
      <p:ext uri="{BB962C8B-B14F-4D97-AF65-F5344CB8AC3E}">
        <p14:creationId xmlns:p14="http://schemas.microsoft.com/office/powerpoint/2010/main" val="786385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088086" cy="1143000"/>
          </a:xfrm>
        </p:spPr>
        <p:txBody>
          <a:bodyPr>
            <a:normAutofit fontScale="90000"/>
          </a:bodyPr>
          <a:lstStyle/>
          <a:p>
            <a:r>
              <a:rPr lang="en-US" sz="3600" dirty="0" smtClean="0">
                <a:solidFill>
                  <a:srgbClr val="1F497D">
                    <a:lumMod val="75000"/>
                  </a:srgbClr>
                </a:solidFill>
              </a:rPr>
              <a:t>Game Theory Application: Decision-Making</a:t>
            </a:r>
            <a:r>
              <a:rPr lang="en-US" sz="3600" baseline="30000" dirty="0" smtClean="0">
                <a:solidFill>
                  <a:srgbClr val="1F497D">
                    <a:lumMod val="75000"/>
                  </a:srgbClr>
                </a:solidFill>
              </a:rPr>
              <a:t>1</a:t>
            </a:r>
            <a:endParaRPr lang="en-US" sz="3600" dirty="0">
              <a:solidFill>
                <a:srgbClr val="1F497D">
                  <a:lumMod val="75000"/>
                </a:srgbClr>
              </a:solidFill>
            </a:endParaRPr>
          </a:p>
        </p:txBody>
      </p:sp>
      <p:sp>
        <p:nvSpPr>
          <p:cNvPr id="4" name="Footer Placeholder 3"/>
          <p:cNvSpPr>
            <a:spLocks noGrp="1"/>
          </p:cNvSpPr>
          <p:nvPr>
            <p:ph type="ftr" sz="quarter" idx="11"/>
          </p:nvPr>
        </p:nvSpPr>
        <p:spPr/>
        <p:txBody>
          <a:bodyPr/>
          <a:lstStyle/>
          <a:p>
            <a:endParaRPr lang="en-US" dirty="0"/>
          </a:p>
        </p:txBody>
      </p:sp>
      <p:sp>
        <p:nvSpPr>
          <p:cNvPr id="5" name="ClassificationHeader" hidden="1"/>
          <p:cNvSpPr txBox="1"/>
          <p:nvPr/>
        </p:nvSpPr>
        <p:spPr>
          <a:xfrm>
            <a:off x="685800" y="22860"/>
            <a:ext cx="7772400" cy="230832"/>
          </a:xfrm>
          <a:prstGeom prst="rect">
            <a:avLst/>
          </a:prstGeom>
          <a:solidFill>
            <a:srgbClr val="008000"/>
          </a:solidFill>
          <a:ln w="50800">
            <a:noFill/>
          </a:ln>
          <a:extLst>
            <a:ext uri="{91240B29-F687-4F45-9708-019B960494DF}">
              <a14:hiddenLine xmlns:a14="http://schemas.microsoft.com/office/drawing/2010/main" w="50800">
                <a:solidFill>
                  <a:srgbClr val="008000"/>
                </a:solidFill>
              </a14:hiddenLine>
            </a:ext>
          </a:extLst>
        </p:spPr>
        <p:txBody>
          <a:bodyPr vert="horz" wrap="square" lIns="45720" tIns="22860" rIns="45720" bIns="22860" rtlCol="0" anchor="t">
            <a:spAutoFit/>
          </a:bodyPr>
          <a:lstStyle/>
          <a:p>
            <a:pPr algn="ctr"/>
            <a:endParaRPr lang="en-US" sz="1200" b="1" dirty="0">
              <a:solidFill>
                <a:srgbClr val="F8C818"/>
              </a:solidFill>
              <a:latin typeface="Microsoft Sans Serif"/>
            </a:endParaRPr>
          </a:p>
        </p:txBody>
      </p:sp>
      <p:sp>
        <p:nvSpPr>
          <p:cNvPr id="6" name="ClassificationFooter" hidden="1"/>
          <p:cNvSpPr txBox="1"/>
          <p:nvPr/>
        </p:nvSpPr>
        <p:spPr>
          <a:xfrm>
            <a:off x="685800" y="6604308"/>
            <a:ext cx="7772400" cy="230832"/>
          </a:xfrm>
          <a:prstGeom prst="rect">
            <a:avLst/>
          </a:prstGeom>
          <a:solidFill>
            <a:srgbClr val="008000"/>
          </a:solidFill>
          <a:ln w="50800">
            <a:noFill/>
          </a:ln>
          <a:extLst>
            <a:ext uri="{91240B29-F687-4F45-9708-019B960494DF}">
              <a14:hiddenLine xmlns:a14="http://schemas.microsoft.com/office/drawing/2010/main" w="50800">
                <a:solidFill>
                  <a:srgbClr val="008000"/>
                </a:solidFill>
              </a14:hiddenLine>
            </a:ext>
          </a:extLst>
        </p:spPr>
        <p:txBody>
          <a:bodyPr vert="horz" wrap="square" lIns="45720" tIns="22860" rIns="45720" bIns="22860" rtlCol="0" anchor="t">
            <a:spAutoFit/>
          </a:bodyPr>
          <a:lstStyle/>
          <a:p>
            <a:pPr algn="ctr"/>
            <a:endParaRPr lang="en-US" sz="1200" b="1" dirty="0">
              <a:solidFill>
                <a:srgbClr val="F8C818"/>
              </a:solidFill>
              <a:latin typeface="Microsoft Sans Serif"/>
            </a:endParaRPr>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6019800" cy="221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Rectangle 6"/>
              <p:cNvSpPr/>
              <p:nvPr/>
            </p:nvSpPr>
            <p:spPr>
              <a:xfrm>
                <a:off x="717698" y="4038600"/>
                <a:ext cx="7696200" cy="2129173"/>
              </a:xfrm>
              <a:prstGeom prst="rect">
                <a:avLst/>
              </a:prstGeom>
            </p:spPr>
            <p:txBody>
              <a:bodyPr wrap="square">
                <a:spAutoFit/>
              </a:bodyPr>
              <a:lstStyle/>
              <a:p>
                <a:r>
                  <a:rPr lang="en-US" u="sng" dirty="0"/>
                  <a:t>Theorem</a:t>
                </a:r>
                <a:r>
                  <a:rPr lang="en-US" dirty="0"/>
                  <a:t>.  Let </a:t>
                </a:r>
                <a14:m>
                  <m:oMath xmlns:m="http://schemas.openxmlformats.org/officeDocument/2006/math">
                    <m:r>
                      <a:rPr lang="en-US" i="1" dirty="0">
                        <a:latin typeface="Cambria Math" panose="02040503050406030204" pitchFamily="18" charset="0"/>
                      </a:rPr>
                      <m:t>𝑘</m:t>
                    </m:r>
                    <m:r>
                      <a:rPr lang="en-US" i="1" dirty="0">
                        <a:latin typeface="Cambria Math" panose="02040503050406030204" pitchFamily="18" charset="0"/>
                      </a:rPr>
                      <m:t>=1</m:t>
                    </m:r>
                  </m:oMath>
                </a14:m>
                <a:r>
                  <a:rPr lang="en-US" dirty="0"/>
                  <a:t>, and let </a:t>
                </a:r>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𝑑</m:t>
                        </m:r>
                      </m:e>
                      <m:sup>
                        <m:r>
                          <a:rPr lang="en-US" i="1">
                            <a:latin typeface="Cambria Math" panose="02040503050406030204" pitchFamily="18" charset="0"/>
                          </a:rPr>
                          <m:t>′</m:t>
                        </m:r>
                      </m:sup>
                    </m:sSup>
                  </m:oMath>
                </a14:m>
                <a:r>
                  <a:rPr lang="en-US" dirty="0"/>
                  <a:t> and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𝑎</m:t>
                        </m:r>
                      </m:e>
                      <m:sup>
                        <m:r>
                          <a:rPr lang="en-US" i="1">
                            <a:latin typeface="Cambria Math" panose="02040503050406030204" pitchFamily="18" charset="0"/>
                          </a:rPr>
                          <m:t>′</m:t>
                        </m:r>
                      </m:sup>
                    </m:sSup>
                  </m:oMath>
                </a14:m>
                <a:r>
                  <a:rPr lang="en-US" dirty="0"/>
                  <a:t> be active equilibrium strategies for the defender and attacker, respectively. The following relations hold:</a:t>
                </a:r>
              </a:p>
              <a:p>
                <a:pPr/>
                <a14:m>
                  <m:oMathPara xmlns:m="http://schemas.openxmlformats.org/officeDocument/2006/math">
                    <m:oMathParaPr>
                      <m:jc m:val="centerGroup"/>
                    </m:oMathParaPr>
                    <m:oMath xmlns:m="http://schemas.openxmlformats.org/officeDocument/2006/math">
                      <m:sSubSup>
                        <m:sSubSupPr>
                          <m:ctrlPr>
                            <a:rPr lang="en-US" i="1">
                              <a:latin typeface="Cambria Math"/>
                            </a:rPr>
                          </m:ctrlPr>
                        </m:sSubSupPr>
                        <m:e>
                          <m:r>
                            <a:rPr lang="en-US" i="1">
                              <a:latin typeface="Cambria Math" panose="02040503050406030204" pitchFamily="18" charset="0"/>
                            </a:rPr>
                            <m:t>𝑝</m:t>
                          </m:r>
                        </m:e>
                        <m:sub>
                          <m:r>
                            <a:rPr lang="en-US" i="1">
                              <a:latin typeface="Cambria Math" panose="02040503050406030204" pitchFamily="18" charset="0"/>
                            </a:rPr>
                            <m:t>𝑑</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𝑝</m:t>
                          </m:r>
                        </m:e>
                        <m:sub>
                          <m:sSup>
                            <m:sSupPr>
                              <m:ctrlPr>
                                <a:rPr lang="en-US" i="1">
                                  <a:latin typeface="Cambria Math"/>
                                </a:rPr>
                              </m:ctrlPr>
                            </m:sSupPr>
                            <m:e>
                              <m:r>
                                <a:rPr lang="en-US" i="1">
                                  <a:latin typeface="Cambria Math" panose="02040503050406030204" pitchFamily="18" charset="0"/>
                                </a:rPr>
                                <m:t>𝑑</m:t>
                              </m:r>
                            </m:e>
                            <m:sup>
                              <m:r>
                                <a:rPr lang="en-US" i="1">
                                  <a:latin typeface="Cambria Math" panose="02040503050406030204" pitchFamily="18" charset="0"/>
                                </a:rPr>
                                <m:t>′</m:t>
                              </m:r>
                            </m:sup>
                          </m:sSup>
                        </m:sub>
                        <m:sup>
                          <m:r>
                            <a:rPr lang="en-US" i="1">
                              <a:latin typeface="Cambria Math" panose="02040503050406030204" pitchFamily="18" charset="0"/>
                            </a:rPr>
                            <m:t>∗</m:t>
                          </m:r>
                        </m:sup>
                      </m:sSubSup>
                      <m:r>
                        <a:rPr lang="en-US" i="1">
                          <a:latin typeface="Cambria Math" panose="02040503050406030204" pitchFamily="18" charset="0"/>
                        </a:rPr>
                        <m:t> </m:t>
                      </m:r>
                      <m:box>
                        <m:boxPr>
                          <m:ctrlPr>
                            <a:rPr lang="en-US" i="1">
                              <a:latin typeface="Cambria Math"/>
                            </a:rPr>
                          </m:ctrlPr>
                        </m:boxPr>
                        <m:e>
                          <m:argPr>
                            <m:argSz m:val="-1"/>
                          </m:argP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𝑤</m:t>
                                  </m:r>
                                </m:e>
                                <m:sub>
                                  <m:sSup>
                                    <m:sSupPr>
                                      <m:ctrlPr>
                                        <a:rPr lang="en-US" i="1">
                                          <a:latin typeface="Cambria Math"/>
                                        </a:rPr>
                                      </m:ctrlPr>
                                    </m:sSupPr>
                                    <m:e>
                                      <m:r>
                                        <a:rPr lang="en-US" i="1">
                                          <a:latin typeface="Cambria Math" panose="02040503050406030204" pitchFamily="18" charset="0"/>
                                        </a:rPr>
                                        <m:t>𝑑</m:t>
                                      </m:r>
                                    </m:e>
                                    <m:sup>
                                      <m:r>
                                        <a:rPr lang="en-US" i="1">
                                          <a:latin typeface="Cambria Math" panose="02040503050406030204" pitchFamily="18" charset="0"/>
                                        </a:rPr>
                                        <m:t>′</m:t>
                                      </m:r>
                                    </m:sup>
                                  </m:sSup>
                                </m:sub>
                              </m:sSub>
                            </m:num>
                            <m:den>
                              <m:sSub>
                                <m:sSubPr>
                                  <m:ctrlPr>
                                    <a:rPr lang="en-US" i="1">
                                      <a:latin typeface="Cambria Math"/>
                                    </a:rPr>
                                  </m:ctrlPr>
                                </m:sSubPr>
                                <m:e>
                                  <m:r>
                                    <a:rPr lang="en-US" i="1">
                                      <a:latin typeface="Cambria Math" panose="02040503050406030204" pitchFamily="18" charset="0"/>
                                    </a:rPr>
                                    <m:t>𝑤</m:t>
                                  </m:r>
                                </m:e>
                                <m:sub>
                                  <m:r>
                                    <a:rPr lang="en-US" i="1">
                                      <a:latin typeface="Cambria Math" panose="02040503050406030204" pitchFamily="18" charset="0"/>
                                    </a:rPr>
                                    <m:t>𝑑</m:t>
                                  </m:r>
                                </m:sub>
                              </m:sSub>
                            </m:den>
                          </m:f>
                        </m:e>
                      </m:box>
                      <m:r>
                        <a:rPr lang="en-US" i="1">
                          <a:latin typeface="Cambria Math" panose="02040503050406030204" pitchFamily="18" charset="0"/>
                        </a:rPr>
                        <m:t>         </m:t>
                      </m:r>
                      <m:sSubSup>
                        <m:sSubSupPr>
                          <m:ctrlPr>
                            <a:rPr lang="en-US" i="1">
                              <a:latin typeface="Cambria Math"/>
                            </a:rPr>
                          </m:ctrlPr>
                        </m:sSubSupPr>
                        <m:e>
                          <m:r>
                            <a:rPr lang="en-US" i="1">
                              <a:latin typeface="Cambria Math" panose="02040503050406030204" pitchFamily="18" charset="0"/>
                            </a:rPr>
                            <m:t>𝑞</m:t>
                          </m:r>
                        </m:e>
                        <m:sub>
                          <m:r>
                            <a:rPr lang="en-US" i="1">
                              <a:latin typeface="Cambria Math" panose="02040503050406030204" pitchFamily="18" charset="0"/>
                            </a:rPr>
                            <m:t>𝑎</m:t>
                          </m:r>
                        </m:sub>
                        <m:sup>
                          <m:r>
                            <a:rPr lang="en-US" i="1">
                              <a:latin typeface="Cambria Math" panose="02040503050406030204" pitchFamily="18" charset="0"/>
                            </a:rPr>
                            <m:t>∗</m:t>
                          </m:r>
                        </m:sup>
                      </m:sSubSup>
                      <m:r>
                        <a:rPr lang="en-US" i="1">
                          <a:latin typeface="Cambria Math" panose="02040503050406030204" pitchFamily="18" charset="0"/>
                        </a:rPr>
                        <m:t>=</m:t>
                      </m:r>
                      <m:box>
                        <m:boxPr>
                          <m:ctrlPr>
                            <a:rPr lang="en-US" i="1">
                              <a:latin typeface="Cambria Math"/>
                            </a:rPr>
                          </m:ctrlPr>
                        </m:boxPr>
                        <m:e>
                          <m:argPr>
                            <m:argSz m:val="-1"/>
                          </m:argP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e>
                      </m:box>
                      <m:r>
                        <a:rPr lang="en-US" i="1">
                          <a:latin typeface="Cambria Math" panose="02040503050406030204" pitchFamily="18" charset="0"/>
                        </a:rPr>
                        <m:t>−</m:t>
                      </m:r>
                      <m:box>
                        <m:boxPr>
                          <m:ctrlPr>
                            <a:rPr lang="en-US" i="1">
                              <a:latin typeface="Cambria Math"/>
                            </a:rPr>
                          </m:ctrlPr>
                        </m:boxPr>
                        <m:e>
                          <m:argPr>
                            <m:argSz m:val="-1"/>
                          </m:argP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𝑤</m:t>
                                  </m:r>
                                </m:e>
                                <m:sub>
                                  <m:sSup>
                                    <m:sSupPr>
                                      <m:ctrlPr>
                                        <a:rPr lang="en-US" i="1">
                                          <a:latin typeface="Cambria Math"/>
                                        </a:rPr>
                                      </m:ctrlPr>
                                    </m:sSupPr>
                                    <m:e>
                                      <m:r>
                                        <a:rPr lang="en-US" i="1">
                                          <a:latin typeface="Cambria Math" panose="02040503050406030204" pitchFamily="18" charset="0"/>
                                        </a:rPr>
                                        <m:t>𝑎</m:t>
                                      </m:r>
                                    </m:e>
                                    <m:sup>
                                      <m:r>
                                        <a:rPr lang="en-US" i="1">
                                          <a:latin typeface="Cambria Math" panose="02040503050406030204" pitchFamily="18" charset="0"/>
                                        </a:rPr>
                                        <m:t>′</m:t>
                                      </m:r>
                                    </m:sup>
                                  </m:sSup>
                                </m:sub>
                              </m:sSub>
                            </m:num>
                            <m:den>
                              <m:sSub>
                                <m:sSubPr>
                                  <m:ctrlPr>
                                    <a:rPr lang="en-US" i="1">
                                      <a:latin typeface="Cambria Math"/>
                                    </a:rPr>
                                  </m:ctrlPr>
                                </m:sSubPr>
                                <m:e>
                                  <m:r>
                                    <a:rPr lang="en-US" i="1">
                                      <a:latin typeface="Cambria Math" panose="02040503050406030204" pitchFamily="18" charset="0"/>
                                    </a:rPr>
                                    <m:t>𝑤</m:t>
                                  </m:r>
                                </m:e>
                                <m:sub>
                                  <m:r>
                                    <a:rPr lang="en-US" i="1">
                                      <a:latin typeface="Cambria Math" panose="02040503050406030204" pitchFamily="18" charset="0"/>
                                    </a:rPr>
                                    <m:t>𝑎</m:t>
                                  </m:r>
                                </m:sub>
                              </m:sSub>
                            </m:den>
                          </m:f>
                        </m:e>
                      </m:box>
                      <m:d>
                        <m:dPr>
                          <m:ctrlPr>
                            <a:rPr lang="en-US" i="1">
                              <a:latin typeface="Cambria Math"/>
                            </a:rPr>
                          </m:ctrlPr>
                        </m:dPr>
                        <m:e>
                          <m:box>
                            <m:boxPr>
                              <m:ctrlPr>
                                <a:rPr lang="en-US" i="1">
                                  <a:latin typeface="Cambria Math"/>
                                </a:rPr>
                              </m:ctrlPr>
                            </m:boxPr>
                            <m:e>
                              <m:argPr>
                                <m:argSz m:val="-1"/>
                              </m:argP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2</m:t>
                                  </m:r>
                                </m:den>
                              </m:f>
                            </m:e>
                          </m:box>
                          <m:r>
                            <a:rPr lang="en-US" i="1">
                              <a:latin typeface="Cambria Math" panose="02040503050406030204" pitchFamily="18" charset="0"/>
                            </a:rPr>
                            <m:t> −</m:t>
                          </m:r>
                          <m:sSubSup>
                            <m:sSubSupPr>
                              <m:ctrlPr>
                                <a:rPr lang="en-US" i="1">
                                  <a:latin typeface="Cambria Math"/>
                                </a:rPr>
                              </m:ctrlPr>
                            </m:sSubSupPr>
                            <m:e>
                              <m:r>
                                <a:rPr lang="en-US" i="1">
                                  <a:latin typeface="Cambria Math" panose="02040503050406030204" pitchFamily="18" charset="0"/>
                                </a:rPr>
                                <m:t>𝑞</m:t>
                              </m:r>
                            </m:e>
                            <m:sub>
                              <m:sSup>
                                <m:sSupPr>
                                  <m:ctrlPr>
                                    <a:rPr lang="en-US" i="1">
                                      <a:latin typeface="Cambria Math"/>
                                    </a:rPr>
                                  </m:ctrlPr>
                                </m:sSupPr>
                                <m:e>
                                  <m:r>
                                    <a:rPr lang="en-US" i="1">
                                      <a:latin typeface="Cambria Math" panose="02040503050406030204" pitchFamily="18" charset="0"/>
                                    </a:rPr>
                                    <m:t>𝑎</m:t>
                                  </m:r>
                                </m:e>
                                <m:sup>
                                  <m:r>
                                    <a:rPr lang="en-US" i="1">
                                      <a:latin typeface="Cambria Math" panose="02040503050406030204" pitchFamily="18" charset="0"/>
                                    </a:rPr>
                                    <m:t>′</m:t>
                                  </m:r>
                                </m:sup>
                              </m:sSup>
                            </m:sub>
                            <m:sup>
                              <m:r>
                                <a:rPr lang="en-US" i="1">
                                  <a:latin typeface="Cambria Math" panose="02040503050406030204" pitchFamily="18" charset="0"/>
                                </a:rPr>
                                <m:t>∗</m:t>
                              </m:r>
                            </m:sup>
                          </m:sSubSup>
                        </m:e>
                      </m:d>
                    </m:oMath>
                  </m:oMathPara>
                </a14:m>
                <a:endParaRPr lang="en-US" dirty="0"/>
              </a:p>
              <a:p>
                <a:endParaRPr lang="en-US" dirty="0"/>
              </a:p>
              <a:p>
                <a:r>
                  <a:rPr lang="en-US" dirty="0"/>
                  <a:t>This implies the defender prefers to defend higher valued hosts, whereas </a:t>
                </a:r>
                <a:r>
                  <a:rPr lang="en-US" dirty="0" smtClean="0"/>
                  <a:t>attacker </a:t>
                </a:r>
                <a:r>
                  <a:rPr lang="en-US" dirty="0"/>
                  <a:t>prefers to target lower valued hosts.  </a:t>
                </a:r>
                <a:r>
                  <a:rPr lang="en-US" dirty="0" smtClean="0"/>
                  <a:t>Both strategies are due </a:t>
                </a:r>
                <a:r>
                  <a:rPr lang="en-US" dirty="0"/>
                  <a:t>to the asymmetry of the problem.</a:t>
                </a:r>
              </a:p>
            </p:txBody>
          </p:sp>
        </mc:Choice>
        <mc:Fallback xmlns="">
          <p:sp>
            <p:nvSpPr>
              <p:cNvPr id="7" name="Rectangle 6"/>
              <p:cNvSpPr>
                <a:spLocks noRot="1" noChangeAspect="1" noMove="1" noResize="1" noEditPoints="1" noAdjustHandles="1" noChangeArrowheads="1" noChangeShapeType="1" noTextEdit="1"/>
              </p:cNvSpPr>
              <p:nvPr/>
            </p:nvSpPr>
            <p:spPr>
              <a:xfrm>
                <a:off x="717698" y="4038600"/>
                <a:ext cx="7696200" cy="2129173"/>
              </a:xfrm>
              <a:prstGeom prst="rect">
                <a:avLst/>
              </a:prstGeom>
              <a:blipFill rotWithShape="1">
                <a:blip r:embed="rId4"/>
                <a:stretch>
                  <a:fillRect l="-713" t="-1433" b="-3438"/>
                </a:stretch>
              </a:blipFill>
            </p:spPr>
            <p:txBody>
              <a:bodyPr/>
              <a:lstStyle/>
              <a:p>
                <a:r>
                  <a:rPr lang="en-US">
                    <a:noFill/>
                  </a:rPr>
                  <a:t> </a:t>
                </a:r>
              </a:p>
            </p:txBody>
          </p:sp>
        </mc:Fallback>
      </mc:AlternateContent>
      <p:sp>
        <p:nvSpPr>
          <p:cNvPr id="9" name="TextBox 8"/>
          <p:cNvSpPr txBox="1"/>
          <p:nvPr/>
        </p:nvSpPr>
        <p:spPr>
          <a:xfrm>
            <a:off x="1219200" y="6305153"/>
            <a:ext cx="7543800" cy="523220"/>
          </a:xfrm>
          <a:prstGeom prst="rect">
            <a:avLst/>
          </a:prstGeom>
          <a:noFill/>
        </p:spPr>
        <p:txBody>
          <a:bodyPr wrap="square" rtlCol="0">
            <a:spAutoFit/>
          </a:bodyPr>
          <a:lstStyle/>
          <a:p>
            <a:r>
              <a:rPr lang="en-US" sz="1400" baseline="30000" dirty="0">
                <a:solidFill>
                  <a:srgbClr val="1F497D">
                    <a:lumMod val="75000"/>
                  </a:srgbClr>
                </a:solidFill>
              </a:rPr>
              <a:t>1</a:t>
            </a:r>
            <a:r>
              <a:rPr lang="en-US" sz="1400" dirty="0" smtClean="0"/>
              <a:t>Mark </a:t>
            </a:r>
            <a:r>
              <a:rPr lang="en-US" sz="1400" dirty="0" err="1"/>
              <a:t>Bilinski</a:t>
            </a:r>
            <a:r>
              <a:rPr lang="en-US" sz="1400" dirty="0"/>
              <a:t>, Ryan </a:t>
            </a:r>
            <a:r>
              <a:rPr lang="en-US" sz="1400" dirty="0" err="1"/>
              <a:t>Gabrys</a:t>
            </a:r>
            <a:r>
              <a:rPr lang="en-US" sz="1400" dirty="0"/>
              <a:t>, Justin </a:t>
            </a:r>
            <a:r>
              <a:rPr lang="en-US" sz="1400" dirty="0" err="1" smtClean="0"/>
              <a:t>Mauger</a:t>
            </a:r>
            <a:r>
              <a:rPr lang="en-US" sz="1400" dirty="0" smtClean="0"/>
              <a:t>, </a:t>
            </a:r>
            <a:r>
              <a:rPr lang="en-US" sz="1400" i="1" dirty="0"/>
              <a:t>Optimal Placement of Honeypots for Network </a:t>
            </a:r>
            <a:r>
              <a:rPr lang="en-US" sz="1400" i="1" dirty="0" smtClean="0"/>
              <a:t>Defense, </a:t>
            </a:r>
            <a:r>
              <a:rPr lang="en-US" sz="1400" dirty="0" smtClean="0"/>
              <a:t>2018 GAMSEC Conference Poster</a:t>
            </a:r>
            <a:endParaRPr lang="en-US" sz="1400" dirty="0"/>
          </a:p>
        </p:txBody>
      </p:sp>
    </p:spTree>
    <p:extLst>
      <p:ext uri="{BB962C8B-B14F-4D97-AF65-F5344CB8AC3E}">
        <p14:creationId xmlns:p14="http://schemas.microsoft.com/office/powerpoint/2010/main" val="2489478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 learning (RL)</a:t>
            </a:r>
            <a:endParaRPr lang="en-US" dirty="0"/>
          </a:p>
        </p:txBody>
      </p:sp>
    </p:spTree>
    <p:extLst>
      <p:ext uri="{BB962C8B-B14F-4D97-AF65-F5344CB8AC3E}">
        <p14:creationId xmlns:p14="http://schemas.microsoft.com/office/powerpoint/2010/main" val="2030913290"/>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457200" y="1371600"/>
            <a:ext cx="8229600" cy="4989513"/>
          </a:xfrm>
        </p:spPr>
        <p:txBody>
          <a:bodyPr>
            <a:normAutofit/>
          </a:bodyPr>
          <a:lstStyle/>
          <a:p>
            <a:pPr marL="57150" lvl="1" indent="0">
              <a:lnSpc>
                <a:spcPct val="80000"/>
              </a:lnSpc>
              <a:buNone/>
            </a:pPr>
            <a:endParaRPr lang="en-US" sz="1800" i="1" dirty="0"/>
          </a:p>
          <a:p>
            <a:pPr marL="457200" lvl="1" indent="0">
              <a:lnSpc>
                <a:spcPct val="80000"/>
              </a:lnSpc>
              <a:buNone/>
            </a:pPr>
            <a:endParaRPr lang="en-US" sz="1400" dirty="0"/>
          </a:p>
          <a:p>
            <a:pPr indent="-285750">
              <a:lnSpc>
                <a:spcPct val="80000"/>
              </a:lnSpc>
            </a:pPr>
            <a:endParaRPr lang="en-US" sz="1800" b="1" dirty="0" smtClean="0"/>
          </a:p>
          <a:p>
            <a:pPr marL="457200" lvl="1" indent="0">
              <a:lnSpc>
                <a:spcPct val="80000"/>
              </a:lnSpc>
              <a:buNone/>
            </a:pPr>
            <a:endParaRPr lang="en-US" sz="1700" b="1" dirty="0"/>
          </a:p>
          <a:p>
            <a:pPr marL="0" indent="0">
              <a:lnSpc>
                <a:spcPct val="80000"/>
              </a:lnSpc>
              <a:buNone/>
            </a:pPr>
            <a:endParaRPr lang="en-US" sz="1800" b="1" dirty="0"/>
          </a:p>
          <a:p>
            <a:pPr>
              <a:lnSpc>
                <a:spcPct val="80000"/>
              </a:lnSpc>
            </a:pPr>
            <a:endParaRPr lang="en-US" sz="1800" dirty="0" smtClean="0"/>
          </a:p>
          <a:p>
            <a:pPr>
              <a:lnSpc>
                <a:spcPct val="80000"/>
              </a:lnSpc>
            </a:pPr>
            <a:endParaRPr lang="en-US" sz="1800" dirty="0" smtClean="0"/>
          </a:p>
          <a:p>
            <a:pPr marL="0" indent="0">
              <a:lnSpc>
                <a:spcPct val="80000"/>
              </a:lnSpc>
              <a:buNone/>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a:p>
          <a:p>
            <a:pPr>
              <a:lnSpc>
                <a:spcPct val="80000"/>
              </a:lnSpc>
            </a:pPr>
            <a:endParaRPr lang="en-US" sz="1800" dirty="0" smtClean="0"/>
          </a:p>
          <a:p>
            <a:pPr>
              <a:lnSpc>
                <a:spcPct val="80000"/>
              </a:lnSpc>
              <a:buNone/>
            </a:pPr>
            <a:endParaRPr lang="en-US" sz="1800" dirty="0" smtClean="0"/>
          </a:p>
          <a:p>
            <a:pPr>
              <a:lnSpc>
                <a:spcPct val="80000"/>
              </a:lnSpc>
            </a:pPr>
            <a:endParaRPr lang="en-US" sz="1400" dirty="0" smtClean="0"/>
          </a:p>
        </p:txBody>
      </p:sp>
      <p:sp>
        <p:nvSpPr>
          <p:cNvPr id="25601" name="Rectangle 2"/>
          <p:cNvSpPr>
            <a:spLocks noGrp="1" noChangeArrowheads="1"/>
          </p:cNvSpPr>
          <p:nvPr>
            <p:ph type="title"/>
          </p:nvPr>
        </p:nvSpPr>
        <p:spPr>
          <a:xfrm>
            <a:off x="457200" y="762000"/>
            <a:ext cx="8229600" cy="838200"/>
          </a:xfrm>
        </p:spPr>
        <p:txBody>
          <a:bodyPr>
            <a:normAutofit fontScale="90000"/>
          </a:bodyPr>
          <a:lstStyle/>
          <a:p>
            <a:r>
              <a:rPr lang="en-US" sz="3600" dirty="0" smtClean="0">
                <a:solidFill>
                  <a:schemeClr val="tx2">
                    <a:lumMod val="75000"/>
                  </a:schemeClr>
                </a:solidFill>
              </a:rPr>
              <a:t>Cyber </a:t>
            </a:r>
            <a:r>
              <a:rPr lang="en-US" sz="3600" dirty="0">
                <a:solidFill>
                  <a:schemeClr val="tx2">
                    <a:lumMod val="75000"/>
                  </a:schemeClr>
                </a:solidFill>
              </a:rPr>
              <a:t>Resilience Research</a:t>
            </a:r>
            <a:r>
              <a:rPr lang="en-US" sz="3100" b="1" dirty="0" smtClean="0">
                <a:latin typeface="+mn-lt"/>
              </a:rPr>
              <a:t/>
            </a:r>
            <a:br>
              <a:rPr lang="en-US" sz="3100" b="1" dirty="0" smtClean="0">
                <a:latin typeface="+mn-lt"/>
              </a:rPr>
            </a:br>
            <a:endParaRPr lang="en-US" sz="1400" dirty="0" smtClean="0">
              <a:latin typeface="+mn-lt"/>
            </a:endParaRPr>
          </a:p>
        </p:txBody>
      </p:sp>
      <p:sp>
        <p:nvSpPr>
          <p:cNvPr id="7" name="Slide Number Placeholder 6"/>
          <p:cNvSpPr>
            <a:spLocks noGrp="1"/>
          </p:cNvSpPr>
          <p:nvPr>
            <p:ph type="sldNum" sz="quarter" idx="4294967295"/>
          </p:nvPr>
        </p:nvSpPr>
        <p:spPr>
          <a:xfrm>
            <a:off x="7010400" y="6381750"/>
            <a:ext cx="2133600" cy="476250"/>
          </a:xfrm>
          <a:prstGeom prst="rect">
            <a:avLst/>
          </a:prstGeom>
        </p:spPr>
        <p:txBody>
          <a:bodyPr/>
          <a:lstStyle/>
          <a:p>
            <a:pPr>
              <a:defRPr/>
            </a:pPr>
            <a:fld id="{BD45B917-A63E-4FAA-88BC-86BB32F19A6E}" type="slidenum">
              <a:rPr lang="en-US" smtClean="0">
                <a:latin typeface="+mn-lt"/>
              </a:rPr>
              <a:pPr>
                <a:defRPr/>
              </a:pPr>
              <a:t>2</a:t>
            </a:fld>
            <a:endParaRPr lang="en-US" dirty="0">
              <a:latin typeface="+mn-lt"/>
            </a:endParaRPr>
          </a:p>
        </p:txBody>
      </p:sp>
      <p:sp>
        <p:nvSpPr>
          <p:cNvPr id="4" name="Footer Placeholder 3"/>
          <p:cNvSpPr>
            <a:spLocks noGrp="1"/>
          </p:cNvSpPr>
          <p:nvPr>
            <p:ph type="ftr" sz="quarter" idx="11"/>
          </p:nvPr>
        </p:nvSpPr>
        <p:spPr/>
        <p:txBody>
          <a:bodyPr/>
          <a:lstStyle/>
          <a:p>
            <a:endParaRPr lang="en-US" dirty="0"/>
          </a:p>
        </p:txBody>
      </p:sp>
      <p:sp>
        <p:nvSpPr>
          <p:cNvPr id="8" name="Rectangle 3"/>
          <p:cNvSpPr txBox="1">
            <a:spLocks noChangeArrowheads="1"/>
          </p:cNvSpPr>
          <p:nvPr/>
        </p:nvSpPr>
        <p:spPr>
          <a:xfrm>
            <a:off x="609600" y="1524000"/>
            <a:ext cx="8229600" cy="4989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r>
              <a:rPr lang="en-US" sz="1800" b="1" dirty="0" smtClean="0"/>
              <a:t>Problem</a:t>
            </a:r>
            <a:r>
              <a:rPr lang="en-US" sz="1800" dirty="0" smtClean="0"/>
              <a:t>: </a:t>
            </a:r>
            <a:r>
              <a:rPr lang="en-US" sz="1800" dirty="0"/>
              <a:t>Develop an autonomous </a:t>
            </a:r>
            <a:r>
              <a:rPr lang="en-US" sz="1800" dirty="0" smtClean="0"/>
              <a:t>cyber defense system </a:t>
            </a:r>
            <a:r>
              <a:rPr lang="en-US" sz="1800" dirty="0"/>
              <a:t>that </a:t>
            </a:r>
            <a:r>
              <a:rPr lang="en-US" sz="1800" dirty="0" smtClean="0"/>
              <a:t>reasons and responds to </a:t>
            </a:r>
            <a:r>
              <a:rPr lang="en-US" sz="1800" dirty="0"/>
              <a:t>improve the resilience of enterprise networks </a:t>
            </a:r>
            <a:r>
              <a:rPr lang="en-US" sz="1800" dirty="0" smtClean="0"/>
              <a:t>to </a:t>
            </a:r>
            <a:r>
              <a:rPr lang="en-US" sz="1800" dirty="0"/>
              <a:t>advanced cyber-threats</a:t>
            </a:r>
          </a:p>
          <a:p>
            <a:pPr marL="0" indent="0">
              <a:lnSpc>
                <a:spcPct val="80000"/>
              </a:lnSpc>
              <a:buNone/>
            </a:pPr>
            <a:endParaRPr lang="en-US" sz="1800" b="1" dirty="0" smtClean="0"/>
          </a:p>
          <a:p>
            <a:pPr marL="0" indent="0">
              <a:lnSpc>
                <a:spcPct val="80000"/>
              </a:lnSpc>
              <a:buNone/>
            </a:pPr>
            <a:r>
              <a:rPr lang="en-US" sz="1800" b="1" dirty="0" smtClean="0"/>
              <a:t>System should:</a:t>
            </a:r>
            <a:endParaRPr lang="en-US" sz="1800" b="1" dirty="0"/>
          </a:p>
          <a:p>
            <a:pPr>
              <a:lnSpc>
                <a:spcPct val="80000"/>
              </a:lnSpc>
            </a:pPr>
            <a:r>
              <a:rPr lang="en-US" sz="1800" dirty="0" smtClean="0"/>
              <a:t>Enable network, and dependent missions/services, to </a:t>
            </a:r>
            <a:r>
              <a:rPr lang="en-US" sz="1800" dirty="0"/>
              <a:t>anticipate, </a:t>
            </a:r>
            <a:r>
              <a:rPr lang="en-US" sz="1800" dirty="0" smtClean="0"/>
              <a:t>withstand, </a:t>
            </a:r>
            <a:r>
              <a:rPr lang="en-US" sz="1800" dirty="0"/>
              <a:t>recover, and </a:t>
            </a:r>
            <a:r>
              <a:rPr lang="en-US" sz="1800" b="1" i="1" u="sng" dirty="0" smtClean="0">
                <a:solidFill>
                  <a:srgbClr val="FF0000"/>
                </a:solidFill>
              </a:rPr>
              <a:t>evolve</a:t>
            </a:r>
            <a:r>
              <a:rPr lang="en-US" sz="1800" dirty="0" smtClean="0"/>
              <a:t> </a:t>
            </a:r>
            <a:r>
              <a:rPr lang="en-US" sz="1800" dirty="0"/>
              <a:t>from cyber attacks</a:t>
            </a:r>
          </a:p>
          <a:p>
            <a:pPr>
              <a:lnSpc>
                <a:spcPct val="80000"/>
              </a:lnSpc>
            </a:pPr>
            <a:r>
              <a:rPr lang="en-US" sz="1800" dirty="0" smtClean="0"/>
              <a:t>Perform automated</a:t>
            </a:r>
            <a:r>
              <a:rPr lang="en-US" sz="1800" dirty="0"/>
              <a:t>, real-time </a:t>
            </a:r>
            <a:r>
              <a:rPr lang="en-US" sz="1800" dirty="0" smtClean="0"/>
              <a:t>reasoning and response</a:t>
            </a:r>
            <a:endParaRPr lang="en-US" sz="1800" dirty="0"/>
          </a:p>
          <a:p>
            <a:pPr>
              <a:lnSpc>
                <a:spcPct val="80000"/>
              </a:lnSpc>
            </a:pPr>
            <a:r>
              <a:rPr lang="en-US" sz="1800" dirty="0" smtClean="0"/>
              <a:t>Be adaptive to changing contexts and learn from past actions</a:t>
            </a:r>
            <a:endParaRPr lang="en-US" sz="1800" dirty="0"/>
          </a:p>
          <a:p>
            <a:pPr marL="0" indent="0">
              <a:lnSpc>
                <a:spcPct val="80000"/>
              </a:lnSpc>
              <a:buFont typeface="Arial" pitchFamily="34" charset="0"/>
              <a:buNone/>
            </a:pPr>
            <a:endParaRPr lang="en-US" sz="1800" dirty="0" smtClean="0"/>
          </a:p>
          <a:p>
            <a:pPr marL="0" indent="0">
              <a:lnSpc>
                <a:spcPct val="80000"/>
              </a:lnSpc>
              <a:buNone/>
            </a:pPr>
            <a:r>
              <a:rPr lang="en-US" sz="1800" b="1" dirty="0" smtClean="0"/>
              <a:t>Key </a:t>
            </a:r>
            <a:r>
              <a:rPr lang="en-US" sz="1800" b="1" dirty="0"/>
              <a:t>Questions:</a:t>
            </a:r>
          </a:p>
          <a:p>
            <a:pPr>
              <a:lnSpc>
                <a:spcPct val="80000"/>
              </a:lnSpc>
            </a:pPr>
            <a:r>
              <a:rPr lang="en-US" sz="1800" dirty="0"/>
              <a:t>When should system </a:t>
            </a:r>
            <a:r>
              <a:rPr lang="en-US" sz="1800" dirty="0" smtClean="0"/>
              <a:t>respond?</a:t>
            </a:r>
            <a:endParaRPr lang="en-US" sz="1800" dirty="0"/>
          </a:p>
          <a:p>
            <a:pPr>
              <a:lnSpc>
                <a:spcPct val="80000"/>
              </a:lnSpc>
            </a:pPr>
            <a:r>
              <a:rPr lang="en-US" sz="1800" dirty="0"/>
              <a:t>Which </a:t>
            </a:r>
            <a:r>
              <a:rPr lang="en-US" sz="1800" dirty="0" smtClean="0"/>
              <a:t>responses </a:t>
            </a:r>
            <a:r>
              <a:rPr lang="en-US" sz="1800" dirty="0"/>
              <a:t>most appropriate for current situation?</a:t>
            </a:r>
          </a:p>
          <a:p>
            <a:pPr>
              <a:lnSpc>
                <a:spcPct val="80000"/>
              </a:lnSpc>
            </a:pPr>
            <a:r>
              <a:rPr lang="en-US" sz="1800" dirty="0" smtClean="0"/>
              <a:t>What was actual </a:t>
            </a:r>
            <a:r>
              <a:rPr lang="en-US" sz="1800" dirty="0"/>
              <a:t>effect of </a:t>
            </a:r>
            <a:r>
              <a:rPr lang="en-US" sz="1800" dirty="0" smtClean="0"/>
              <a:t>response?</a:t>
            </a:r>
            <a:endParaRPr lang="en-US" sz="1800" dirty="0"/>
          </a:p>
          <a:p>
            <a:pPr>
              <a:lnSpc>
                <a:spcPct val="80000"/>
              </a:lnSpc>
            </a:pPr>
            <a:r>
              <a:rPr lang="en-US" sz="1800" dirty="0"/>
              <a:t>How can </a:t>
            </a:r>
            <a:r>
              <a:rPr lang="en-US" sz="1800" dirty="0" smtClean="0"/>
              <a:t>impact </a:t>
            </a:r>
            <a:r>
              <a:rPr lang="en-US" sz="1800" dirty="0"/>
              <a:t>of </a:t>
            </a:r>
            <a:r>
              <a:rPr lang="en-US" sz="1800" dirty="0" smtClean="0"/>
              <a:t>responses be </a:t>
            </a:r>
            <a:r>
              <a:rPr lang="en-US" sz="1800" dirty="0"/>
              <a:t>improved?</a:t>
            </a:r>
          </a:p>
          <a:p>
            <a:pPr marL="457200" lvl="1" indent="0">
              <a:lnSpc>
                <a:spcPct val="80000"/>
              </a:lnSpc>
              <a:buFont typeface="Arial" pitchFamily="34" charset="0"/>
              <a:buNone/>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buFont typeface="Arial" pitchFamily="34" charset="0"/>
              <a:buNone/>
            </a:pPr>
            <a:endParaRPr lang="en-US" sz="1800" dirty="0" smtClean="0"/>
          </a:p>
          <a:p>
            <a:pPr>
              <a:lnSpc>
                <a:spcPct val="80000"/>
              </a:lnSpc>
            </a:pPr>
            <a:endParaRPr lang="en-US" sz="1400" dirty="0" smtClean="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9038" y="3581400"/>
            <a:ext cx="2874962" cy="251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6064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905000"/>
            <a:ext cx="2057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2" name="Rectangle 3"/>
          <p:cNvSpPr>
            <a:spLocks noGrp="1" noChangeArrowheads="1"/>
          </p:cNvSpPr>
          <p:nvPr>
            <p:ph idx="1"/>
          </p:nvPr>
        </p:nvSpPr>
        <p:spPr>
          <a:xfrm>
            <a:off x="457200" y="1371600"/>
            <a:ext cx="8229600" cy="4989513"/>
          </a:xfrm>
        </p:spPr>
        <p:txBody>
          <a:bodyPr>
            <a:normAutofit/>
          </a:bodyPr>
          <a:lstStyle/>
          <a:p>
            <a:pPr marL="0" indent="0">
              <a:lnSpc>
                <a:spcPct val="80000"/>
              </a:lnSpc>
              <a:buNone/>
            </a:pPr>
            <a:endParaRPr lang="en-US" sz="1800" b="1" dirty="0" smtClean="0"/>
          </a:p>
          <a:p>
            <a:pPr marL="342900" lvl="1">
              <a:lnSpc>
                <a:spcPct val="80000"/>
              </a:lnSpc>
            </a:pPr>
            <a:r>
              <a:rPr lang="en-US" sz="1800" dirty="0" smtClean="0">
                <a:solidFill>
                  <a:prstClr val="black"/>
                </a:solidFill>
                <a:cs typeface="Arial" charset="0"/>
              </a:rPr>
              <a:t>Cyber-Defense solution </a:t>
            </a:r>
            <a:r>
              <a:rPr lang="en-US" sz="1800" dirty="0">
                <a:solidFill>
                  <a:prstClr val="black"/>
                </a:solidFill>
                <a:cs typeface="Arial" charset="0"/>
              </a:rPr>
              <a:t>requires fundamentally different class of algorithms than</a:t>
            </a:r>
          </a:p>
          <a:p>
            <a:pPr marL="57150" lvl="1" indent="0">
              <a:lnSpc>
                <a:spcPct val="80000"/>
              </a:lnSpc>
              <a:buNone/>
            </a:pPr>
            <a:r>
              <a:rPr lang="en-US" sz="1800" dirty="0">
                <a:solidFill>
                  <a:prstClr val="black"/>
                </a:solidFill>
                <a:cs typeface="Arial" charset="0"/>
              </a:rPr>
              <a:t>      just supervised or unsupervised machine learning ones</a:t>
            </a:r>
          </a:p>
          <a:p>
            <a:pPr marL="342900" lvl="1">
              <a:lnSpc>
                <a:spcPct val="80000"/>
              </a:lnSpc>
            </a:pPr>
            <a:endParaRPr lang="en-US" sz="1800" dirty="0">
              <a:solidFill>
                <a:prstClr val="black"/>
              </a:solidFill>
              <a:cs typeface="Arial" charset="0"/>
            </a:endParaRPr>
          </a:p>
          <a:p>
            <a:pPr marL="342900" lvl="1">
              <a:lnSpc>
                <a:spcPct val="80000"/>
              </a:lnSpc>
            </a:pPr>
            <a:r>
              <a:rPr lang="en-US" sz="1800" dirty="0" smtClean="0">
                <a:solidFill>
                  <a:prstClr val="black"/>
                </a:solidFill>
                <a:cs typeface="Arial" charset="0"/>
              </a:rPr>
              <a:t>Solve sequential decision-making , or control, problem for cyber </a:t>
            </a:r>
          </a:p>
          <a:p>
            <a:pPr marL="57150" lvl="1" indent="0">
              <a:lnSpc>
                <a:spcPct val="80000"/>
              </a:lnSpc>
              <a:buNone/>
            </a:pPr>
            <a:r>
              <a:rPr lang="en-US" sz="1800" dirty="0">
                <a:solidFill>
                  <a:prstClr val="black"/>
                </a:solidFill>
                <a:cs typeface="Arial" charset="0"/>
              </a:rPr>
              <a:t> </a:t>
            </a:r>
            <a:r>
              <a:rPr lang="en-US" sz="1800" dirty="0" smtClean="0">
                <a:solidFill>
                  <a:prstClr val="black"/>
                </a:solidFill>
                <a:cs typeface="Arial" charset="0"/>
              </a:rPr>
              <a:t>    defense domain</a:t>
            </a:r>
          </a:p>
          <a:p>
            <a:pPr marL="742950" lvl="2">
              <a:lnSpc>
                <a:spcPct val="80000"/>
              </a:lnSpc>
            </a:pPr>
            <a:endParaRPr lang="en-US" sz="1400" dirty="0">
              <a:solidFill>
                <a:prstClr val="black"/>
              </a:solidFill>
              <a:cs typeface="Arial" charset="0"/>
            </a:endParaRPr>
          </a:p>
          <a:p>
            <a:pPr marL="742950" lvl="2">
              <a:lnSpc>
                <a:spcPct val="80000"/>
              </a:lnSpc>
            </a:pPr>
            <a:r>
              <a:rPr lang="en-US" sz="1400" dirty="0" smtClean="0">
                <a:solidFill>
                  <a:prstClr val="black"/>
                </a:solidFill>
                <a:cs typeface="Arial" charset="0"/>
              </a:rPr>
              <a:t>Achieve directed goal in adversarial cyber environment</a:t>
            </a:r>
          </a:p>
          <a:p>
            <a:pPr marL="742950" lvl="2">
              <a:lnSpc>
                <a:spcPct val="80000"/>
              </a:lnSpc>
            </a:pPr>
            <a:r>
              <a:rPr lang="en-US" sz="1400" dirty="0" smtClean="0">
                <a:solidFill>
                  <a:prstClr val="black"/>
                </a:solidFill>
                <a:cs typeface="Arial" charset="0"/>
              </a:rPr>
              <a:t>Outcome of actions are unpredictable</a:t>
            </a:r>
          </a:p>
          <a:p>
            <a:pPr marL="742950" lvl="2">
              <a:lnSpc>
                <a:spcPct val="80000"/>
              </a:lnSpc>
            </a:pPr>
            <a:r>
              <a:rPr lang="en-US" sz="1400" dirty="0" smtClean="0">
                <a:solidFill>
                  <a:prstClr val="black"/>
                </a:solidFill>
                <a:cs typeface="Arial" charset="0"/>
              </a:rPr>
              <a:t>Feedback, i.e., reward  signal, from environment required</a:t>
            </a:r>
          </a:p>
          <a:p>
            <a:pPr marL="342900" lvl="1">
              <a:lnSpc>
                <a:spcPct val="80000"/>
              </a:lnSpc>
            </a:pPr>
            <a:endParaRPr lang="en-US" sz="1800" dirty="0" smtClean="0">
              <a:solidFill>
                <a:prstClr val="black"/>
              </a:solidFill>
              <a:cs typeface="Arial" charset="0"/>
            </a:endParaRPr>
          </a:p>
          <a:p>
            <a:pPr marL="342900" lvl="1">
              <a:lnSpc>
                <a:spcPct val="80000"/>
              </a:lnSpc>
            </a:pPr>
            <a:r>
              <a:rPr lang="en-US" sz="1800" dirty="0" smtClean="0">
                <a:solidFill>
                  <a:prstClr val="black"/>
                </a:solidFill>
                <a:cs typeface="Arial" charset="0"/>
              </a:rPr>
              <a:t>Training sets </a:t>
            </a:r>
            <a:r>
              <a:rPr lang="en-US" sz="1800" dirty="0">
                <a:solidFill>
                  <a:prstClr val="black"/>
                </a:solidFill>
                <a:cs typeface="Arial" charset="0"/>
              </a:rPr>
              <a:t>are either not available or difficult and expensive to </a:t>
            </a:r>
            <a:endParaRPr lang="en-US" sz="1800" dirty="0" smtClean="0">
              <a:solidFill>
                <a:prstClr val="black"/>
              </a:solidFill>
              <a:cs typeface="Arial" charset="0"/>
            </a:endParaRPr>
          </a:p>
          <a:p>
            <a:pPr marL="57150" lvl="1" indent="0">
              <a:lnSpc>
                <a:spcPct val="80000"/>
              </a:lnSpc>
              <a:buNone/>
            </a:pPr>
            <a:r>
              <a:rPr lang="en-US" sz="1800" dirty="0">
                <a:solidFill>
                  <a:prstClr val="black"/>
                </a:solidFill>
                <a:cs typeface="Arial" charset="0"/>
              </a:rPr>
              <a:t> </a:t>
            </a:r>
            <a:r>
              <a:rPr lang="en-US" sz="1800" dirty="0" smtClean="0">
                <a:solidFill>
                  <a:prstClr val="black"/>
                </a:solidFill>
                <a:cs typeface="Arial" charset="0"/>
              </a:rPr>
              <a:t>     obtain</a:t>
            </a:r>
          </a:p>
          <a:p>
            <a:pPr marL="57150" lvl="1" indent="0">
              <a:lnSpc>
                <a:spcPct val="80000"/>
              </a:lnSpc>
              <a:buNone/>
            </a:pPr>
            <a:endParaRPr lang="en-US" sz="1800" dirty="0" smtClean="0">
              <a:solidFill>
                <a:prstClr val="black"/>
              </a:solidFill>
              <a:cs typeface="Arial" charset="0"/>
            </a:endParaRPr>
          </a:p>
          <a:p>
            <a:pPr marL="342900" lvl="1">
              <a:lnSpc>
                <a:spcPct val="80000"/>
              </a:lnSpc>
            </a:pPr>
            <a:r>
              <a:rPr lang="en-US" sz="1800" dirty="0">
                <a:solidFill>
                  <a:prstClr val="black"/>
                </a:solidFill>
                <a:cs typeface="Arial" charset="0"/>
              </a:rPr>
              <a:t>Challenge to accurately label </a:t>
            </a:r>
            <a:r>
              <a:rPr lang="en-US" sz="1800" dirty="0" smtClean="0">
                <a:solidFill>
                  <a:prstClr val="black"/>
                </a:solidFill>
                <a:cs typeface="Arial" charset="0"/>
              </a:rPr>
              <a:t>situations to effectively predict labels </a:t>
            </a:r>
          </a:p>
          <a:p>
            <a:pPr marL="57150" lvl="1" indent="0">
              <a:lnSpc>
                <a:spcPct val="80000"/>
              </a:lnSpc>
              <a:buNone/>
            </a:pPr>
            <a:r>
              <a:rPr lang="en-US" sz="1800" dirty="0" smtClean="0">
                <a:solidFill>
                  <a:prstClr val="black"/>
                </a:solidFill>
                <a:cs typeface="Arial" charset="0"/>
              </a:rPr>
              <a:t>      for new situations in cyber defense (Supervised Learning)</a:t>
            </a:r>
            <a:endParaRPr lang="en-US" sz="1800" dirty="0">
              <a:solidFill>
                <a:prstClr val="black"/>
              </a:solidFill>
              <a:cs typeface="Arial" charset="0"/>
            </a:endParaRPr>
          </a:p>
          <a:p>
            <a:pPr marL="514350" lvl="2" indent="0">
              <a:lnSpc>
                <a:spcPct val="80000"/>
              </a:lnSpc>
              <a:buNone/>
            </a:pPr>
            <a:endParaRPr lang="en-US" sz="1400" dirty="0">
              <a:solidFill>
                <a:prstClr val="black"/>
              </a:solidFill>
              <a:cs typeface="Arial" charset="0"/>
            </a:endParaRPr>
          </a:p>
          <a:p>
            <a:pPr marL="342900" lvl="1">
              <a:lnSpc>
                <a:spcPct val="80000"/>
              </a:lnSpc>
            </a:pPr>
            <a:r>
              <a:rPr lang="en-US" sz="1800" dirty="0" smtClean="0">
                <a:solidFill>
                  <a:prstClr val="black"/>
                </a:solidFill>
                <a:cs typeface="Arial" charset="0"/>
              </a:rPr>
              <a:t>Difficult to learn structure from cyber data in a dynamic environment </a:t>
            </a:r>
          </a:p>
          <a:p>
            <a:pPr marL="57150" lvl="1" indent="0">
              <a:lnSpc>
                <a:spcPct val="80000"/>
              </a:lnSpc>
              <a:buNone/>
            </a:pPr>
            <a:r>
              <a:rPr lang="en-US" sz="1800" dirty="0">
                <a:solidFill>
                  <a:prstClr val="black"/>
                </a:solidFill>
                <a:cs typeface="Arial" charset="0"/>
              </a:rPr>
              <a:t> </a:t>
            </a:r>
            <a:r>
              <a:rPr lang="en-US" sz="1800" dirty="0" smtClean="0">
                <a:solidFill>
                  <a:prstClr val="black"/>
                </a:solidFill>
                <a:cs typeface="Arial" charset="0"/>
              </a:rPr>
              <a:t>     (Unsupervised Learning)</a:t>
            </a:r>
          </a:p>
          <a:p>
            <a:pPr marL="57150" lvl="1" indent="0">
              <a:lnSpc>
                <a:spcPct val="80000"/>
              </a:lnSpc>
              <a:buNone/>
            </a:pPr>
            <a:endParaRPr lang="en-US" sz="1800" dirty="0" smtClean="0">
              <a:solidFill>
                <a:prstClr val="black"/>
              </a:solidFill>
              <a:cs typeface="Arial" charset="0"/>
            </a:endParaRPr>
          </a:p>
          <a:p>
            <a:pPr marL="57150" lvl="1" indent="0">
              <a:lnSpc>
                <a:spcPct val="80000"/>
              </a:lnSpc>
              <a:buNone/>
            </a:pPr>
            <a:endParaRPr lang="en-US" sz="1800" dirty="0">
              <a:solidFill>
                <a:prstClr val="black"/>
              </a:solidFill>
              <a:cs typeface="Arial" charset="0"/>
            </a:endParaRPr>
          </a:p>
          <a:p>
            <a:pPr marL="514350" lvl="2" indent="0">
              <a:lnSpc>
                <a:spcPct val="80000"/>
              </a:lnSpc>
              <a:buNone/>
            </a:pPr>
            <a:endParaRPr lang="en-US" sz="1400" dirty="0" smtClean="0">
              <a:solidFill>
                <a:prstClr val="black"/>
              </a:solidFill>
              <a:cs typeface="Arial" charset="0"/>
            </a:endParaRPr>
          </a:p>
          <a:p>
            <a:pPr marL="514350" lvl="2" indent="0">
              <a:lnSpc>
                <a:spcPct val="80000"/>
              </a:lnSpc>
              <a:buNone/>
            </a:pPr>
            <a:endParaRPr lang="en-US" sz="1400" dirty="0" smtClean="0">
              <a:solidFill>
                <a:prstClr val="black"/>
              </a:solidFill>
              <a:cs typeface="Arial" charset="0"/>
            </a:endParaRPr>
          </a:p>
          <a:p>
            <a:pPr marL="57150" lvl="1" indent="0">
              <a:lnSpc>
                <a:spcPct val="80000"/>
              </a:lnSpc>
              <a:buNone/>
            </a:pPr>
            <a:endParaRPr lang="en-US" sz="1800" dirty="0" smtClean="0">
              <a:solidFill>
                <a:prstClr val="black"/>
              </a:solidFill>
              <a:cs typeface="Arial" charset="0"/>
            </a:endParaRPr>
          </a:p>
          <a:p>
            <a:pPr marL="57150" lvl="1" indent="0">
              <a:lnSpc>
                <a:spcPct val="80000"/>
              </a:lnSpc>
              <a:buNone/>
            </a:pPr>
            <a:endParaRPr lang="en-US" sz="1800" dirty="0">
              <a:solidFill>
                <a:prstClr val="black"/>
              </a:solidFill>
              <a:cs typeface="Arial" charset="0"/>
            </a:endParaRPr>
          </a:p>
          <a:p>
            <a:pPr marL="57150" lvl="1" indent="0">
              <a:lnSpc>
                <a:spcPct val="80000"/>
              </a:lnSpc>
              <a:buNone/>
            </a:pPr>
            <a:endParaRPr lang="en-US" sz="1800" dirty="0" smtClean="0"/>
          </a:p>
          <a:p>
            <a:pPr marL="57150" lvl="1" indent="0">
              <a:lnSpc>
                <a:spcPct val="80000"/>
              </a:lnSpc>
              <a:buNone/>
            </a:pPr>
            <a:endParaRPr lang="en-US" sz="1800" i="1" dirty="0" smtClean="0"/>
          </a:p>
          <a:p>
            <a:pPr marL="57150" lvl="1" indent="0">
              <a:lnSpc>
                <a:spcPct val="80000"/>
              </a:lnSpc>
              <a:buNone/>
            </a:pPr>
            <a:endParaRPr lang="en-US" sz="1800" i="1" dirty="0"/>
          </a:p>
          <a:p>
            <a:pPr marL="457200" lvl="1" indent="0">
              <a:lnSpc>
                <a:spcPct val="80000"/>
              </a:lnSpc>
              <a:buNone/>
            </a:pPr>
            <a:endParaRPr lang="en-US" sz="1400" dirty="0"/>
          </a:p>
          <a:p>
            <a:pPr indent="-285750">
              <a:lnSpc>
                <a:spcPct val="80000"/>
              </a:lnSpc>
            </a:pPr>
            <a:endParaRPr lang="en-US" sz="1800" b="1" dirty="0" smtClean="0"/>
          </a:p>
          <a:p>
            <a:pPr marL="457200" lvl="1" indent="0">
              <a:lnSpc>
                <a:spcPct val="80000"/>
              </a:lnSpc>
              <a:buNone/>
            </a:pPr>
            <a:endParaRPr lang="en-US" sz="1800" dirty="0" smtClean="0"/>
          </a:p>
          <a:p>
            <a:pPr marL="0" indent="0">
              <a:lnSpc>
                <a:spcPct val="80000"/>
              </a:lnSpc>
              <a:buNone/>
            </a:pPr>
            <a:endParaRPr lang="en-US" sz="1800" dirty="0" smtClean="0"/>
          </a:p>
          <a:p>
            <a:pPr>
              <a:lnSpc>
                <a:spcPct val="80000"/>
              </a:lnSpc>
            </a:pPr>
            <a:endParaRPr lang="en-US" sz="1800" dirty="0" smtClean="0"/>
          </a:p>
          <a:p>
            <a:pPr>
              <a:lnSpc>
                <a:spcPct val="80000"/>
              </a:lnSpc>
            </a:pPr>
            <a:endParaRPr lang="en-US" sz="1800" dirty="0" smtClean="0"/>
          </a:p>
          <a:p>
            <a:pPr marL="0" indent="0">
              <a:lnSpc>
                <a:spcPct val="80000"/>
              </a:lnSpc>
              <a:buNone/>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buNone/>
            </a:pPr>
            <a:endParaRPr lang="en-US" sz="1800" dirty="0" smtClean="0"/>
          </a:p>
          <a:p>
            <a:pPr>
              <a:lnSpc>
                <a:spcPct val="80000"/>
              </a:lnSpc>
            </a:pPr>
            <a:endParaRPr lang="en-US" sz="1400" dirty="0" smtClean="0"/>
          </a:p>
        </p:txBody>
      </p:sp>
      <p:sp>
        <p:nvSpPr>
          <p:cNvPr id="25601" name="Rectangle 2"/>
          <p:cNvSpPr>
            <a:spLocks noGrp="1" noChangeArrowheads="1"/>
          </p:cNvSpPr>
          <p:nvPr>
            <p:ph type="title"/>
          </p:nvPr>
        </p:nvSpPr>
        <p:spPr>
          <a:xfrm>
            <a:off x="457200" y="762000"/>
            <a:ext cx="8229600" cy="838200"/>
          </a:xfrm>
        </p:spPr>
        <p:txBody>
          <a:bodyPr>
            <a:normAutofit/>
          </a:bodyPr>
          <a:lstStyle/>
          <a:p>
            <a:r>
              <a:rPr lang="en-US" sz="3200" dirty="0">
                <a:solidFill>
                  <a:schemeClr val="tx2">
                    <a:lumMod val="75000"/>
                  </a:schemeClr>
                </a:solidFill>
              </a:rPr>
              <a:t>Why Reinforcement Learning (RL</a:t>
            </a:r>
            <a:r>
              <a:rPr lang="en-US" sz="3200" dirty="0" smtClean="0">
                <a:solidFill>
                  <a:schemeClr val="tx2">
                    <a:lumMod val="75000"/>
                  </a:schemeClr>
                </a:solidFill>
              </a:rPr>
              <a:t>)? </a:t>
            </a:r>
            <a:endParaRPr lang="en-US" sz="3200" dirty="0">
              <a:solidFill>
                <a:schemeClr val="tx2">
                  <a:lumMod val="75000"/>
                </a:schemeClr>
              </a:solidFill>
            </a:endParaRPr>
          </a:p>
        </p:txBody>
      </p:sp>
      <p:sp>
        <p:nvSpPr>
          <p:cNvPr id="7" name="Slide Number Placeholder 6"/>
          <p:cNvSpPr>
            <a:spLocks noGrp="1"/>
          </p:cNvSpPr>
          <p:nvPr>
            <p:ph type="sldNum" sz="quarter" idx="4294967295"/>
          </p:nvPr>
        </p:nvSpPr>
        <p:spPr>
          <a:xfrm>
            <a:off x="7010400" y="6381750"/>
            <a:ext cx="2133600" cy="476250"/>
          </a:xfrm>
          <a:prstGeom prst="rect">
            <a:avLst/>
          </a:prstGeom>
        </p:spPr>
        <p:txBody>
          <a:bodyPr/>
          <a:lstStyle/>
          <a:p>
            <a:pPr>
              <a:defRPr/>
            </a:pPr>
            <a:fld id="{BD45B917-A63E-4FAA-88BC-86BB32F19A6E}" type="slidenum">
              <a:rPr lang="en-US" smtClean="0">
                <a:latin typeface="+mn-lt"/>
              </a:rPr>
              <a:pPr>
                <a:defRPr/>
              </a:pPr>
              <a:t>20</a:t>
            </a:fld>
            <a:endParaRPr lang="en-US" dirty="0">
              <a:latin typeface="+mn-lt"/>
            </a:endParaRP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62484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6" name="Rectangle 2"/>
          <p:cNvSpPr txBox="1">
            <a:spLocks noChangeArrowheads="1"/>
          </p:cNvSpPr>
          <p:nvPr/>
        </p:nvSpPr>
        <p:spPr>
          <a:xfrm>
            <a:off x="457200" y="762000"/>
            <a:ext cx="8229600" cy="838200"/>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4400" b="1" kern="1200">
                <a:solidFill>
                  <a:schemeClr val="tx1"/>
                </a:solidFill>
                <a:effectLst/>
                <a:latin typeface="+mj-lt"/>
                <a:ea typeface="+mj-ea"/>
                <a:cs typeface="+mj-cs"/>
              </a:defRPr>
            </a:lvl1pPr>
          </a:lstStyle>
          <a:p>
            <a:r>
              <a:rPr lang="en-US" sz="3200" b="0" dirty="0" smtClean="0">
                <a:solidFill>
                  <a:schemeClr val="tx2">
                    <a:lumMod val="75000"/>
                  </a:schemeClr>
                </a:solidFill>
              </a:rPr>
              <a:t>Reinforcement Learning (RL) Overview</a:t>
            </a:r>
            <a:r>
              <a:rPr lang="en-US" sz="3200" b="0" baseline="30000" dirty="0"/>
              <a:t> </a:t>
            </a:r>
            <a:r>
              <a:rPr lang="en-US" sz="3200" b="0" baseline="30000" dirty="0" smtClean="0"/>
              <a:t>2</a:t>
            </a:r>
            <a:r>
              <a:rPr lang="en-US" sz="3200" b="0" dirty="0" smtClean="0">
                <a:solidFill>
                  <a:schemeClr val="tx2">
                    <a:lumMod val="75000"/>
                  </a:schemeClr>
                </a:solidFill>
              </a:rPr>
              <a:t> </a:t>
            </a:r>
            <a:endParaRPr lang="en-US" sz="3200" b="0" dirty="0">
              <a:solidFill>
                <a:schemeClr val="tx2">
                  <a:lumMod val="75000"/>
                </a:schemeClr>
              </a:solidFill>
            </a:endParaRPr>
          </a:p>
        </p:txBody>
      </p:sp>
      <p:sp>
        <p:nvSpPr>
          <p:cNvPr id="7" name="Rectangle 3"/>
          <p:cNvSpPr txBox="1">
            <a:spLocks noChangeArrowheads="1"/>
          </p:cNvSpPr>
          <p:nvPr/>
        </p:nvSpPr>
        <p:spPr>
          <a:xfrm>
            <a:off x="609600" y="1524000"/>
            <a:ext cx="8229600" cy="4989513"/>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Arial" pitchFamily="34" charset="0"/>
              <a:buNone/>
            </a:pPr>
            <a:endParaRPr lang="en-US" sz="7200" dirty="0" smtClean="0"/>
          </a:p>
          <a:p>
            <a:pPr marL="342900" lvl="1">
              <a:lnSpc>
                <a:spcPct val="80000"/>
              </a:lnSpc>
            </a:pPr>
            <a:r>
              <a:rPr lang="en-US" sz="7200" dirty="0" smtClean="0"/>
              <a:t>RL agents learn </a:t>
            </a:r>
            <a:r>
              <a:rPr lang="en-US" sz="7200" dirty="0"/>
              <a:t>to map situations to actions to maximize numerical reward </a:t>
            </a:r>
          </a:p>
          <a:p>
            <a:pPr marL="742950" lvl="2">
              <a:lnSpc>
                <a:spcPct val="80000"/>
              </a:lnSpc>
            </a:pPr>
            <a:r>
              <a:rPr lang="en-US" sz="5600" dirty="0"/>
              <a:t>Agent must be able to learn from own experience</a:t>
            </a:r>
          </a:p>
          <a:p>
            <a:pPr marL="742950" lvl="2">
              <a:lnSpc>
                <a:spcPct val="80000"/>
              </a:lnSpc>
            </a:pPr>
            <a:r>
              <a:rPr lang="en-US" sz="5600" dirty="0"/>
              <a:t>Trial-and-error search</a:t>
            </a:r>
          </a:p>
          <a:p>
            <a:pPr marL="742950" lvl="2">
              <a:lnSpc>
                <a:spcPct val="80000"/>
              </a:lnSpc>
            </a:pPr>
            <a:r>
              <a:rPr lang="en-US" sz="5600" dirty="0"/>
              <a:t>Tradeoff between exploitation and exploration</a:t>
            </a:r>
          </a:p>
          <a:p>
            <a:pPr marL="742950" lvl="2">
              <a:lnSpc>
                <a:spcPct val="80000"/>
              </a:lnSpc>
            </a:pPr>
            <a:r>
              <a:rPr lang="en-US" sz="5600" dirty="0"/>
              <a:t>Delayed reward</a:t>
            </a:r>
          </a:p>
          <a:p>
            <a:pPr marL="342900" lvl="1">
              <a:lnSpc>
                <a:spcPct val="80000"/>
              </a:lnSpc>
            </a:pPr>
            <a:endParaRPr lang="en-US" sz="6400" dirty="0"/>
          </a:p>
          <a:p>
            <a:pPr marL="342900" lvl="1">
              <a:lnSpc>
                <a:spcPct val="80000"/>
              </a:lnSpc>
            </a:pPr>
            <a:r>
              <a:rPr lang="en-US" sz="7200" dirty="0" smtClean="0"/>
              <a:t>RL policy maps perceived situations, i.e., states, </a:t>
            </a:r>
            <a:r>
              <a:rPr lang="en-US" sz="7200" dirty="0"/>
              <a:t>to </a:t>
            </a:r>
            <a:endParaRPr lang="en-US" sz="7200" dirty="0" smtClean="0"/>
          </a:p>
          <a:p>
            <a:pPr marL="57150" lvl="1" indent="0">
              <a:lnSpc>
                <a:spcPct val="80000"/>
              </a:lnSpc>
              <a:buNone/>
            </a:pPr>
            <a:r>
              <a:rPr lang="en-US" sz="7200" dirty="0"/>
              <a:t> </a:t>
            </a:r>
            <a:r>
              <a:rPr lang="en-US" sz="7200" dirty="0" smtClean="0"/>
              <a:t>     actions</a:t>
            </a:r>
          </a:p>
          <a:p>
            <a:pPr marL="742950" lvl="2">
              <a:lnSpc>
                <a:spcPct val="80000"/>
              </a:lnSpc>
            </a:pPr>
            <a:r>
              <a:rPr lang="en-US" sz="5600" dirty="0" smtClean="0"/>
              <a:t>Probability distribution across actions</a:t>
            </a:r>
          </a:p>
          <a:p>
            <a:pPr marL="342900" lvl="1">
              <a:lnSpc>
                <a:spcPct val="80000"/>
              </a:lnSpc>
            </a:pPr>
            <a:endParaRPr lang="en-US" sz="6400" dirty="0"/>
          </a:p>
          <a:p>
            <a:pPr marL="342900" lvl="1">
              <a:lnSpc>
                <a:spcPct val="80000"/>
              </a:lnSpc>
            </a:pPr>
            <a:r>
              <a:rPr lang="en-US" sz="7200" dirty="0" smtClean="0"/>
              <a:t>Reward function defines the RL problem goal</a:t>
            </a:r>
          </a:p>
          <a:p>
            <a:pPr marL="742950" lvl="2">
              <a:lnSpc>
                <a:spcPct val="80000"/>
              </a:lnSpc>
            </a:pPr>
            <a:r>
              <a:rPr lang="en-US" sz="5600" dirty="0" smtClean="0"/>
              <a:t>Function assigns </a:t>
            </a:r>
            <a:r>
              <a:rPr lang="en-US" sz="5600" dirty="0"/>
              <a:t>each </a:t>
            </a:r>
            <a:r>
              <a:rPr lang="en-US" sz="5600" dirty="0" smtClean="0"/>
              <a:t>state-action pair </a:t>
            </a:r>
            <a:r>
              <a:rPr lang="en-US" sz="5600" dirty="0"/>
              <a:t>a </a:t>
            </a:r>
            <a:r>
              <a:rPr lang="en-US" sz="5600" dirty="0" smtClean="0"/>
              <a:t>numerical reward</a:t>
            </a:r>
            <a:endParaRPr lang="en-US" sz="5600" dirty="0"/>
          </a:p>
          <a:p>
            <a:pPr marL="742950" lvl="2">
              <a:lnSpc>
                <a:spcPct val="80000"/>
              </a:lnSpc>
            </a:pPr>
            <a:r>
              <a:rPr lang="en-US" sz="5600" dirty="0"/>
              <a:t>Indicates intrinsic, immediate desirability of </a:t>
            </a:r>
            <a:r>
              <a:rPr lang="en-US" sz="5600" dirty="0" smtClean="0"/>
              <a:t>state</a:t>
            </a:r>
          </a:p>
          <a:p>
            <a:pPr marL="514350" lvl="2" indent="0">
              <a:lnSpc>
                <a:spcPct val="80000"/>
              </a:lnSpc>
              <a:buNone/>
            </a:pPr>
            <a:endParaRPr lang="en-US" sz="6400" dirty="0"/>
          </a:p>
          <a:p>
            <a:pPr marL="342900" lvl="1">
              <a:lnSpc>
                <a:spcPct val="80000"/>
              </a:lnSpc>
            </a:pPr>
            <a:r>
              <a:rPr lang="en-US" sz="7200" dirty="0"/>
              <a:t>Value function </a:t>
            </a:r>
            <a:r>
              <a:rPr lang="en-US" sz="7200" dirty="0" smtClean="0"/>
              <a:t>indicates long-term reward </a:t>
            </a:r>
          </a:p>
          <a:p>
            <a:pPr marL="742950" lvl="2">
              <a:lnSpc>
                <a:spcPct val="80000"/>
              </a:lnSpc>
            </a:pPr>
            <a:r>
              <a:rPr lang="en-US" sz="5600" dirty="0" smtClean="0"/>
              <a:t>Cumulative, expected </a:t>
            </a:r>
            <a:r>
              <a:rPr lang="en-US" sz="5600" dirty="0"/>
              <a:t>discounted </a:t>
            </a:r>
            <a:r>
              <a:rPr lang="en-US" sz="5600" dirty="0" smtClean="0"/>
              <a:t>reward for each state</a:t>
            </a:r>
          </a:p>
          <a:p>
            <a:pPr marL="742950" lvl="2">
              <a:lnSpc>
                <a:spcPct val="80000"/>
              </a:lnSpc>
            </a:pPr>
            <a:r>
              <a:rPr lang="en-US" sz="5600" dirty="0" smtClean="0"/>
              <a:t>Allows agent to reason about long-term consequences of actions</a:t>
            </a:r>
          </a:p>
          <a:p>
            <a:pPr marL="742950" lvl="2">
              <a:lnSpc>
                <a:spcPct val="80000"/>
              </a:lnSpc>
            </a:pPr>
            <a:endParaRPr lang="en-US" sz="5600" dirty="0"/>
          </a:p>
          <a:p>
            <a:pPr marL="342900" lvl="1">
              <a:lnSpc>
                <a:spcPct val="80000"/>
              </a:lnSpc>
            </a:pPr>
            <a:endParaRPr lang="en-US" sz="6400" dirty="0"/>
          </a:p>
          <a:p>
            <a:pPr marL="342900" lvl="1">
              <a:lnSpc>
                <a:spcPct val="80000"/>
              </a:lnSpc>
            </a:pPr>
            <a:r>
              <a:rPr lang="en-US" sz="7200" dirty="0"/>
              <a:t>Agent learns (near) optimal policy that maximizes </a:t>
            </a:r>
            <a:r>
              <a:rPr lang="en-US" sz="7200" dirty="0" smtClean="0"/>
              <a:t>expected long-term reward from a given state</a:t>
            </a:r>
            <a:endParaRPr lang="en-US" sz="7200" dirty="0"/>
          </a:p>
          <a:p>
            <a:pPr marL="114300" lvl="1" indent="0">
              <a:lnSpc>
                <a:spcPct val="80000"/>
              </a:lnSpc>
              <a:buNone/>
            </a:pPr>
            <a:r>
              <a:rPr lang="en-US" sz="2600" dirty="0"/>
              <a:t> </a:t>
            </a:r>
          </a:p>
          <a:p>
            <a:pPr marL="742950" lvl="2">
              <a:lnSpc>
                <a:spcPct val="80000"/>
              </a:lnSpc>
            </a:pPr>
            <a:endParaRPr lang="en-US" sz="1400" dirty="0" smtClean="0"/>
          </a:p>
          <a:p>
            <a:pPr marL="342900" lvl="1">
              <a:lnSpc>
                <a:spcPct val="80000"/>
              </a:lnSpc>
            </a:pPr>
            <a:endParaRPr lang="en-US" sz="1800" dirty="0"/>
          </a:p>
          <a:p>
            <a:pPr marL="342900" lvl="1">
              <a:lnSpc>
                <a:spcPct val="80000"/>
              </a:lnSpc>
            </a:pPr>
            <a:endParaRPr lang="en-US" sz="1800" dirty="0" smtClean="0"/>
          </a:p>
          <a:p>
            <a:pPr marL="57150" lvl="1" indent="0">
              <a:lnSpc>
                <a:spcPct val="80000"/>
              </a:lnSpc>
              <a:buNone/>
            </a:pPr>
            <a:endParaRPr lang="en-US" sz="1800" dirty="0" smtClean="0"/>
          </a:p>
          <a:p>
            <a:pPr marL="57150" lvl="1" indent="0">
              <a:lnSpc>
                <a:spcPct val="80000"/>
              </a:lnSpc>
              <a:buNone/>
            </a:pPr>
            <a:endParaRPr lang="en-US" sz="1800" dirty="0"/>
          </a:p>
          <a:p>
            <a:pPr marL="342900" lvl="1">
              <a:lnSpc>
                <a:spcPct val="80000"/>
              </a:lnSpc>
            </a:pPr>
            <a:endParaRPr lang="en-US" sz="1800" dirty="0" smtClean="0"/>
          </a:p>
          <a:p>
            <a:pPr marL="57150" lvl="1" indent="0">
              <a:lnSpc>
                <a:spcPct val="80000"/>
              </a:lnSpc>
              <a:buNone/>
            </a:pPr>
            <a:endParaRPr lang="en-US" sz="1800" dirty="0" smtClean="0"/>
          </a:p>
          <a:p>
            <a:pPr marL="342900" lvl="1">
              <a:lnSpc>
                <a:spcPct val="80000"/>
              </a:lnSpc>
            </a:pPr>
            <a:endParaRPr lang="en-US" sz="1800" dirty="0"/>
          </a:p>
          <a:p>
            <a:pPr marL="0" indent="0" algn="ctr">
              <a:lnSpc>
                <a:spcPct val="80000"/>
              </a:lnSpc>
              <a:buNone/>
            </a:pPr>
            <a:r>
              <a:rPr lang="en-US" sz="5600" baseline="30000" dirty="0" smtClean="0"/>
              <a:t>2</a:t>
            </a:r>
            <a:r>
              <a:rPr lang="en-US" sz="5600" dirty="0" smtClean="0"/>
              <a:t>Sutton and Barto, “</a:t>
            </a:r>
            <a:r>
              <a:rPr lang="en-US" sz="5600" u="sng" dirty="0" smtClean="0"/>
              <a:t>Reinforcement Learning: An Introduction</a:t>
            </a:r>
            <a:r>
              <a:rPr lang="en-US" sz="5600" dirty="0" smtClean="0"/>
              <a:t>,” The MIT Press, 2nd Edition, 2012</a:t>
            </a:r>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buFont typeface="Arial" pitchFamily="34" charset="0"/>
              <a:buNone/>
            </a:pPr>
            <a:endParaRPr lang="en-US" sz="1800" dirty="0" smtClean="0"/>
          </a:p>
          <a:p>
            <a:pPr>
              <a:lnSpc>
                <a:spcPct val="80000"/>
              </a:lnSpc>
            </a:pPr>
            <a:endParaRPr lang="en-US" sz="1400"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940755"/>
            <a:ext cx="27432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9342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457200" y="1371600"/>
            <a:ext cx="8229600" cy="4989513"/>
          </a:xfrm>
        </p:spPr>
        <p:txBody>
          <a:bodyPr>
            <a:normAutofit/>
          </a:bodyPr>
          <a:lstStyle/>
          <a:p>
            <a:pPr marL="57150" lvl="1" indent="0">
              <a:lnSpc>
                <a:spcPct val="80000"/>
              </a:lnSpc>
              <a:buNone/>
            </a:pPr>
            <a:endParaRPr lang="en-US" sz="1800" i="1" dirty="0"/>
          </a:p>
          <a:p>
            <a:pPr marL="457200" lvl="1" indent="0">
              <a:lnSpc>
                <a:spcPct val="80000"/>
              </a:lnSpc>
              <a:buNone/>
            </a:pPr>
            <a:endParaRPr lang="en-US" sz="1400" dirty="0"/>
          </a:p>
          <a:p>
            <a:pPr indent="-285750">
              <a:lnSpc>
                <a:spcPct val="80000"/>
              </a:lnSpc>
            </a:pPr>
            <a:endParaRPr lang="en-US" sz="1800" b="1" dirty="0" smtClean="0"/>
          </a:p>
          <a:p>
            <a:pPr marL="457200" lvl="1" indent="0">
              <a:lnSpc>
                <a:spcPct val="80000"/>
              </a:lnSpc>
              <a:buNone/>
            </a:pPr>
            <a:endParaRPr lang="en-US" sz="1800" dirty="0" smtClean="0"/>
          </a:p>
          <a:p>
            <a:pPr marL="0" indent="0">
              <a:lnSpc>
                <a:spcPct val="80000"/>
              </a:lnSpc>
              <a:buNone/>
            </a:pPr>
            <a:endParaRPr lang="en-US" sz="1800" dirty="0" smtClean="0"/>
          </a:p>
          <a:p>
            <a:pPr>
              <a:lnSpc>
                <a:spcPct val="80000"/>
              </a:lnSpc>
            </a:pPr>
            <a:endParaRPr lang="en-US" sz="1800" dirty="0" smtClean="0"/>
          </a:p>
          <a:p>
            <a:pPr>
              <a:lnSpc>
                <a:spcPct val="80000"/>
              </a:lnSpc>
            </a:pPr>
            <a:endParaRPr lang="en-US" sz="1800" dirty="0" smtClean="0"/>
          </a:p>
          <a:p>
            <a:pPr marL="0" indent="0">
              <a:lnSpc>
                <a:spcPct val="80000"/>
              </a:lnSpc>
              <a:buNone/>
            </a:pPr>
            <a:endParaRPr lang="en-US" sz="1800" dirty="0" smtClean="0"/>
          </a:p>
          <a:p>
            <a:pPr marL="0" indent="0">
              <a:lnSpc>
                <a:spcPct val="80000"/>
              </a:lnSpc>
              <a:buNone/>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buNone/>
            </a:pPr>
            <a:endParaRPr lang="en-US" sz="1800" dirty="0" smtClean="0"/>
          </a:p>
          <a:p>
            <a:pPr>
              <a:lnSpc>
                <a:spcPct val="80000"/>
              </a:lnSpc>
            </a:pPr>
            <a:endParaRPr lang="en-US" sz="1400" dirty="0" smtClean="0"/>
          </a:p>
        </p:txBody>
      </p:sp>
      <p:sp>
        <p:nvSpPr>
          <p:cNvPr id="25601" name="Rectangle 2"/>
          <p:cNvSpPr>
            <a:spLocks noGrp="1" noChangeArrowheads="1"/>
          </p:cNvSpPr>
          <p:nvPr>
            <p:ph type="title"/>
          </p:nvPr>
        </p:nvSpPr>
        <p:spPr>
          <a:xfrm>
            <a:off x="457200" y="762000"/>
            <a:ext cx="8229600" cy="838200"/>
          </a:xfrm>
        </p:spPr>
        <p:txBody>
          <a:bodyPr>
            <a:normAutofit/>
          </a:bodyPr>
          <a:lstStyle/>
          <a:p>
            <a:r>
              <a:rPr lang="en-US" sz="3600" dirty="0" smtClean="0">
                <a:solidFill>
                  <a:srgbClr val="1F497D">
                    <a:lumMod val="75000"/>
                  </a:srgbClr>
                </a:solidFill>
              </a:rPr>
              <a:t>RL Agent-Environment Interaction</a:t>
            </a:r>
            <a:r>
              <a:rPr lang="en-US" sz="3600" baseline="30000" dirty="0" smtClean="0">
                <a:solidFill>
                  <a:srgbClr val="1F497D">
                    <a:lumMod val="75000"/>
                  </a:srgbClr>
                </a:solidFill>
              </a:rPr>
              <a:t>2</a:t>
            </a:r>
            <a:endParaRPr lang="en-US" sz="1400" baseline="30000" dirty="0" smtClean="0">
              <a:latin typeface="+mn-lt"/>
            </a:endParaRPr>
          </a:p>
        </p:txBody>
      </p:sp>
      <p:sp>
        <p:nvSpPr>
          <p:cNvPr id="7" name="Slide Number Placeholder 6"/>
          <p:cNvSpPr>
            <a:spLocks noGrp="1"/>
          </p:cNvSpPr>
          <p:nvPr>
            <p:ph type="sldNum" sz="quarter" idx="4294967295"/>
          </p:nvPr>
        </p:nvSpPr>
        <p:spPr>
          <a:xfrm>
            <a:off x="7010400" y="6381750"/>
            <a:ext cx="2133600" cy="476250"/>
          </a:xfrm>
          <a:prstGeom prst="rect">
            <a:avLst/>
          </a:prstGeom>
        </p:spPr>
        <p:txBody>
          <a:bodyPr/>
          <a:lstStyle/>
          <a:p>
            <a:pPr>
              <a:defRPr/>
            </a:pPr>
            <a:fld id="{BD45B917-A63E-4FAA-88BC-86BB32F19A6E}" type="slidenum">
              <a:rPr lang="en-US" smtClean="0">
                <a:latin typeface="+mn-lt"/>
              </a:rPr>
              <a:pPr>
                <a:defRPr/>
              </a:pPr>
              <a:t>22</a:t>
            </a:fld>
            <a:endParaRPr lang="en-US" dirty="0">
              <a:latin typeface="+mn-lt"/>
            </a:endParaRPr>
          </a:p>
        </p:txBody>
      </p:sp>
      <p:sp>
        <p:nvSpPr>
          <p:cNvPr id="4" name="Footer Placeholder 3"/>
          <p:cNvSpPr>
            <a:spLocks noGrp="1"/>
          </p:cNvSpPr>
          <p:nvPr>
            <p:ph type="ftr" sz="quarter" idx="11"/>
          </p:nvPr>
        </p:nvSpPr>
        <p:spPr/>
        <p:txBody>
          <a:bodyPr/>
          <a:lstStyle/>
          <a:p>
            <a:endParaRPr lang="en-US" dirty="0"/>
          </a:p>
        </p:txBody>
      </p:sp>
      <p:sp>
        <p:nvSpPr>
          <p:cNvPr id="3" name="Rounded Rectangle 2"/>
          <p:cNvSpPr/>
          <p:nvPr/>
        </p:nvSpPr>
        <p:spPr>
          <a:xfrm>
            <a:off x="3657600" y="2524413"/>
            <a:ext cx="1524000"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771900" y="2651125"/>
            <a:ext cx="1295400" cy="584775"/>
          </a:xfrm>
          <a:prstGeom prst="rect">
            <a:avLst/>
          </a:prstGeom>
          <a:noFill/>
        </p:spPr>
        <p:txBody>
          <a:bodyPr wrap="square" rtlCol="0">
            <a:spAutoFit/>
          </a:bodyPr>
          <a:lstStyle/>
          <a:p>
            <a:pPr algn="ctr"/>
            <a:r>
              <a:rPr lang="en-US" sz="3200" dirty="0" smtClean="0"/>
              <a:t>Agent</a:t>
            </a:r>
            <a:endParaRPr lang="en-US" dirty="0"/>
          </a:p>
        </p:txBody>
      </p:sp>
      <p:sp>
        <p:nvSpPr>
          <p:cNvPr id="13" name="Rounded Rectangle 12"/>
          <p:cNvSpPr/>
          <p:nvPr/>
        </p:nvSpPr>
        <p:spPr>
          <a:xfrm>
            <a:off x="3048000" y="4277013"/>
            <a:ext cx="2813685"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3270885" y="4403725"/>
            <a:ext cx="2590800" cy="584775"/>
          </a:xfrm>
          <a:prstGeom prst="rect">
            <a:avLst/>
          </a:prstGeom>
          <a:noFill/>
        </p:spPr>
        <p:txBody>
          <a:bodyPr wrap="square" rtlCol="0">
            <a:spAutoFit/>
          </a:bodyPr>
          <a:lstStyle/>
          <a:p>
            <a:pPr algn="ctr"/>
            <a:r>
              <a:rPr lang="en-US" sz="3200" dirty="0" smtClean="0"/>
              <a:t>Environment</a:t>
            </a:r>
            <a:endParaRPr lang="en-US" dirty="0"/>
          </a:p>
        </p:txBody>
      </p:sp>
      <p:cxnSp>
        <p:nvCxnSpPr>
          <p:cNvPr id="18" name="Straight Connector 17"/>
          <p:cNvCxnSpPr/>
          <p:nvPr/>
        </p:nvCxnSpPr>
        <p:spPr>
          <a:xfrm flipH="1">
            <a:off x="1967909" y="4886613"/>
            <a:ext cx="6228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981200" y="2753013"/>
            <a:ext cx="0" cy="2133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981200" y="2753013"/>
            <a:ext cx="1676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5181600" y="3057813"/>
            <a:ext cx="1676400"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858000" y="3057815"/>
            <a:ext cx="0" cy="15041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5870258" y="4574375"/>
            <a:ext cx="98774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605" name="Straight Connector 25604"/>
          <p:cNvCxnSpPr/>
          <p:nvPr/>
        </p:nvCxnSpPr>
        <p:spPr>
          <a:xfrm flipH="1">
            <a:off x="2417136" y="4561600"/>
            <a:ext cx="173664" cy="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07" name="Straight Connector 25606"/>
          <p:cNvCxnSpPr/>
          <p:nvPr/>
        </p:nvCxnSpPr>
        <p:spPr>
          <a:xfrm flipV="1">
            <a:off x="2417135" y="3057815"/>
            <a:ext cx="0" cy="1504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11" name="Straight Arrow Connector 25610"/>
          <p:cNvCxnSpPr/>
          <p:nvPr/>
        </p:nvCxnSpPr>
        <p:spPr>
          <a:xfrm>
            <a:off x="2411819" y="3057813"/>
            <a:ext cx="1245781" cy="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612" name="TextBox 25611"/>
          <p:cNvSpPr txBox="1"/>
          <p:nvPr/>
        </p:nvSpPr>
        <p:spPr>
          <a:xfrm>
            <a:off x="7010400" y="3362613"/>
            <a:ext cx="838200" cy="646331"/>
          </a:xfrm>
          <a:prstGeom prst="rect">
            <a:avLst/>
          </a:prstGeom>
          <a:noFill/>
        </p:spPr>
        <p:txBody>
          <a:bodyPr wrap="square" rtlCol="0">
            <a:spAutoFit/>
          </a:bodyPr>
          <a:lstStyle/>
          <a:p>
            <a:r>
              <a:rPr lang="en-US" dirty="0" smtClean="0"/>
              <a:t>Action</a:t>
            </a:r>
          </a:p>
          <a:p>
            <a:r>
              <a:rPr lang="en-US" i="1" dirty="0" smtClean="0"/>
              <a:t>A</a:t>
            </a:r>
            <a:r>
              <a:rPr lang="en-US" baseline="-25000" dirty="0" smtClean="0"/>
              <a:t>t</a:t>
            </a:r>
            <a:endParaRPr lang="en-US" baseline="-25000" dirty="0"/>
          </a:p>
        </p:txBody>
      </p:sp>
      <p:sp>
        <p:nvSpPr>
          <p:cNvPr id="45" name="TextBox 44"/>
          <p:cNvSpPr txBox="1"/>
          <p:nvPr/>
        </p:nvSpPr>
        <p:spPr>
          <a:xfrm>
            <a:off x="2445489" y="3374383"/>
            <a:ext cx="1066800" cy="646331"/>
          </a:xfrm>
          <a:prstGeom prst="rect">
            <a:avLst/>
          </a:prstGeom>
          <a:noFill/>
        </p:spPr>
        <p:txBody>
          <a:bodyPr wrap="square" rtlCol="0">
            <a:spAutoFit/>
          </a:bodyPr>
          <a:lstStyle/>
          <a:p>
            <a:r>
              <a:rPr lang="en-US" dirty="0" smtClean="0"/>
              <a:t>Reward </a:t>
            </a:r>
            <a:r>
              <a:rPr lang="en-US" i="1" dirty="0" smtClean="0"/>
              <a:t>R</a:t>
            </a:r>
            <a:r>
              <a:rPr lang="en-US" baseline="-25000" dirty="0" smtClean="0"/>
              <a:t>t</a:t>
            </a:r>
            <a:endParaRPr lang="en-US" baseline="-25000" dirty="0"/>
          </a:p>
        </p:txBody>
      </p:sp>
      <p:sp>
        <p:nvSpPr>
          <p:cNvPr id="46" name="TextBox 45"/>
          <p:cNvSpPr txBox="1"/>
          <p:nvPr/>
        </p:nvSpPr>
        <p:spPr>
          <a:xfrm>
            <a:off x="1345019" y="3496647"/>
            <a:ext cx="1066800" cy="646331"/>
          </a:xfrm>
          <a:prstGeom prst="rect">
            <a:avLst/>
          </a:prstGeom>
          <a:noFill/>
        </p:spPr>
        <p:txBody>
          <a:bodyPr wrap="square" rtlCol="0">
            <a:spAutoFit/>
          </a:bodyPr>
          <a:lstStyle/>
          <a:p>
            <a:r>
              <a:rPr lang="en-US" dirty="0" smtClean="0"/>
              <a:t>State </a:t>
            </a:r>
          </a:p>
          <a:p>
            <a:r>
              <a:rPr lang="en-US" dirty="0" smtClean="0"/>
              <a:t>S</a:t>
            </a:r>
            <a:r>
              <a:rPr lang="en-US" baseline="-25000" dirty="0" smtClean="0"/>
              <a:t>t</a:t>
            </a:r>
            <a:endParaRPr lang="en-US" baseline="-25000" dirty="0"/>
          </a:p>
        </p:txBody>
      </p:sp>
      <p:cxnSp>
        <p:nvCxnSpPr>
          <p:cNvPr id="25614" name="Straight Connector 25613"/>
          <p:cNvCxnSpPr/>
          <p:nvPr/>
        </p:nvCxnSpPr>
        <p:spPr>
          <a:xfrm>
            <a:off x="2590800" y="4289066"/>
            <a:ext cx="0" cy="91440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578395" y="4223712"/>
            <a:ext cx="590106" cy="369332"/>
          </a:xfrm>
          <a:prstGeom prst="rect">
            <a:avLst/>
          </a:prstGeom>
          <a:noFill/>
        </p:spPr>
        <p:txBody>
          <a:bodyPr wrap="square" rtlCol="0">
            <a:spAutoFit/>
          </a:bodyPr>
          <a:lstStyle/>
          <a:p>
            <a:r>
              <a:rPr lang="en-US" i="1" dirty="0" smtClean="0"/>
              <a:t>R</a:t>
            </a:r>
            <a:r>
              <a:rPr lang="en-US" baseline="-25000" dirty="0" smtClean="0"/>
              <a:t>t+1</a:t>
            </a:r>
            <a:endParaRPr lang="en-US" baseline="-25000" dirty="0"/>
          </a:p>
        </p:txBody>
      </p:sp>
      <p:sp>
        <p:nvSpPr>
          <p:cNvPr id="54" name="TextBox 53"/>
          <p:cNvSpPr txBox="1"/>
          <p:nvPr/>
        </p:nvSpPr>
        <p:spPr>
          <a:xfrm>
            <a:off x="2605863" y="4882659"/>
            <a:ext cx="590106" cy="369332"/>
          </a:xfrm>
          <a:prstGeom prst="rect">
            <a:avLst/>
          </a:prstGeom>
          <a:noFill/>
        </p:spPr>
        <p:txBody>
          <a:bodyPr wrap="square" rtlCol="0">
            <a:spAutoFit/>
          </a:bodyPr>
          <a:lstStyle/>
          <a:p>
            <a:r>
              <a:rPr lang="en-US" i="1" dirty="0" smtClean="0"/>
              <a:t>S</a:t>
            </a:r>
            <a:r>
              <a:rPr lang="en-US" baseline="-25000" dirty="0" smtClean="0"/>
              <a:t>t+1</a:t>
            </a:r>
            <a:endParaRPr lang="en-US" baseline="-25000" dirty="0"/>
          </a:p>
        </p:txBody>
      </p:sp>
      <p:cxnSp>
        <p:nvCxnSpPr>
          <p:cNvPr id="61" name="Straight Arrow Connector 60"/>
          <p:cNvCxnSpPr/>
          <p:nvPr/>
        </p:nvCxnSpPr>
        <p:spPr>
          <a:xfrm flipH="1" flipV="1">
            <a:off x="2590800" y="4561191"/>
            <a:ext cx="457201" cy="4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flipV="1">
            <a:off x="2578395" y="4878705"/>
            <a:ext cx="469606" cy="790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630" name="Rectangle 25629"/>
          <p:cNvSpPr/>
          <p:nvPr/>
        </p:nvSpPr>
        <p:spPr>
          <a:xfrm>
            <a:off x="680085" y="6136112"/>
            <a:ext cx="7772400" cy="264688"/>
          </a:xfrm>
          <a:prstGeom prst="rect">
            <a:avLst/>
          </a:prstGeom>
        </p:spPr>
        <p:txBody>
          <a:bodyPr wrap="square">
            <a:spAutoFit/>
          </a:bodyPr>
          <a:lstStyle/>
          <a:p>
            <a:pPr algn="ctr">
              <a:lnSpc>
                <a:spcPct val="80000"/>
              </a:lnSpc>
            </a:pPr>
            <a:r>
              <a:rPr lang="en-US" sz="1400" baseline="30000" dirty="0" smtClean="0"/>
              <a:t>2</a:t>
            </a:r>
            <a:r>
              <a:rPr lang="en-US" sz="1400" dirty="0" smtClean="0"/>
              <a:t>Sutton </a:t>
            </a:r>
            <a:r>
              <a:rPr lang="en-US" sz="1400" dirty="0"/>
              <a:t>and Barto, “</a:t>
            </a:r>
            <a:r>
              <a:rPr lang="en-US" sz="1400" u="sng" dirty="0"/>
              <a:t>Reinforcement Learning: An Introduction</a:t>
            </a:r>
            <a:r>
              <a:rPr lang="en-US" sz="1400" dirty="0"/>
              <a:t>,” The MIT Press, 2nd Edition, 2012</a:t>
            </a:r>
          </a:p>
        </p:txBody>
      </p:sp>
    </p:spTree>
    <p:extLst>
      <p:ext uri="{BB962C8B-B14F-4D97-AF65-F5344CB8AC3E}">
        <p14:creationId xmlns:p14="http://schemas.microsoft.com/office/powerpoint/2010/main" val="34390309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7010400" y="6381750"/>
            <a:ext cx="2133600" cy="476250"/>
          </a:xfrm>
          <a:prstGeom prst="rect">
            <a:avLst/>
          </a:prstGeom>
        </p:spPr>
        <p:txBody>
          <a:bodyPr/>
          <a:lstStyle/>
          <a:p>
            <a:pPr>
              <a:defRPr/>
            </a:pPr>
            <a:fld id="{BD45B917-A63E-4FAA-88BC-86BB32F19A6E}" type="slidenum">
              <a:rPr lang="en-US" smtClean="0">
                <a:latin typeface="+mn-lt"/>
              </a:rPr>
              <a:pPr>
                <a:defRPr/>
              </a:pPr>
              <a:t>23</a:t>
            </a:fld>
            <a:endParaRPr lang="en-US" dirty="0">
              <a:latin typeface="+mn-lt"/>
            </a:endParaRPr>
          </a:p>
        </p:txBody>
      </p:sp>
      <p:sp>
        <p:nvSpPr>
          <p:cNvPr id="4" name="Footer Placeholder 3"/>
          <p:cNvSpPr>
            <a:spLocks noGrp="1"/>
          </p:cNvSpPr>
          <p:nvPr>
            <p:ph type="ftr" sz="quarter" idx="11"/>
          </p:nvPr>
        </p:nvSpPr>
        <p:spPr/>
        <p:txBody>
          <a:bodyPr/>
          <a:lstStyle/>
          <a:p>
            <a:endParaRPr lang="en-US" dirty="0"/>
          </a:p>
        </p:txBody>
      </p:sp>
      <p:sp>
        <p:nvSpPr>
          <p:cNvPr id="8" name="Rectangle 3"/>
          <p:cNvSpPr txBox="1">
            <a:spLocks noChangeArrowheads="1"/>
          </p:cNvSpPr>
          <p:nvPr/>
        </p:nvSpPr>
        <p:spPr>
          <a:xfrm>
            <a:off x="194930" y="1425955"/>
            <a:ext cx="8872870" cy="4989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2713" lvl="1" indent="-112713">
              <a:lnSpc>
                <a:spcPct val="80000"/>
              </a:lnSpc>
              <a:buClr>
                <a:schemeClr val="tx1"/>
              </a:buClr>
              <a:buFont typeface="Arial" pitchFamily="34" charset="0"/>
              <a:buChar char="•"/>
            </a:pPr>
            <a:endParaRPr lang="en-US" sz="1800" dirty="0" smtClean="0"/>
          </a:p>
          <a:p>
            <a:pPr marL="457200" lvl="1" indent="0">
              <a:lnSpc>
                <a:spcPct val="80000"/>
              </a:lnSpc>
              <a:buFont typeface="Arial" pitchFamily="34" charset="0"/>
              <a:buNone/>
            </a:pPr>
            <a:r>
              <a:rPr lang="en-US" sz="1800" dirty="0" smtClean="0"/>
              <a:t>			Computer Science</a:t>
            </a:r>
          </a:p>
          <a:p>
            <a:pPr marL="457200" lvl="1" indent="0">
              <a:lnSpc>
                <a:spcPct val="80000"/>
              </a:lnSpc>
              <a:buFont typeface="Arial" pitchFamily="34" charset="0"/>
              <a:buNone/>
            </a:pPr>
            <a:r>
              <a:rPr lang="en-US" sz="1800" dirty="0" smtClean="0"/>
              <a:t>			(Machine Learning)</a:t>
            </a:r>
            <a:endParaRPr lang="en-US" sz="1800" dirty="0"/>
          </a:p>
          <a:p>
            <a:pPr marL="457200" lvl="1" indent="0">
              <a:lnSpc>
                <a:spcPct val="80000"/>
              </a:lnSpc>
              <a:buFont typeface="Arial" pitchFamily="34" charset="0"/>
              <a:buNone/>
            </a:pPr>
            <a:endParaRPr lang="en-US" sz="1800" dirty="0" smtClean="0"/>
          </a:p>
          <a:p>
            <a:pPr marL="457200" lvl="1" indent="0">
              <a:lnSpc>
                <a:spcPct val="80000"/>
              </a:lnSpc>
              <a:buFont typeface="Arial" pitchFamily="34" charset="0"/>
              <a:buNone/>
            </a:pPr>
            <a:endParaRPr lang="en-US" sz="1800" dirty="0" smtClean="0"/>
          </a:p>
          <a:p>
            <a:pPr marL="457200" lvl="1" indent="0">
              <a:lnSpc>
                <a:spcPct val="80000"/>
              </a:lnSpc>
              <a:buFont typeface="Arial" pitchFamily="34" charset="0"/>
              <a:buNone/>
            </a:pPr>
            <a:r>
              <a:rPr lang="en-US" sz="1800" dirty="0" smtClean="0"/>
              <a:t>Engineering					     Neuroscience</a:t>
            </a:r>
          </a:p>
          <a:p>
            <a:pPr marL="457200" lvl="1" indent="0">
              <a:lnSpc>
                <a:spcPct val="80000"/>
              </a:lnSpc>
              <a:buNone/>
            </a:pPr>
            <a:r>
              <a:rPr lang="en-US" sz="1800" dirty="0"/>
              <a:t>(Optimal Control</a:t>
            </a:r>
            <a:r>
              <a:rPr lang="en-US" sz="1800" dirty="0" smtClean="0"/>
              <a:t>)                                                                      (Reward System)</a:t>
            </a:r>
          </a:p>
          <a:p>
            <a:pPr marL="457200" lvl="1" indent="0">
              <a:lnSpc>
                <a:spcPct val="80000"/>
              </a:lnSpc>
              <a:buFont typeface="Arial" pitchFamily="34" charset="0"/>
              <a:buNone/>
            </a:pPr>
            <a:endParaRPr lang="en-US" sz="1800" dirty="0" smtClean="0"/>
          </a:p>
          <a:p>
            <a:pPr marL="457200" lvl="1" indent="0">
              <a:lnSpc>
                <a:spcPct val="80000"/>
              </a:lnSpc>
              <a:buFont typeface="Arial" pitchFamily="34" charset="0"/>
              <a:buNone/>
            </a:pPr>
            <a:r>
              <a:rPr lang="en-US" sz="1800" dirty="0" smtClean="0"/>
              <a:t>			</a:t>
            </a:r>
            <a:r>
              <a:rPr lang="en-US" sz="1800" dirty="0" smtClean="0">
                <a:solidFill>
                  <a:srgbClr val="FF0000"/>
                </a:solidFill>
              </a:rPr>
              <a:t>Reinforcement Learning</a:t>
            </a:r>
            <a:r>
              <a:rPr lang="en-US" sz="1800" dirty="0" smtClean="0"/>
              <a:t>			</a:t>
            </a:r>
          </a:p>
          <a:p>
            <a:pPr marL="457200" lvl="1" indent="0">
              <a:lnSpc>
                <a:spcPct val="80000"/>
              </a:lnSpc>
              <a:buFont typeface="Arial" pitchFamily="34" charset="0"/>
              <a:buNone/>
            </a:pPr>
            <a:endParaRPr lang="en-US" sz="1800" dirty="0"/>
          </a:p>
          <a:p>
            <a:pPr marL="457200" lvl="1" indent="0">
              <a:lnSpc>
                <a:spcPct val="80000"/>
              </a:lnSpc>
              <a:buFont typeface="Arial" pitchFamily="34" charset="0"/>
              <a:buNone/>
            </a:pPr>
            <a:endParaRPr lang="en-US" sz="1800" dirty="0"/>
          </a:p>
          <a:p>
            <a:pPr marL="457200" lvl="1" indent="0">
              <a:lnSpc>
                <a:spcPct val="80000"/>
              </a:lnSpc>
              <a:buFont typeface="Arial" pitchFamily="34" charset="0"/>
              <a:buNone/>
            </a:pPr>
            <a:r>
              <a:rPr lang="en-US" sz="1800" dirty="0" smtClean="0"/>
              <a:t>Mathematics					     Psychology	</a:t>
            </a:r>
          </a:p>
          <a:p>
            <a:pPr marL="0" indent="0">
              <a:lnSpc>
                <a:spcPct val="80000"/>
              </a:lnSpc>
              <a:buFont typeface="Arial" pitchFamily="34" charset="0"/>
              <a:buNone/>
            </a:pPr>
            <a:r>
              <a:rPr lang="en-US" sz="1800" dirty="0" smtClean="0"/>
              <a:t>        (Operations Research)                                                               (Classical/Operant       							      Conditioning)</a:t>
            </a:r>
          </a:p>
          <a:p>
            <a:pPr marL="0" indent="0">
              <a:lnSpc>
                <a:spcPct val="80000"/>
              </a:lnSpc>
              <a:buFont typeface="Arial" pitchFamily="34" charset="0"/>
              <a:buNone/>
            </a:pPr>
            <a:r>
              <a:rPr lang="en-US" sz="1800" dirty="0" smtClean="0"/>
              <a:t>			         Economics</a:t>
            </a:r>
            <a:endParaRPr lang="en-US" sz="1800" dirty="0"/>
          </a:p>
          <a:p>
            <a:pPr marL="0" indent="0">
              <a:lnSpc>
                <a:spcPct val="80000"/>
              </a:lnSpc>
              <a:buFont typeface="Arial" pitchFamily="34" charset="0"/>
              <a:buNone/>
            </a:pPr>
            <a:r>
              <a:rPr lang="en-US" sz="1800" dirty="0" smtClean="0"/>
              <a:t> 			(Bounded Rationality)</a:t>
            </a:r>
          </a:p>
          <a:p>
            <a:pPr>
              <a:lnSpc>
                <a:spcPct val="80000"/>
              </a:lnSpc>
            </a:pPr>
            <a:endParaRPr lang="en-US" sz="1800" dirty="0" smtClean="0"/>
          </a:p>
          <a:p>
            <a:pPr>
              <a:lnSpc>
                <a:spcPct val="80000"/>
              </a:lnSpc>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b="1" dirty="0"/>
          </a:p>
          <a:p>
            <a:pPr>
              <a:lnSpc>
                <a:spcPct val="80000"/>
              </a:lnSpc>
            </a:pPr>
            <a:endParaRPr lang="en-US" sz="1800" dirty="0" smtClean="0"/>
          </a:p>
          <a:p>
            <a:pPr>
              <a:lnSpc>
                <a:spcPct val="80000"/>
              </a:lnSpc>
              <a:buFont typeface="Arial" pitchFamily="34" charset="0"/>
              <a:buNone/>
            </a:pPr>
            <a:endParaRPr lang="en-US" sz="1800" dirty="0" smtClean="0"/>
          </a:p>
          <a:p>
            <a:pPr>
              <a:lnSpc>
                <a:spcPct val="80000"/>
              </a:lnSpc>
            </a:pPr>
            <a:endParaRPr lang="en-US" sz="1400" dirty="0" smtClean="0"/>
          </a:p>
        </p:txBody>
      </p:sp>
      <p:sp>
        <p:nvSpPr>
          <p:cNvPr id="11" name="Rectangle 2"/>
          <p:cNvSpPr>
            <a:spLocks noGrp="1" noChangeArrowheads="1"/>
          </p:cNvSpPr>
          <p:nvPr>
            <p:ph type="title"/>
          </p:nvPr>
        </p:nvSpPr>
        <p:spPr>
          <a:xfrm>
            <a:off x="587322" y="609600"/>
            <a:ext cx="8088086" cy="1143000"/>
          </a:xfrm>
        </p:spPr>
        <p:txBody>
          <a:bodyPr>
            <a:normAutofit/>
          </a:bodyPr>
          <a:lstStyle/>
          <a:p>
            <a:r>
              <a:rPr lang="en-US" sz="3600" dirty="0" smtClean="0">
                <a:solidFill>
                  <a:schemeClr val="tx2">
                    <a:lumMod val="75000"/>
                  </a:schemeClr>
                </a:solidFill>
              </a:rPr>
              <a:t>Science of Decision-Making</a:t>
            </a:r>
            <a:endParaRPr lang="en-US" sz="1400" dirty="0" smtClean="0">
              <a:latin typeface="+mn-lt"/>
            </a:endParaRPr>
          </a:p>
        </p:txBody>
      </p:sp>
      <p:cxnSp>
        <p:nvCxnSpPr>
          <p:cNvPr id="13" name="Straight Connector 12"/>
          <p:cNvCxnSpPr/>
          <p:nvPr/>
        </p:nvCxnSpPr>
        <p:spPr>
          <a:xfrm>
            <a:off x="3889744" y="2445488"/>
            <a:ext cx="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149549" y="3352800"/>
            <a:ext cx="74605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24400" y="4327451"/>
            <a:ext cx="1196161" cy="266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149549" y="4114800"/>
            <a:ext cx="746051"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86200" y="41148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891861" y="2971800"/>
            <a:ext cx="990600" cy="58390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63464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294495" y="3006908"/>
            <a:ext cx="2135409"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105400" y="3411720"/>
            <a:ext cx="1933575"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0" y="5715000"/>
            <a:ext cx="7620000" cy="584775"/>
          </a:xfrm>
          <a:prstGeom prst="rect">
            <a:avLst/>
          </a:prstGeom>
          <a:noFill/>
        </p:spPr>
        <p:txBody>
          <a:bodyPr wrap="square" rtlCol="0">
            <a:spAutoFit/>
          </a:bodyPr>
          <a:lstStyle/>
          <a:p>
            <a:r>
              <a:rPr lang="en-US" sz="1600" dirty="0" smtClean="0"/>
              <a:t>*Images from Thorndike, E.L. (1898) Animal Intelligence: An experimental study of the associative process in animals, The Psychological Review, II (4), The MacMillan Co., NY, NY.</a:t>
            </a:r>
            <a:endParaRPr lang="en-US" sz="1600" dirty="0"/>
          </a:p>
        </p:txBody>
      </p:sp>
      <p:sp>
        <p:nvSpPr>
          <p:cNvPr id="4" name="TextBox 3"/>
          <p:cNvSpPr txBox="1"/>
          <p:nvPr/>
        </p:nvSpPr>
        <p:spPr>
          <a:xfrm>
            <a:off x="1066800" y="609600"/>
            <a:ext cx="7924800" cy="646331"/>
          </a:xfrm>
          <a:prstGeom prst="rect">
            <a:avLst/>
          </a:prstGeom>
          <a:noFill/>
        </p:spPr>
        <p:txBody>
          <a:bodyPr wrap="square" rtlCol="0">
            <a:spAutoFit/>
          </a:bodyPr>
          <a:lstStyle/>
          <a:p>
            <a:pPr algn="ctr">
              <a:spcBef>
                <a:spcPct val="0"/>
              </a:spcBef>
            </a:pPr>
            <a:r>
              <a:rPr lang="en-US" sz="3600" dirty="0">
                <a:solidFill>
                  <a:srgbClr val="1F497D">
                    <a:lumMod val="75000"/>
                  </a:srgbClr>
                </a:solidFill>
                <a:latin typeface="+mj-lt"/>
                <a:ea typeface="+mj-ea"/>
                <a:cs typeface="+mj-cs"/>
              </a:rPr>
              <a:t>Law of Effect – Edward Thorndike - 1898</a:t>
            </a:r>
          </a:p>
        </p:txBody>
      </p:sp>
      <p:sp>
        <p:nvSpPr>
          <p:cNvPr id="8" name="TextBox 7"/>
          <p:cNvSpPr txBox="1"/>
          <p:nvPr/>
        </p:nvSpPr>
        <p:spPr>
          <a:xfrm>
            <a:off x="776068" y="1447800"/>
            <a:ext cx="7620000" cy="1815882"/>
          </a:xfrm>
          <a:prstGeom prst="rect">
            <a:avLst/>
          </a:prstGeom>
          <a:noFill/>
        </p:spPr>
        <p:txBody>
          <a:bodyPr wrap="square" rtlCol="0">
            <a:spAutoFit/>
          </a:bodyPr>
          <a:lstStyle/>
          <a:p>
            <a:r>
              <a:rPr lang="en-US" sz="2800" dirty="0" smtClean="0"/>
              <a:t>“In </a:t>
            </a:r>
            <a:r>
              <a:rPr lang="en-US" sz="2800" dirty="0"/>
              <a:t>a situation, behaviors followed by satisfying consequences </a:t>
            </a:r>
            <a:r>
              <a:rPr lang="en-US" sz="2800" dirty="0" smtClean="0"/>
              <a:t>tend </a:t>
            </a:r>
            <a:r>
              <a:rPr lang="en-US" sz="2800" dirty="0"/>
              <a:t>to be repeated and those that produce unpleasant consequences </a:t>
            </a:r>
            <a:r>
              <a:rPr lang="en-US" sz="2800" dirty="0" smtClean="0"/>
              <a:t>are </a:t>
            </a:r>
            <a:r>
              <a:rPr lang="en-US" sz="2800" dirty="0"/>
              <a:t>less likely to be </a:t>
            </a:r>
            <a:r>
              <a:rPr lang="en-US" sz="2800" dirty="0" smtClean="0"/>
              <a:t>repeated.”	</a:t>
            </a:r>
            <a:endParaRPr lang="en-US" sz="2800" dirty="0"/>
          </a:p>
        </p:txBody>
      </p:sp>
    </p:spTree>
    <p:extLst>
      <p:ext uri="{BB962C8B-B14F-4D97-AF65-F5344CB8AC3E}">
        <p14:creationId xmlns:p14="http://schemas.microsoft.com/office/powerpoint/2010/main" val="2269965456"/>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57200" y="762000"/>
            <a:ext cx="8229600" cy="838200"/>
          </a:xfrm>
        </p:spPr>
        <p:txBody>
          <a:bodyPr>
            <a:normAutofit/>
          </a:bodyPr>
          <a:lstStyle/>
          <a:p>
            <a:r>
              <a:rPr lang="en-US" sz="3600" dirty="0" smtClean="0">
                <a:solidFill>
                  <a:srgbClr val="1F497D">
                    <a:lumMod val="75000"/>
                  </a:srgbClr>
                </a:solidFill>
              </a:rPr>
              <a:t>Sequential Decision-Making</a:t>
            </a:r>
            <a:endParaRPr lang="en-US" sz="1400" baseline="30000" dirty="0" smtClean="0">
              <a:latin typeface="+mn-lt"/>
            </a:endParaRPr>
          </a:p>
        </p:txBody>
      </p:sp>
      <p:sp>
        <p:nvSpPr>
          <p:cNvPr id="7" name="Slide Number Placeholder 6"/>
          <p:cNvSpPr>
            <a:spLocks noGrp="1"/>
          </p:cNvSpPr>
          <p:nvPr>
            <p:ph type="sldNum" sz="quarter" idx="4294967295"/>
          </p:nvPr>
        </p:nvSpPr>
        <p:spPr>
          <a:xfrm>
            <a:off x="7010400" y="6381750"/>
            <a:ext cx="2133600" cy="476250"/>
          </a:xfrm>
          <a:prstGeom prst="rect">
            <a:avLst/>
          </a:prstGeom>
        </p:spPr>
        <p:txBody>
          <a:bodyPr/>
          <a:lstStyle/>
          <a:p>
            <a:pPr>
              <a:defRPr/>
            </a:pPr>
            <a:fld id="{BD45B917-A63E-4FAA-88BC-86BB32F19A6E}" type="slidenum">
              <a:rPr lang="en-US" smtClean="0">
                <a:latin typeface="+mn-lt"/>
              </a:rPr>
              <a:pPr>
                <a:defRPr/>
              </a:pPr>
              <a:t>25</a:t>
            </a:fld>
            <a:endParaRPr lang="en-US" dirty="0">
              <a:latin typeface="+mn-lt"/>
            </a:endParaRPr>
          </a:p>
        </p:txBody>
      </p:sp>
      <p:sp>
        <p:nvSpPr>
          <p:cNvPr id="8" name="Rectangle 3"/>
          <p:cNvSpPr txBox="1">
            <a:spLocks noChangeArrowheads="1"/>
          </p:cNvSpPr>
          <p:nvPr/>
        </p:nvSpPr>
        <p:spPr>
          <a:xfrm>
            <a:off x="609600" y="1524000"/>
            <a:ext cx="8229600" cy="4989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Arial" pitchFamily="34" charset="0"/>
              <a:buNone/>
            </a:pPr>
            <a:endParaRPr lang="en-US" sz="1800" dirty="0" smtClean="0"/>
          </a:p>
          <a:p>
            <a:pPr marL="342900" lvl="1">
              <a:lnSpc>
                <a:spcPct val="80000"/>
              </a:lnSpc>
            </a:pPr>
            <a:endParaRPr lang="en-US" sz="1800" dirty="0" smtClean="0"/>
          </a:p>
          <a:p>
            <a:pPr marL="342900" lvl="1">
              <a:lnSpc>
                <a:spcPct val="80000"/>
              </a:lnSpc>
            </a:pPr>
            <a:endParaRPr lang="en-US" sz="1800" dirty="0" smtClean="0"/>
          </a:p>
          <a:p>
            <a:pPr marL="57150" lvl="1" indent="0">
              <a:lnSpc>
                <a:spcPct val="80000"/>
              </a:lnSpc>
              <a:buNone/>
            </a:pPr>
            <a:endParaRPr lang="en-US" sz="1800" dirty="0" smtClean="0"/>
          </a:p>
          <a:p>
            <a:pPr marL="57150" lvl="1" indent="0">
              <a:lnSpc>
                <a:spcPct val="80000"/>
              </a:lnSpc>
              <a:buNone/>
            </a:pPr>
            <a:endParaRPr lang="en-US" sz="1800" dirty="0"/>
          </a:p>
          <a:p>
            <a:pPr marL="342900" lvl="1">
              <a:lnSpc>
                <a:spcPct val="80000"/>
              </a:lnSpc>
            </a:pPr>
            <a:endParaRPr lang="en-US" sz="1800" dirty="0" smtClean="0"/>
          </a:p>
          <a:p>
            <a:pPr marL="57150" lvl="1" indent="0">
              <a:lnSpc>
                <a:spcPct val="80000"/>
              </a:lnSpc>
              <a:buNone/>
            </a:pPr>
            <a:endParaRPr lang="en-US" sz="1800" dirty="0" smtClean="0"/>
          </a:p>
          <a:p>
            <a:pPr marL="342900" lvl="1">
              <a:lnSpc>
                <a:spcPct val="80000"/>
              </a:lnSpc>
            </a:pPr>
            <a:endParaRPr lang="en-US" sz="1800" dirty="0"/>
          </a:p>
          <a:p>
            <a:pPr marL="342900" lvl="1">
              <a:lnSpc>
                <a:spcPct val="80000"/>
              </a:lnSpc>
            </a:pPr>
            <a:endParaRPr lang="en-US" sz="1800" i="1" dirty="0" smtClean="0"/>
          </a:p>
          <a:p>
            <a:pPr marL="457200" lvl="1" indent="0">
              <a:lnSpc>
                <a:spcPct val="80000"/>
              </a:lnSpc>
              <a:buFont typeface="Arial" pitchFamily="34" charset="0"/>
              <a:buNone/>
            </a:pPr>
            <a:endParaRPr lang="en-US" sz="1400" dirty="0" smtClean="0"/>
          </a:p>
          <a:p>
            <a:pPr indent="-285750">
              <a:lnSpc>
                <a:spcPct val="80000"/>
              </a:lnSpc>
            </a:pPr>
            <a:endParaRPr lang="en-US" sz="1800" b="1" dirty="0" smtClean="0"/>
          </a:p>
          <a:p>
            <a:pPr marL="457200" lvl="1" indent="0">
              <a:lnSpc>
                <a:spcPct val="80000"/>
              </a:lnSpc>
              <a:buFont typeface="Arial" pitchFamily="34" charset="0"/>
              <a:buNone/>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buFont typeface="Arial" pitchFamily="34" charset="0"/>
              <a:buNone/>
            </a:pPr>
            <a:endParaRPr lang="en-US" sz="1800" dirty="0" smtClean="0"/>
          </a:p>
          <a:p>
            <a:pPr>
              <a:lnSpc>
                <a:spcPct val="80000"/>
              </a:lnSpc>
            </a:pPr>
            <a:endParaRPr lang="en-US" sz="1400" dirty="0" smtClean="0"/>
          </a:p>
        </p:txBody>
      </p:sp>
      <p:sp>
        <p:nvSpPr>
          <p:cNvPr id="10" name="Rectangle 3"/>
          <p:cNvSpPr txBox="1">
            <a:spLocks noChangeArrowheads="1"/>
          </p:cNvSpPr>
          <p:nvPr/>
        </p:nvSpPr>
        <p:spPr>
          <a:xfrm>
            <a:off x="609601" y="1524000"/>
            <a:ext cx="8245548" cy="4571999"/>
          </a:xfrm>
          <a:prstGeom prst="rect">
            <a:avLst/>
          </a:prstGeom>
        </p:spPr>
        <p:txBody>
          <a:bodyPr vert="horz" lIns="91440" tIns="45720" rIns="91440" bIns="45720" rtlCol="0">
            <a:normAutofit/>
          </a:bodyPr>
          <a:lstStyle>
            <a:lvl1pPr marL="342900" indent="-285750">
              <a:lnSpc>
                <a:spcPct val="80000"/>
              </a:lnSpc>
              <a:spcBef>
                <a:spcPct val="20000"/>
              </a:spcBef>
              <a:buFont typeface="Arial" pitchFamily="34" charset="0"/>
              <a:buChar char="•"/>
              <a:defRPr b="1"/>
            </a:lvl1pPr>
            <a:lvl2pPr marL="57150" lvl="1" indent="0">
              <a:lnSpc>
                <a:spcPct val="80000"/>
              </a:lnSpc>
              <a:spcBef>
                <a:spcPct val="20000"/>
              </a:spcBef>
              <a:buFont typeface="Arial" pitchFamily="34" charset="0"/>
              <a:buNone/>
              <a:defRPr i="1"/>
            </a:lvl2pPr>
            <a:lvl3pPr marL="1143000" indent="-228600">
              <a:spcBef>
                <a:spcPct val="20000"/>
              </a:spcBef>
              <a:buFont typeface="Wingdings" pitchFamily="2" charset="2"/>
              <a:buChar char="Ø"/>
              <a:defRPr sz="2400"/>
            </a:lvl3pPr>
            <a:lvl4pPr marL="1600200" indent="-228600">
              <a:spcBef>
                <a:spcPct val="20000"/>
              </a:spcBef>
              <a:buFont typeface="Arial" pitchFamily="34" charset="0"/>
              <a:buChar char="•"/>
              <a:defRPr sz="2000"/>
            </a:lvl4pPr>
            <a:lvl5pPr marL="2057400" indent="-228600">
              <a:spcBef>
                <a:spcPct val="20000"/>
              </a:spcBef>
              <a:buFont typeface="Wingdings" pitchFamily="2" charset="2"/>
              <a:buChar char="Ø"/>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42900" lvl="1" indent="-285750">
              <a:buFont typeface="Arial" panose="020B0604020202020204" pitchFamily="34" charset="0"/>
              <a:buChar char="•"/>
            </a:pPr>
            <a:endParaRPr lang="en-US" i="0" dirty="0" smtClean="0"/>
          </a:p>
          <a:p>
            <a:pPr lvl="1"/>
            <a:endParaRPr lang="en-US" i="0" dirty="0"/>
          </a:p>
          <a:p>
            <a:pPr lvl="1"/>
            <a:endParaRPr lang="en-US" dirty="0"/>
          </a:p>
          <a:p>
            <a:pPr lvl="1"/>
            <a:endParaRPr lang="en-US" dirty="0"/>
          </a:p>
          <a:p>
            <a:pPr lvl="1"/>
            <a:endParaRPr lang="en-US" dirty="0"/>
          </a:p>
          <a:p>
            <a:pPr lvl="1"/>
            <a:endParaRPr lang="en-US" dirty="0"/>
          </a:p>
          <a:p>
            <a:endParaRPr lang="en-US" dirty="0"/>
          </a:p>
        </p:txBody>
      </p:sp>
      <p:sp>
        <p:nvSpPr>
          <p:cNvPr id="2" name="Content Placeholder 1"/>
          <p:cNvSpPr>
            <a:spLocks noGrp="1"/>
          </p:cNvSpPr>
          <p:nvPr>
            <p:ph idx="1"/>
          </p:nvPr>
        </p:nvSpPr>
        <p:spPr/>
        <p:txBody>
          <a:bodyPr>
            <a:normAutofit/>
          </a:bodyPr>
          <a:lstStyle/>
          <a:p>
            <a:r>
              <a:rPr lang="en-US" sz="1800" u="sng" dirty="0" smtClean="0"/>
              <a:t>Goal:</a:t>
            </a:r>
            <a:r>
              <a:rPr lang="en-US" sz="1800" dirty="0" smtClean="0"/>
              <a:t> </a:t>
            </a:r>
            <a:r>
              <a:rPr lang="en-US" sz="1800" dirty="0" smtClean="0">
                <a:solidFill>
                  <a:srgbClr val="FF0000"/>
                </a:solidFill>
              </a:rPr>
              <a:t>Select actions to maximize total, future reward</a:t>
            </a:r>
          </a:p>
          <a:p>
            <a:pPr lvl="1"/>
            <a:r>
              <a:rPr lang="en-US" sz="2000" dirty="0" smtClean="0"/>
              <a:t>Maximize:</a:t>
            </a:r>
            <a:r>
              <a:rPr lang="en-US" sz="2000" dirty="0" smtClean="0">
                <a:solidFill>
                  <a:srgbClr val="FF0000"/>
                </a:solidFill>
              </a:rPr>
              <a:t> </a:t>
            </a:r>
            <a:r>
              <a:rPr lang="en-US" sz="2000" dirty="0"/>
              <a:t>E [</a:t>
            </a:r>
            <a:r>
              <a:rPr lang="en-US" sz="2000" dirty="0">
                <a:latin typeface="Symbol" panose="05050102010706020507" pitchFamily="18" charset="2"/>
              </a:rPr>
              <a:t>S</a:t>
            </a:r>
            <a:r>
              <a:rPr lang="en-US" sz="2000" baseline="-25000" dirty="0">
                <a:latin typeface="Calibri" panose="020F0502020204030204" pitchFamily="34" charset="0"/>
              </a:rPr>
              <a:t>t</a:t>
            </a:r>
            <a:r>
              <a:rPr lang="en-US" sz="2000" dirty="0"/>
              <a:t> </a:t>
            </a:r>
            <a:r>
              <a:rPr lang="en-US" sz="2000" dirty="0" err="1">
                <a:latin typeface="Symbol" panose="05050102010706020507" pitchFamily="18" charset="2"/>
              </a:rPr>
              <a:t>g</a:t>
            </a:r>
            <a:r>
              <a:rPr lang="en-US" sz="2000" baseline="30000" dirty="0" err="1"/>
              <a:t>t</a:t>
            </a:r>
            <a:r>
              <a:rPr lang="en-US" sz="2000" dirty="0"/>
              <a:t> </a:t>
            </a:r>
            <a:r>
              <a:rPr lang="en-US" sz="2000" dirty="0" err="1"/>
              <a:t>R</a:t>
            </a:r>
            <a:r>
              <a:rPr lang="en-US" sz="2000" baseline="-25000" dirty="0" err="1"/>
              <a:t>t</a:t>
            </a:r>
            <a:r>
              <a:rPr lang="en-US" sz="2000" dirty="0"/>
              <a:t>(s, </a:t>
            </a:r>
            <a:r>
              <a:rPr lang="en-US" sz="2000" dirty="0" err="1"/>
              <a:t>a,s</a:t>
            </a:r>
            <a:r>
              <a:rPr lang="en-US" sz="2000" dirty="0"/>
              <a:t>’) | S</a:t>
            </a:r>
            <a:r>
              <a:rPr lang="en-US" sz="2000" baseline="-25000" dirty="0"/>
              <a:t>t </a:t>
            </a:r>
            <a:r>
              <a:rPr lang="en-US" sz="2000" dirty="0"/>
              <a:t>= s]</a:t>
            </a:r>
          </a:p>
          <a:p>
            <a:endParaRPr lang="en-US" sz="1800" dirty="0" smtClean="0"/>
          </a:p>
          <a:p>
            <a:r>
              <a:rPr lang="en-US" sz="1800" dirty="0" smtClean="0"/>
              <a:t>Actions might have long term consequences</a:t>
            </a:r>
          </a:p>
          <a:p>
            <a:endParaRPr lang="en-US" sz="1800" dirty="0"/>
          </a:p>
          <a:p>
            <a:r>
              <a:rPr lang="en-US" sz="1800" dirty="0" smtClean="0"/>
              <a:t>Reward might be delayed</a:t>
            </a:r>
          </a:p>
          <a:p>
            <a:endParaRPr lang="en-US" sz="1800" dirty="0"/>
          </a:p>
          <a:p>
            <a:r>
              <a:rPr lang="en-US" sz="1800" dirty="0" smtClean="0"/>
              <a:t>Sometimes better to sacrifice immediate reward for more long-term reward (Greedy not always better)</a:t>
            </a:r>
          </a:p>
          <a:p>
            <a:endParaRPr lang="en-US" sz="1800" dirty="0"/>
          </a:p>
          <a:p>
            <a:r>
              <a:rPr lang="en-US" sz="1800" u="sng" dirty="0" smtClean="0"/>
              <a:t>Examples:</a:t>
            </a:r>
          </a:p>
          <a:p>
            <a:pPr lvl="1"/>
            <a:r>
              <a:rPr lang="en-US" sz="1400" dirty="0" smtClean="0"/>
              <a:t>Financial investment may take months to mature</a:t>
            </a:r>
          </a:p>
          <a:p>
            <a:pPr lvl="1"/>
            <a:r>
              <a:rPr lang="en-US" sz="1400" dirty="0" smtClean="0"/>
              <a:t>Refueling helicopter might prevent future crash</a:t>
            </a:r>
          </a:p>
          <a:p>
            <a:pPr lvl="1"/>
            <a:r>
              <a:rPr lang="en-US" sz="1400" dirty="0" smtClean="0"/>
              <a:t>Sub-optimal blocking of opponent move in chess</a:t>
            </a:r>
          </a:p>
          <a:p>
            <a:endParaRPr lang="en-US" sz="1800" dirty="0"/>
          </a:p>
          <a:p>
            <a:pPr marL="0" indent="0">
              <a:buNone/>
            </a:pPr>
            <a:endParaRPr lang="en-US" sz="1800" dirty="0"/>
          </a:p>
        </p:txBody>
      </p:sp>
    </p:spTree>
    <p:extLst>
      <p:ext uri="{BB962C8B-B14F-4D97-AF65-F5344CB8AC3E}">
        <p14:creationId xmlns:p14="http://schemas.microsoft.com/office/powerpoint/2010/main" val="10361622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838200" y="1524000"/>
            <a:ext cx="7239000" cy="4800600"/>
          </a:xfrm>
        </p:spPr>
        <p:txBody>
          <a:bodyPr>
            <a:normAutofit/>
          </a:bodyPr>
          <a:lstStyle/>
          <a:p>
            <a:pPr marL="57150" lvl="1" indent="0" algn="ctr">
              <a:lnSpc>
                <a:spcPct val="80000"/>
              </a:lnSpc>
              <a:buNone/>
            </a:pPr>
            <a:endParaRPr lang="en-US" sz="1800" i="1" dirty="0"/>
          </a:p>
          <a:p>
            <a:pPr lvl="1" algn="ctr">
              <a:lnSpc>
                <a:spcPct val="80000"/>
              </a:lnSpc>
            </a:pPr>
            <a:endParaRPr lang="en-US" sz="1400" dirty="0"/>
          </a:p>
          <a:p>
            <a:pPr indent="-285750" algn="ctr">
              <a:lnSpc>
                <a:spcPct val="80000"/>
              </a:lnSpc>
            </a:pPr>
            <a:endParaRPr lang="en-US" sz="1800" b="1" dirty="0" smtClean="0"/>
          </a:p>
          <a:p>
            <a:pPr marL="457200" lvl="1" indent="0" algn="ctr">
              <a:lnSpc>
                <a:spcPct val="80000"/>
              </a:lnSpc>
              <a:buNone/>
            </a:pPr>
            <a:endParaRPr lang="en-US" sz="1800" dirty="0" smtClean="0"/>
          </a:p>
          <a:p>
            <a:pPr marL="0" indent="0" algn="ctr">
              <a:lnSpc>
                <a:spcPct val="80000"/>
              </a:lnSpc>
              <a:buNone/>
            </a:pPr>
            <a:endParaRPr lang="en-US" sz="1800" dirty="0" smtClean="0"/>
          </a:p>
          <a:p>
            <a:pPr algn="ctr">
              <a:lnSpc>
                <a:spcPct val="80000"/>
              </a:lnSpc>
            </a:pPr>
            <a:endParaRPr lang="en-US" sz="1800" dirty="0" smtClean="0"/>
          </a:p>
          <a:p>
            <a:pPr algn="ctr">
              <a:lnSpc>
                <a:spcPct val="80000"/>
              </a:lnSpc>
            </a:pPr>
            <a:endParaRPr lang="en-US" sz="1800" dirty="0" smtClean="0"/>
          </a:p>
          <a:p>
            <a:pPr marL="0" indent="0" algn="ctr">
              <a:lnSpc>
                <a:spcPct val="80000"/>
              </a:lnSpc>
              <a:buNone/>
            </a:pPr>
            <a:endParaRPr lang="en-US" sz="1800" dirty="0" smtClean="0"/>
          </a:p>
          <a:p>
            <a:pPr marL="0" indent="0" algn="ctr">
              <a:lnSpc>
                <a:spcPct val="80000"/>
              </a:lnSpc>
              <a:buNone/>
            </a:pPr>
            <a:endParaRPr lang="en-US" sz="1800" dirty="0" smtClean="0"/>
          </a:p>
          <a:p>
            <a:pPr algn="ctr">
              <a:lnSpc>
                <a:spcPct val="80000"/>
              </a:lnSpc>
            </a:pPr>
            <a:endParaRPr lang="en-US" sz="1800" dirty="0" smtClean="0"/>
          </a:p>
          <a:p>
            <a:pPr algn="ctr">
              <a:lnSpc>
                <a:spcPct val="80000"/>
              </a:lnSpc>
            </a:pPr>
            <a:endParaRPr lang="en-US" sz="1800" dirty="0" smtClean="0"/>
          </a:p>
          <a:p>
            <a:pPr algn="ctr">
              <a:lnSpc>
                <a:spcPct val="80000"/>
              </a:lnSpc>
            </a:pPr>
            <a:endParaRPr lang="en-US" sz="1800" dirty="0" smtClean="0"/>
          </a:p>
          <a:p>
            <a:pPr algn="ctr">
              <a:lnSpc>
                <a:spcPct val="80000"/>
              </a:lnSpc>
              <a:buNone/>
            </a:pPr>
            <a:endParaRPr lang="en-US" sz="1800" dirty="0" smtClean="0"/>
          </a:p>
          <a:p>
            <a:pPr algn="ctr">
              <a:lnSpc>
                <a:spcPct val="80000"/>
              </a:lnSpc>
            </a:pPr>
            <a:endParaRPr lang="en-US" sz="1400" dirty="0" smtClean="0"/>
          </a:p>
        </p:txBody>
      </p:sp>
      <p:sp>
        <p:nvSpPr>
          <p:cNvPr id="25601" name="Rectangle 2"/>
          <p:cNvSpPr>
            <a:spLocks noGrp="1" noChangeArrowheads="1"/>
          </p:cNvSpPr>
          <p:nvPr>
            <p:ph type="title"/>
          </p:nvPr>
        </p:nvSpPr>
        <p:spPr>
          <a:xfrm>
            <a:off x="457200" y="762000"/>
            <a:ext cx="8229600" cy="838200"/>
          </a:xfrm>
        </p:spPr>
        <p:txBody>
          <a:bodyPr>
            <a:normAutofit/>
          </a:bodyPr>
          <a:lstStyle/>
          <a:p>
            <a:r>
              <a:rPr lang="en-US" sz="3600" dirty="0" smtClean="0">
                <a:solidFill>
                  <a:srgbClr val="1F497D">
                    <a:lumMod val="75000"/>
                  </a:srgbClr>
                </a:solidFill>
              </a:rPr>
              <a:t>Dynamic Programming and Q-Learning</a:t>
            </a:r>
            <a:endParaRPr lang="en-US" sz="1400" dirty="0" smtClean="0">
              <a:latin typeface="+mn-lt"/>
            </a:endParaRPr>
          </a:p>
        </p:txBody>
      </p:sp>
      <p:sp>
        <p:nvSpPr>
          <p:cNvPr id="7" name="Slide Number Placeholder 6"/>
          <p:cNvSpPr>
            <a:spLocks noGrp="1"/>
          </p:cNvSpPr>
          <p:nvPr>
            <p:ph type="sldNum" sz="quarter" idx="4294967295"/>
          </p:nvPr>
        </p:nvSpPr>
        <p:spPr>
          <a:xfrm>
            <a:off x="7010400" y="6381750"/>
            <a:ext cx="2133600" cy="476250"/>
          </a:xfrm>
          <a:prstGeom prst="rect">
            <a:avLst/>
          </a:prstGeom>
        </p:spPr>
        <p:txBody>
          <a:bodyPr/>
          <a:lstStyle/>
          <a:p>
            <a:pPr>
              <a:defRPr/>
            </a:pPr>
            <a:fld id="{BD45B917-A63E-4FAA-88BC-86BB32F19A6E}" type="slidenum">
              <a:rPr lang="en-US" smtClean="0">
                <a:latin typeface="+mn-lt"/>
              </a:rPr>
              <a:pPr>
                <a:defRPr/>
              </a:pPr>
              <a:t>26</a:t>
            </a:fld>
            <a:endParaRPr lang="en-US" dirty="0">
              <a:latin typeface="+mn-lt"/>
            </a:endParaRPr>
          </a:p>
        </p:txBody>
      </p:sp>
      <p:sp>
        <p:nvSpPr>
          <p:cNvPr id="8" name="Rectangle 3"/>
          <p:cNvSpPr txBox="1">
            <a:spLocks noChangeArrowheads="1"/>
          </p:cNvSpPr>
          <p:nvPr/>
        </p:nvSpPr>
        <p:spPr>
          <a:xfrm>
            <a:off x="609600" y="1524000"/>
            <a:ext cx="8229600" cy="4989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spcBef>
                <a:spcPts val="0"/>
              </a:spcBef>
            </a:pPr>
            <a:endParaRPr lang="en-US" sz="1800" dirty="0" smtClean="0"/>
          </a:p>
          <a:p>
            <a:pPr>
              <a:lnSpc>
                <a:spcPct val="150000"/>
              </a:lnSpc>
              <a:spcBef>
                <a:spcPts val="0"/>
              </a:spcBef>
            </a:pPr>
            <a:r>
              <a:rPr lang="en-US" sz="1800" dirty="0" smtClean="0"/>
              <a:t>State-action value function </a:t>
            </a:r>
            <a:r>
              <a:rPr lang="en-US" sz="1800" dirty="0" smtClean="0">
                <a:latin typeface="CMMI10"/>
                <a:ea typeface="Calibri"/>
                <a:cs typeface="CMMI10"/>
              </a:rPr>
              <a:t>Q</a:t>
            </a:r>
            <a:r>
              <a:rPr lang="en-US" sz="1800" dirty="0" smtClean="0">
                <a:latin typeface="CMR10"/>
                <a:ea typeface="Calibri"/>
                <a:cs typeface="CMR10"/>
              </a:rPr>
              <a:t>(</a:t>
            </a:r>
            <a:r>
              <a:rPr lang="en-US" sz="1800" dirty="0" smtClean="0">
                <a:latin typeface="CMMI10"/>
                <a:ea typeface="Calibri"/>
                <a:cs typeface="CMMI10"/>
              </a:rPr>
              <a:t>s, </a:t>
            </a:r>
            <a:r>
              <a:rPr lang="en-US" sz="1800" dirty="0">
                <a:latin typeface="CMMI10"/>
                <a:ea typeface="Calibri"/>
                <a:cs typeface="CMMI10"/>
              </a:rPr>
              <a:t>a</a:t>
            </a:r>
            <a:r>
              <a:rPr lang="en-US" sz="1800" dirty="0" smtClean="0">
                <a:latin typeface="CMR10"/>
                <a:ea typeface="Calibri"/>
                <a:cs typeface="CMR10"/>
              </a:rPr>
              <a:t>) where: </a:t>
            </a:r>
            <a:endParaRPr lang="en-US" sz="1800" dirty="0"/>
          </a:p>
          <a:p>
            <a:pPr marL="0" marR="0" indent="0" algn="ctr">
              <a:lnSpc>
                <a:spcPct val="150000"/>
              </a:lnSpc>
              <a:spcBef>
                <a:spcPts val="0"/>
              </a:spcBef>
              <a:spcAft>
                <a:spcPts val="0"/>
              </a:spcAft>
              <a:buNone/>
            </a:pPr>
            <a:r>
              <a:rPr lang="en-US" sz="1800" dirty="0" smtClean="0">
                <a:latin typeface="CMMI10"/>
                <a:ea typeface="Calibri"/>
                <a:cs typeface="CMMI10"/>
              </a:rPr>
              <a:t>Q</a:t>
            </a:r>
            <a:r>
              <a:rPr lang="en-US" sz="1800" dirty="0" smtClean="0">
                <a:latin typeface="CMR10"/>
                <a:ea typeface="Calibri"/>
                <a:cs typeface="CMR10"/>
              </a:rPr>
              <a:t>(</a:t>
            </a:r>
            <a:r>
              <a:rPr lang="en-US" sz="1800" dirty="0" smtClean="0">
                <a:latin typeface="CMMI10"/>
                <a:ea typeface="Calibri"/>
                <a:cs typeface="CMMI10"/>
              </a:rPr>
              <a:t>s, a</a:t>
            </a:r>
            <a:r>
              <a:rPr lang="en-US" sz="1800" dirty="0">
                <a:latin typeface="CMR10"/>
                <a:ea typeface="Calibri"/>
                <a:cs typeface="CMR10"/>
              </a:rPr>
              <a:t>) </a:t>
            </a:r>
            <a:r>
              <a:rPr lang="en-US" sz="1800" dirty="0">
                <a:latin typeface="CMSY10"/>
                <a:ea typeface="Calibri"/>
                <a:cs typeface="CMSY10"/>
              </a:rPr>
              <a:t> </a:t>
            </a:r>
            <a:r>
              <a:rPr lang="en-US" sz="1800" dirty="0" smtClean="0">
                <a:latin typeface="CMSY10"/>
                <a:ea typeface="Calibri"/>
                <a:cs typeface="CMSY10"/>
              </a:rPr>
              <a:t>= </a:t>
            </a:r>
            <a:r>
              <a:rPr lang="en-US" sz="1800" dirty="0">
                <a:latin typeface="CMR10"/>
                <a:ea typeface="Calibri"/>
                <a:cs typeface="CMR10"/>
              </a:rPr>
              <a:t>(1 - </a:t>
            </a:r>
            <a:r>
              <a:rPr lang="en-US" sz="1800" dirty="0">
                <a:latin typeface="Symbol"/>
                <a:ea typeface="Calibri"/>
                <a:cs typeface="CMR10"/>
              </a:rPr>
              <a:t>a</a:t>
            </a:r>
            <a:r>
              <a:rPr lang="en-US" sz="1800" dirty="0">
                <a:latin typeface="CMR10"/>
                <a:ea typeface="Calibri"/>
                <a:cs typeface="CMR10"/>
              </a:rPr>
              <a:t>) * </a:t>
            </a:r>
            <a:r>
              <a:rPr lang="en-US" sz="1800" dirty="0" smtClean="0">
                <a:latin typeface="CMMI10"/>
                <a:ea typeface="Calibri"/>
                <a:cs typeface="CMMI10"/>
              </a:rPr>
              <a:t>Q</a:t>
            </a:r>
            <a:r>
              <a:rPr lang="en-US" sz="1800" dirty="0" smtClean="0">
                <a:latin typeface="CMR10"/>
                <a:ea typeface="Calibri"/>
                <a:cs typeface="CMR10"/>
              </a:rPr>
              <a:t>(</a:t>
            </a:r>
            <a:r>
              <a:rPr lang="en-US" sz="1800" dirty="0" smtClean="0">
                <a:latin typeface="CMMI10"/>
                <a:ea typeface="Calibri"/>
                <a:cs typeface="CMMI10"/>
              </a:rPr>
              <a:t>s, </a:t>
            </a:r>
            <a:r>
              <a:rPr lang="en-US" sz="1800" dirty="0">
                <a:latin typeface="CMMI10"/>
                <a:ea typeface="Calibri"/>
                <a:cs typeface="CMMI10"/>
              </a:rPr>
              <a:t>a</a:t>
            </a:r>
            <a:r>
              <a:rPr lang="en-US" sz="1800" dirty="0">
                <a:latin typeface="CMR10"/>
                <a:ea typeface="Calibri"/>
                <a:cs typeface="CMR10"/>
              </a:rPr>
              <a:t>) + </a:t>
            </a:r>
            <a:r>
              <a:rPr lang="en-US" sz="1800" dirty="0">
                <a:latin typeface="Symbol"/>
                <a:ea typeface="Calibri"/>
                <a:cs typeface="CMR10"/>
              </a:rPr>
              <a:t>a * [</a:t>
            </a:r>
            <a:r>
              <a:rPr lang="en-US" sz="1800" dirty="0" smtClean="0">
                <a:latin typeface="CMMI10"/>
                <a:ea typeface="Calibri"/>
                <a:cs typeface="CMMI10"/>
              </a:rPr>
              <a:t>R</a:t>
            </a:r>
            <a:r>
              <a:rPr lang="en-US" sz="1800" dirty="0" smtClean="0">
                <a:latin typeface="CMR10"/>
                <a:ea typeface="Calibri"/>
                <a:cs typeface="CMR10"/>
              </a:rPr>
              <a:t>(</a:t>
            </a:r>
            <a:r>
              <a:rPr lang="en-US" sz="1800" dirty="0" smtClean="0">
                <a:latin typeface="CMMI10"/>
                <a:ea typeface="Calibri"/>
                <a:cs typeface="CMMI10"/>
              </a:rPr>
              <a:t>s, a, </a:t>
            </a:r>
            <a:r>
              <a:rPr lang="en-US" sz="1800" dirty="0">
                <a:latin typeface="CMMI10"/>
                <a:ea typeface="Calibri"/>
                <a:cs typeface="CMMI10"/>
              </a:rPr>
              <a:t>s’</a:t>
            </a:r>
            <a:r>
              <a:rPr lang="en-US" sz="1800" dirty="0">
                <a:latin typeface="CMR10"/>
                <a:ea typeface="Calibri"/>
                <a:cs typeface="CMR10"/>
              </a:rPr>
              <a:t>) + </a:t>
            </a:r>
            <a:r>
              <a:rPr lang="en-US" sz="1800" dirty="0">
                <a:latin typeface="CMMI10"/>
                <a:ea typeface="Calibri"/>
                <a:cs typeface="CMMI10"/>
              </a:rPr>
              <a:t> </a:t>
            </a:r>
            <a:r>
              <a:rPr lang="en-US" sz="1800" dirty="0">
                <a:latin typeface="Symbol"/>
                <a:ea typeface="Calibri"/>
                <a:cs typeface="CMMI10"/>
              </a:rPr>
              <a:t>g * </a:t>
            </a:r>
            <a:r>
              <a:rPr lang="en-US" sz="1800" dirty="0">
                <a:latin typeface="CMR10"/>
                <a:ea typeface="Calibri"/>
                <a:cs typeface="CMR10"/>
              </a:rPr>
              <a:t>max</a:t>
            </a:r>
            <a:r>
              <a:rPr lang="en-US" sz="1600" baseline="-25000" dirty="0">
                <a:latin typeface="CMMI8"/>
                <a:ea typeface="Calibri"/>
                <a:cs typeface="CMMI8"/>
              </a:rPr>
              <a:t>a’</a:t>
            </a:r>
            <a:r>
              <a:rPr lang="en-US" sz="1600" baseline="-25000" dirty="0">
                <a:latin typeface="Symbol"/>
                <a:ea typeface="Calibri"/>
                <a:cs typeface="CMSY8"/>
              </a:rPr>
              <a:t>e</a:t>
            </a:r>
            <a:r>
              <a:rPr lang="en-US" sz="1600" baseline="-25000" dirty="0">
                <a:latin typeface="CMMI8"/>
                <a:ea typeface="Calibri"/>
                <a:cs typeface="CMMI8"/>
              </a:rPr>
              <a:t>A</a:t>
            </a:r>
            <a:r>
              <a:rPr lang="en-US" sz="1100" baseline="-25000" dirty="0">
                <a:latin typeface="CMMI8"/>
                <a:ea typeface="Calibri"/>
                <a:cs typeface="CMMI8"/>
              </a:rPr>
              <a:t> </a:t>
            </a:r>
            <a:r>
              <a:rPr lang="en-US" sz="1800" dirty="0">
                <a:latin typeface="CMMI10"/>
                <a:ea typeface="Calibri"/>
                <a:cs typeface="CMMI10"/>
              </a:rPr>
              <a:t>Q</a:t>
            </a:r>
            <a:r>
              <a:rPr lang="en-US" sz="1800" dirty="0">
                <a:latin typeface="CMR10"/>
                <a:ea typeface="Calibri"/>
                <a:cs typeface="CMR10"/>
              </a:rPr>
              <a:t>(</a:t>
            </a:r>
            <a:r>
              <a:rPr lang="en-US" sz="1800" dirty="0">
                <a:latin typeface="CMMI10"/>
                <a:ea typeface="Calibri"/>
                <a:cs typeface="CMMI10"/>
              </a:rPr>
              <a:t>s</a:t>
            </a:r>
            <a:r>
              <a:rPr lang="en-US" sz="1800" dirty="0" smtClean="0">
                <a:latin typeface="CMMI10"/>
                <a:ea typeface="Calibri"/>
                <a:cs typeface="CMMI10"/>
              </a:rPr>
              <a:t>’, </a:t>
            </a:r>
            <a:r>
              <a:rPr lang="en-US" sz="1800" dirty="0">
                <a:latin typeface="CMMI10"/>
                <a:ea typeface="Calibri"/>
                <a:cs typeface="CMMI10"/>
              </a:rPr>
              <a:t>a’</a:t>
            </a:r>
            <a:r>
              <a:rPr lang="en-US" sz="1800" dirty="0">
                <a:latin typeface="CMR10"/>
                <a:ea typeface="Calibri"/>
                <a:cs typeface="CMR10"/>
              </a:rPr>
              <a:t>) </a:t>
            </a:r>
            <a:r>
              <a:rPr lang="en-US" sz="1800" dirty="0">
                <a:latin typeface="CMEX10"/>
                <a:ea typeface="Calibri"/>
                <a:cs typeface="CMEX10"/>
              </a:rPr>
              <a:t>],</a:t>
            </a:r>
            <a:endParaRPr lang="en-US" sz="1800" dirty="0">
              <a:ea typeface="Calibri"/>
              <a:cs typeface="Times New Roman"/>
            </a:endParaRPr>
          </a:p>
          <a:p>
            <a:pPr marL="0" marR="0" indent="0">
              <a:lnSpc>
                <a:spcPct val="150000"/>
              </a:lnSpc>
              <a:spcBef>
                <a:spcPts val="0"/>
              </a:spcBef>
              <a:spcAft>
                <a:spcPts val="0"/>
              </a:spcAft>
              <a:buNone/>
            </a:pPr>
            <a:r>
              <a:rPr lang="en-US" sz="1800" dirty="0" smtClean="0">
                <a:ea typeface="Calibri"/>
                <a:cs typeface="Times New Roman"/>
              </a:rPr>
              <a:t>       where </a:t>
            </a:r>
            <a:r>
              <a:rPr lang="en-US" sz="1800" dirty="0">
                <a:latin typeface="Symbol"/>
                <a:ea typeface="Calibri"/>
                <a:cs typeface="Times New Roman"/>
              </a:rPr>
              <a:t>a</a:t>
            </a:r>
            <a:r>
              <a:rPr lang="en-US" sz="1800" dirty="0">
                <a:ea typeface="Calibri"/>
                <a:cs typeface="Times New Roman"/>
              </a:rPr>
              <a:t> is some pre-determined step size. </a:t>
            </a:r>
            <a:r>
              <a:rPr lang="en-US" sz="1800" dirty="0" smtClean="0">
                <a:ea typeface="Calibri"/>
                <a:cs typeface="Times New Roman"/>
              </a:rPr>
              <a:t> Common </a:t>
            </a:r>
            <a:r>
              <a:rPr lang="en-US" sz="1800" dirty="0" smtClean="0">
                <a:latin typeface="Symbol"/>
                <a:ea typeface="Calibri"/>
                <a:cs typeface="Times New Roman"/>
              </a:rPr>
              <a:t>a</a:t>
            </a:r>
            <a:r>
              <a:rPr lang="en-US" sz="1800" dirty="0">
                <a:ea typeface="Calibri"/>
                <a:cs typeface="Times New Roman"/>
              </a:rPr>
              <a:t>-</a:t>
            </a:r>
            <a:r>
              <a:rPr lang="en-US" sz="1800" dirty="0" smtClean="0">
                <a:ea typeface="Calibri"/>
                <a:cs typeface="Times New Roman"/>
              </a:rPr>
              <a:t>values  used in practice      </a:t>
            </a:r>
          </a:p>
          <a:p>
            <a:pPr marL="0" marR="0" indent="0">
              <a:lnSpc>
                <a:spcPct val="150000"/>
              </a:lnSpc>
              <a:spcBef>
                <a:spcPts val="0"/>
              </a:spcBef>
              <a:spcAft>
                <a:spcPts val="0"/>
              </a:spcAft>
              <a:buNone/>
            </a:pPr>
            <a:r>
              <a:rPr lang="en-US" sz="1800" dirty="0">
                <a:ea typeface="Calibri"/>
                <a:cs typeface="Times New Roman"/>
              </a:rPr>
              <a:t> </a:t>
            </a:r>
            <a:r>
              <a:rPr lang="en-US" sz="1800" dirty="0" smtClean="0">
                <a:ea typeface="Calibri"/>
                <a:cs typeface="Times New Roman"/>
              </a:rPr>
              <a:t>      chosen such that  </a:t>
            </a:r>
            <a:r>
              <a:rPr lang="en-US" sz="1800" dirty="0" err="1">
                <a:latin typeface="Symbol"/>
                <a:ea typeface="Calibri"/>
                <a:cs typeface="Times New Roman"/>
              </a:rPr>
              <a:t>a</a:t>
            </a:r>
            <a:r>
              <a:rPr lang="en-US" sz="1800" baseline="-25000" dirty="0" err="1" smtClean="0">
                <a:ea typeface="Calibri"/>
                <a:cs typeface="Times New Roman"/>
              </a:rPr>
              <a:t>k</a:t>
            </a:r>
            <a:r>
              <a:rPr lang="en-US" sz="1800" dirty="0" smtClean="0">
                <a:ea typeface="Calibri"/>
                <a:cs typeface="Times New Roman"/>
              </a:rPr>
              <a:t> </a:t>
            </a:r>
            <a:r>
              <a:rPr lang="en-US" sz="1800" dirty="0">
                <a:ea typeface="Calibri"/>
                <a:cs typeface="Times New Roman"/>
                <a:sym typeface="Wingdings"/>
              </a:rPr>
              <a:t></a:t>
            </a:r>
            <a:r>
              <a:rPr lang="en-US" sz="1800" dirty="0">
                <a:ea typeface="Calibri"/>
                <a:cs typeface="Times New Roman"/>
              </a:rPr>
              <a:t> 0 as k </a:t>
            </a:r>
            <a:r>
              <a:rPr lang="en-US" sz="1800" dirty="0">
                <a:ea typeface="Calibri"/>
                <a:cs typeface="Times New Roman"/>
                <a:sym typeface="Wingdings"/>
              </a:rPr>
              <a:t></a:t>
            </a:r>
            <a:r>
              <a:rPr lang="en-US" sz="1800" dirty="0">
                <a:ea typeface="Calibri"/>
                <a:cs typeface="Times New Roman"/>
              </a:rPr>
              <a:t> </a:t>
            </a:r>
            <a:r>
              <a:rPr lang="en-US" sz="1800" dirty="0" smtClean="0">
                <a:ea typeface="Calibri"/>
                <a:cs typeface="Times New Roman"/>
              </a:rPr>
              <a:t>1.</a:t>
            </a:r>
          </a:p>
          <a:p>
            <a:pPr marL="0" marR="0" indent="0">
              <a:lnSpc>
                <a:spcPct val="150000"/>
              </a:lnSpc>
              <a:spcBef>
                <a:spcPts val="0"/>
              </a:spcBef>
              <a:spcAft>
                <a:spcPts val="0"/>
              </a:spcAft>
              <a:buNone/>
            </a:pPr>
            <a:endParaRPr lang="en-US" sz="1800" dirty="0" smtClean="0">
              <a:ea typeface="Calibri"/>
              <a:cs typeface="Times New Roman"/>
            </a:endParaRPr>
          </a:p>
          <a:p>
            <a:pPr>
              <a:lnSpc>
                <a:spcPct val="150000"/>
              </a:lnSpc>
              <a:spcBef>
                <a:spcPts val="0"/>
              </a:spcBef>
            </a:pPr>
            <a:r>
              <a:rPr lang="en-US" sz="1800" dirty="0" smtClean="0">
                <a:ea typeface="Calibri"/>
                <a:cs typeface="Times New Roman"/>
              </a:rPr>
              <a:t>Iterated </a:t>
            </a:r>
            <a:r>
              <a:rPr lang="en-US" sz="1800" dirty="0">
                <a:ea typeface="Calibri"/>
                <a:cs typeface="Times New Roman"/>
              </a:rPr>
              <a:t>Q(s, a) </a:t>
            </a:r>
            <a:r>
              <a:rPr lang="en-US" sz="1800" dirty="0" smtClean="0">
                <a:ea typeface="Calibri"/>
                <a:cs typeface="Times New Roman"/>
              </a:rPr>
              <a:t>values converge to optimal </a:t>
            </a:r>
            <a:r>
              <a:rPr lang="en-US" sz="1800" dirty="0">
                <a:ea typeface="Calibri"/>
                <a:cs typeface="Times New Roman"/>
              </a:rPr>
              <a:t>Q*(</a:t>
            </a:r>
            <a:r>
              <a:rPr lang="en-US" sz="1800" dirty="0" smtClean="0">
                <a:ea typeface="Calibri"/>
                <a:cs typeface="Times New Roman"/>
              </a:rPr>
              <a:t>s, </a:t>
            </a:r>
            <a:r>
              <a:rPr lang="en-US" sz="1800" dirty="0">
                <a:ea typeface="Calibri"/>
                <a:cs typeface="Times New Roman"/>
              </a:rPr>
              <a:t>a) </a:t>
            </a:r>
            <a:r>
              <a:rPr lang="en-US" sz="1800" dirty="0" smtClean="0">
                <a:ea typeface="Calibri"/>
                <a:cs typeface="Times New Roman"/>
              </a:rPr>
              <a:t>values</a:t>
            </a:r>
            <a:r>
              <a:rPr lang="en-US" sz="1800" dirty="0">
                <a:ea typeface="Calibri"/>
                <a:cs typeface="Times New Roman"/>
              </a:rPr>
              <a:t> </a:t>
            </a:r>
            <a:r>
              <a:rPr lang="en-US" sz="1800" dirty="0" err="1" smtClean="0">
                <a:ea typeface="Calibri"/>
                <a:cs typeface="Times New Roman"/>
              </a:rPr>
              <a:t>w.p</a:t>
            </a:r>
            <a:r>
              <a:rPr lang="en-US" sz="1800" dirty="0" smtClean="0">
                <a:ea typeface="Calibri"/>
                <a:cs typeface="Times New Roman"/>
              </a:rPr>
              <a:t>. 1</a:t>
            </a:r>
          </a:p>
          <a:p>
            <a:pPr marL="0" indent="0">
              <a:lnSpc>
                <a:spcPct val="150000"/>
              </a:lnSpc>
              <a:spcBef>
                <a:spcPts val="0"/>
              </a:spcBef>
              <a:buNone/>
            </a:pPr>
            <a:r>
              <a:rPr lang="en-US" sz="1800" dirty="0" smtClean="0">
                <a:ea typeface="Calibri"/>
                <a:cs typeface="Times New Roman"/>
              </a:rPr>
              <a:t>      assuming:</a:t>
            </a:r>
          </a:p>
          <a:p>
            <a:pPr marL="0" indent="0">
              <a:lnSpc>
                <a:spcPct val="150000"/>
              </a:lnSpc>
              <a:spcBef>
                <a:spcPts val="0"/>
              </a:spcBef>
              <a:buNone/>
            </a:pPr>
            <a:r>
              <a:rPr lang="en-US" sz="1800" dirty="0" smtClean="0">
                <a:ea typeface="Calibri"/>
                <a:cs typeface="Times New Roman"/>
              </a:rPr>
              <a:t>                                          </a:t>
            </a:r>
            <a:r>
              <a:rPr lang="en-US" sz="1000" dirty="0" smtClean="0">
                <a:ea typeface="Calibri"/>
                <a:cs typeface="Times New Roman"/>
              </a:rPr>
              <a:t> </a:t>
            </a:r>
            <a:r>
              <a:rPr lang="en-US" sz="2000" dirty="0" err="1" smtClean="0">
                <a:latin typeface="Symbol" panose="05050102010706020507" pitchFamily="18" charset="2"/>
              </a:rPr>
              <a:t>S</a:t>
            </a:r>
            <a:r>
              <a:rPr lang="en-US" sz="2000" baseline="-25000" dirty="0" err="1" smtClean="0"/>
              <a:t>k</a:t>
            </a:r>
            <a:r>
              <a:rPr lang="en-US" sz="2000" baseline="-25000" dirty="0" smtClean="0"/>
              <a:t> </a:t>
            </a:r>
            <a:r>
              <a:rPr lang="en-US" sz="1800" dirty="0" err="1" smtClean="0">
                <a:latin typeface="Symbol"/>
                <a:ea typeface="Calibri"/>
                <a:cs typeface="Times New Roman"/>
              </a:rPr>
              <a:t>a</a:t>
            </a:r>
            <a:r>
              <a:rPr lang="en-US" sz="1800" baseline="-25000" dirty="0" err="1" smtClean="0">
                <a:ea typeface="Calibri"/>
                <a:cs typeface="Times New Roman"/>
              </a:rPr>
              <a:t>k</a:t>
            </a:r>
            <a:r>
              <a:rPr lang="en-US" sz="1800" baseline="-25000" dirty="0" smtClean="0">
                <a:ea typeface="Calibri"/>
                <a:cs typeface="Times New Roman"/>
              </a:rPr>
              <a:t>  </a:t>
            </a:r>
            <a:r>
              <a:rPr lang="en-US" sz="1800" dirty="0" smtClean="0">
                <a:ea typeface="Calibri"/>
                <a:cs typeface="Times New Roman"/>
              </a:rPr>
              <a:t>diverges and,</a:t>
            </a:r>
          </a:p>
          <a:p>
            <a:pPr marL="0" indent="0">
              <a:lnSpc>
                <a:spcPct val="150000"/>
              </a:lnSpc>
              <a:spcBef>
                <a:spcPts val="0"/>
              </a:spcBef>
              <a:buNone/>
            </a:pPr>
            <a:r>
              <a:rPr lang="en-US" sz="1800" dirty="0" smtClean="0">
                <a:ea typeface="Calibri"/>
                <a:cs typeface="Times New Roman"/>
              </a:rPr>
              <a:t>                                          </a:t>
            </a:r>
            <a:r>
              <a:rPr lang="en-US" sz="1800" dirty="0" err="1">
                <a:latin typeface="Symbol" panose="05050102010706020507" pitchFamily="18" charset="2"/>
              </a:rPr>
              <a:t>S</a:t>
            </a:r>
            <a:r>
              <a:rPr lang="en-US" sz="1800" baseline="-25000" dirty="0" err="1"/>
              <a:t>k</a:t>
            </a:r>
            <a:r>
              <a:rPr lang="en-US" sz="1800" baseline="-25000" dirty="0"/>
              <a:t> </a:t>
            </a:r>
            <a:r>
              <a:rPr lang="en-US" sz="1600" dirty="0" smtClean="0">
                <a:latin typeface="Symbol"/>
                <a:ea typeface="Calibri"/>
                <a:cs typeface="Times New Roman"/>
              </a:rPr>
              <a:t>a</a:t>
            </a:r>
            <a:r>
              <a:rPr lang="en-US" sz="1600" baseline="-25000" dirty="0" smtClean="0">
                <a:ea typeface="Calibri"/>
                <a:cs typeface="Times New Roman"/>
              </a:rPr>
              <a:t>k</a:t>
            </a:r>
            <a:r>
              <a:rPr lang="en-US" sz="1600" baseline="30000" dirty="0" smtClean="0">
                <a:latin typeface="Symbol"/>
                <a:ea typeface="Calibri"/>
                <a:cs typeface="Times New Roman"/>
              </a:rPr>
              <a:t>2  </a:t>
            </a:r>
            <a:r>
              <a:rPr lang="en-US" sz="1800" dirty="0" smtClean="0">
                <a:ea typeface="Calibri"/>
                <a:cs typeface="Times New Roman"/>
              </a:rPr>
              <a:t>converges for k </a:t>
            </a:r>
            <a:r>
              <a:rPr lang="en-US" sz="1800" dirty="0" smtClean="0">
                <a:ea typeface="Calibri"/>
                <a:cs typeface="Times New Roman"/>
                <a:sym typeface="Wingdings" panose="05000000000000000000" pitchFamily="2" charset="2"/>
              </a:rPr>
              <a:t>=1,…,</a:t>
            </a:r>
            <a:r>
              <a:rPr lang="en-US" sz="1800" dirty="0" smtClean="0">
                <a:ea typeface="Calibri"/>
                <a:cs typeface="Times New Roman"/>
              </a:rPr>
              <a:t>infinity.</a:t>
            </a:r>
          </a:p>
          <a:p>
            <a:pPr marL="0" indent="0">
              <a:lnSpc>
                <a:spcPct val="150000"/>
              </a:lnSpc>
              <a:spcBef>
                <a:spcPts val="0"/>
              </a:spcBef>
              <a:buNone/>
            </a:pPr>
            <a:endParaRPr lang="en-US" sz="1800" dirty="0">
              <a:ea typeface="Calibri"/>
              <a:cs typeface="Times New Roman"/>
            </a:endParaRPr>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buFont typeface="Arial" pitchFamily="34" charset="0"/>
              <a:buNone/>
            </a:pPr>
            <a:endParaRPr lang="en-US" sz="1800" dirty="0" smtClean="0"/>
          </a:p>
          <a:p>
            <a:pPr>
              <a:lnSpc>
                <a:spcPct val="80000"/>
              </a:lnSpc>
            </a:pPr>
            <a:endParaRPr lang="en-US" sz="1400" dirty="0" smtClean="0"/>
          </a:p>
        </p:txBody>
      </p:sp>
    </p:spTree>
    <p:extLst>
      <p:ext uri="{BB962C8B-B14F-4D97-AF65-F5344CB8AC3E}">
        <p14:creationId xmlns:p14="http://schemas.microsoft.com/office/powerpoint/2010/main" val="9791261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838200" y="1524000"/>
            <a:ext cx="7239000" cy="4800600"/>
          </a:xfrm>
        </p:spPr>
        <p:txBody>
          <a:bodyPr>
            <a:normAutofit/>
          </a:bodyPr>
          <a:lstStyle/>
          <a:p>
            <a:pPr marL="57150" indent="0">
              <a:lnSpc>
                <a:spcPct val="80000"/>
              </a:lnSpc>
              <a:buNone/>
            </a:pPr>
            <a:endParaRPr lang="en-US" sz="1800" i="1" dirty="0"/>
          </a:p>
          <a:p>
            <a:r>
              <a:rPr lang="en-US" sz="1800" dirty="0" smtClean="0"/>
              <a:t>“Quality” learning of different state-action pairs</a:t>
            </a:r>
          </a:p>
          <a:p>
            <a:endParaRPr lang="en-US" sz="1800" dirty="0"/>
          </a:p>
          <a:p>
            <a:r>
              <a:rPr lang="en-US" sz="1800" dirty="0" smtClean="0"/>
              <a:t>Developed by Christopher  J.C.H. Watkins, 1989</a:t>
            </a:r>
          </a:p>
          <a:p>
            <a:endParaRPr lang="en-US" sz="1800" dirty="0" smtClean="0"/>
          </a:p>
          <a:p>
            <a:r>
              <a:rPr lang="en-US" sz="1800" dirty="0" smtClean="0"/>
              <a:t>One </a:t>
            </a:r>
            <a:r>
              <a:rPr lang="en-US" sz="1800" dirty="0"/>
              <a:t>of </a:t>
            </a:r>
            <a:r>
              <a:rPr lang="en-US" sz="1800" dirty="0" smtClean="0"/>
              <a:t>most </a:t>
            </a:r>
            <a:r>
              <a:rPr lang="en-US" sz="1800" dirty="0"/>
              <a:t>popular reinforcement learning (RL) </a:t>
            </a:r>
            <a:r>
              <a:rPr lang="en-US" sz="1800" dirty="0" smtClean="0"/>
              <a:t>algorithms</a:t>
            </a:r>
          </a:p>
          <a:p>
            <a:endParaRPr lang="en-US" sz="1800" dirty="0"/>
          </a:p>
          <a:p>
            <a:r>
              <a:rPr lang="en-US" sz="1800" dirty="0" smtClean="0"/>
              <a:t>Has </a:t>
            </a:r>
            <a:r>
              <a:rPr lang="en-US" sz="1800" dirty="0"/>
              <a:t>been adapted and used in combinations with other techniques </a:t>
            </a:r>
            <a:r>
              <a:rPr lang="en-US" sz="1800" dirty="0" smtClean="0"/>
              <a:t>to solve </a:t>
            </a:r>
            <a:r>
              <a:rPr lang="en-US" sz="1800" dirty="0"/>
              <a:t>a broad range of problems</a:t>
            </a:r>
            <a:endParaRPr lang="en-US" sz="1800" b="1" dirty="0" smtClean="0"/>
          </a:p>
          <a:p>
            <a:pPr marL="457200" lvl="1" indent="0" algn="ctr">
              <a:lnSpc>
                <a:spcPct val="80000"/>
              </a:lnSpc>
              <a:buNone/>
            </a:pPr>
            <a:endParaRPr lang="en-US" sz="1800" dirty="0" smtClean="0"/>
          </a:p>
          <a:p>
            <a:pPr marL="0" indent="0" algn="ctr">
              <a:lnSpc>
                <a:spcPct val="80000"/>
              </a:lnSpc>
              <a:buNone/>
            </a:pPr>
            <a:endParaRPr lang="en-US" sz="1800" dirty="0" smtClean="0"/>
          </a:p>
          <a:p>
            <a:pPr algn="ctr">
              <a:lnSpc>
                <a:spcPct val="80000"/>
              </a:lnSpc>
            </a:pPr>
            <a:endParaRPr lang="en-US" sz="1800" dirty="0" smtClean="0"/>
          </a:p>
          <a:p>
            <a:pPr algn="ctr">
              <a:lnSpc>
                <a:spcPct val="80000"/>
              </a:lnSpc>
            </a:pPr>
            <a:endParaRPr lang="en-US" sz="1800" dirty="0" smtClean="0"/>
          </a:p>
          <a:p>
            <a:pPr marL="0" indent="0" algn="ctr">
              <a:lnSpc>
                <a:spcPct val="80000"/>
              </a:lnSpc>
              <a:buNone/>
            </a:pPr>
            <a:endParaRPr lang="en-US" sz="1800" dirty="0" smtClean="0"/>
          </a:p>
          <a:p>
            <a:pPr marL="0" indent="0" algn="ctr">
              <a:lnSpc>
                <a:spcPct val="80000"/>
              </a:lnSpc>
              <a:buNone/>
            </a:pPr>
            <a:endParaRPr lang="en-US" sz="1800" dirty="0" smtClean="0"/>
          </a:p>
          <a:p>
            <a:pPr algn="ctr">
              <a:lnSpc>
                <a:spcPct val="80000"/>
              </a:lnSpc>
            </a:pPr>
            <a:endParaRPr lang="en-US" sz="1800" dirty="0" smtClean="0"/>
          </a:p>
          <a:p>
            <a:pPr algn="ctr">
              <a:lnSpc>
                <a:spcPct val="80000"/>
              </a:lnSpc>
            </a:pPr>
            <a:endParaRPr lang="en-US" sz="1800" dirty="0" smtClean="0"/>
          </a:p>
          <a:p>
            <a:pPr algn="ctr">
              <a:lnSpc>
                <a:spcPct val="80000"/>
              </a:lnSpc>
            </a:pPr>
            <a:endParaRPr lang="en-US" sz="1800" dirty="0" smtClean="0"/>
          </a:p>
          <a:p>
            <a:pPr algn="ctr">
              <a:lnSpc>
                <a:spcPct val="80000"/>
              </a:lnSpc>
              <a:buNone/>
            </a:pPr>
            <a:endParaRPr lang="en-US" sz="1800" dirty="0" smtClean="0"/>
          </a:p>
          <a:p>
            <a:pPr algn="ctr">
              <a:lnSpc>
                <a:spcPct val="80000"/>
              </a:lnSpc>
            </a:pPr>
            <a:endParaRPr lang="en-US" sz="1400" dirty="0" smtClean="0"/>
          </a:p>
        </p:txBody>
      </p:sp>
      <p:sp>
        <p:nvSpPr>
          <p:cNvPr id="25601" name="Rectangle 2"/>
          <p:cNvSpPr>
            <a:spLocks noGrp="1" noChangeArrowheads="1"/>
          </p:cNvSpPr>
          <p:nvPr>
            <p:ph type="title"/>
          </p:nvPr>
        </p:nvSpPr>
        <p:spPr>
          <a:xfrm>
            <a:off x="457200" y="762000"/>
            <a:ext cx="8229600" cy="838200"/>
          </a:xfrm>
        </p:spPr>
        <p:txBody>
          <a:bodyPr>
            <a:normAutofit/>
          </a:bodyPr>
          <a:lstStyle/>
          <a:p>
            <a:r>
              <a:rPr lang="en-US" sz="3600" dirty="0" smtClean="0">
                <a:solidFill>
                  <a:srgbClr val="1F497D">
                    <a:lumMod val="75000"/>
                  </a:srgbClr>
                </a:solidFill>
              </a:rPr>
              <a:t>Q-Learning </a:t>
            </a:r>
            <a:endParaRPr lang="en-US" sz="3200" baseline="30000" dirty="0"/>
          </a:p>
        </p:txBody>
      </p:sp>
      <p:sp>
        <p:nvSpPr>
          <p:cNvPr id="7" name="Slide Number Placeholder 6"/>
          <p:cNvSpPr>
            <a:spLocks noGrp="1"/>
          </p:cNvSpPr>
          <p:nvPr>
            <p:ph type="sldNum" sz="quarter" idx="4294967295"/>
          </p:nvPr>
        </p:nvSpPr>
        <p:spPr>
          <a:xfrm>
            <a:off x="7010400" y="6381750"/>
            <a:ext cx="2133600" cy="476250"/>
          </a:xfrm>
          <a:prstGeom prst="rect">
            <a:avLst/>
          </a:prstGeom>
        </p:spPr>
        <p:txBody>
          <a:bodyPr/>
          <a:lstStyle/>
          <a:p>
            <a:pPr>
              <a:defRPr/>
            </a:pPr>
            <a:fld id="{BD45B917-A63E-4FAA-88BC-86BB32F19A6E}" type="slidenum">
              <a:rPr lang="en-US" smtClean="0">
                <a:latin typeface="+mn-lt"/>
              </a:rPr>
              <a:pPr>
                <a:defRPr/>
              </a:pPr>
              <a:t>27</a:t>
            </a:fld>
            <a:endParaRPr lang="en-US" dirty="0">
              <a:latin typeface="+mn-lt"/>
            </a:endParaRPr>
          </a:p>
        </p:txBody>
      </p:sp>
      <p:sp>
        <p:nvSpPr>
          <p:cNvPr id="8" name="Rectangle 3"/>
          <p:cNvSpPr txBox="1">
            <a:spLocks noChangeArrowheads="1"/>
          </p:cNvSpPr>
          <p:nvPr/>
        </p:nvSpPr>
        <p:spPr>
          <a:xfrm>
            <a:off x="609600" y="1524000"/>
            <a:ext cx="8229600" cy="4989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Arial" pitchFamily="34" charset="0"/>
              <a:buNone/>
            </a:pPr>
            <a:endParaRPr lang="en-US" sz="1800" dirty="0" smtClean="0"/>
          </a:p>
          <a:p>
            <a:pPr marL="342900" lvl="1">
              <a:lnSpc>
                <a:spcPct val="80000"/>
              </a:lnSpc>
            </a:pPr>
            <a:endParaRPr lang="en-US" sz="1800" dirty="0" smtClean="0"/>
          </a:p>
          <a:p>
            <a:pPr marL="342900" lvl="1">
              <a:lnSpc>
                <a:spcPct val="80000"/>
              </a:lnSpc>
            </a:pPr>
            <a:endParaRPr lang="en-US" sz="1800" dirty="0" smtClean="0"/>
          </a:p>
          <a:p>
            <a:pPr marL="57150" lvl="1" indent="0">
              <a:lnSpc>
                <a:spcPct val="80000"/>
              </a:lnSpc>
              <a:buNone/>
            </a:pPr>
            <a:endParaRPr lang="en-US" sz="1800" dirty="0" smtClean="0"/>
          </a:p>
          <a:p>
            <a:pPr marL="57150" lvl="1" indent="0">
              <a:lnSpc>
                <a:spcPct val="80000"/>
              </a:lnSpc>
              <a:buNone/>
            </a:pPr>
            <a:endParaRPr lang="en-US" sz="1800" dirty="0"/>
          </a:p>
          <a:p>
            <a:pPr marL="342900" lvl="1">
              <a:lnSpc>
                <a:spcPct val="80000"/>
              </a:lnSpc>
            </a:pPr>
            <a:endParaRPr lang="en-US" sz="1800" dirty="0" smtClean="0"/>
          </a:p>
          <a:p>
            <a:pPr marL="57150" lvl="1" indent="0">
              <a:lnSpc>
                <a:spcPct val="80000"/>
              </a:lnSpc>
              <a:buNone/>
            </a:pPr>
            <a:endParaRPr lang="en-US" sz="1800" dirty="0" smtClean="0"/>
          </a:p>
          <a:p>
            <a:pPr marL="342900" lvl="1">
              <a:lnSpc>
                <a:spcPct val="80000"/>
              </a:lnSpc>
            </a:pPr>
            <a:endParaRPr lang="en-US" sz="1800" dirty="0"/>
          </a:p>
          <a:p>
            <a:pPr marL="342900" lvl="1">
              <a:lnSpc>
                <a:spcPct val="80000"/>
              </a:lnSpc>
            </a:pPr>
            <a:endParaRPr lang="en-US" sz="1800" i="1" dirty="0" smtClean="0"/>
          </a:p>
          <a:p>
            <a:pPr marL="457200" lvl="1" indent="0">
              <a:lnSpc>
                <a:spcPct val="80000"/>
              </a:lnSpc>
              <a:buFont typeface="Arial" pitchFamily="34" charset="0"/>
              <a:buNone/>
            </a:pPr>
            <a:endParaRPr lang="en-US" sz="1400" dirty="0" smtClean="0"/>
          </a:p>
          <a:p>
            <a:pPr indent="-285750">
              <a:lnSpc>
                <a:spcPct val="80000"/>
              </a:lnSpc>
            </a:pPr>
            <a:endParaRPr lang="en-US" sz="1800" b="1" dirty="0" smtClean="0"/>
          </a:p>
          <a:p>
            <a:pPr marL="457200" lvl="1" indent="0">
              <a:lnSpc>
                <a:spcPct val="80000"/>
              </a:lnSpc>
              <a:buFont typeface="Arial" pitchFamily="34" charset="0"/>
              <a:buNone/>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buFont typeface="Arial" pitchFamily="34" charset="0"/>
              <a:buNone/>
            </a:pPr>
            <a:endParaRPr lang="en-US" sz="1800" dirty="0" smtClean="0"/>
          </a:p>
          <a:p>
            <a:pPr>
              <a:lnSpc>
                <a:spcPct val="80000"/>
              </a:lnSpc>
            </a:pPr>
            <a:endParaRPr lang="en-US" sz="1400" dirty="0" smtClean="0"/>
          </a:p>
        </p:txBody>
      </p:sp>
      <p:sp>
        <p:nvSpPr>
          <p:cNvPr id="10" name="Rectangle 3"/>
          <p:cNvSpPr txBox="1">
            <a:spLocks noChangeArrowheads="1"/>
          </p:cNvSpPr>
          <p:nvPr/>
        </p:nvSpPr>
        <p:spPr>
          <a:xfrm>
            <a:off x="609601" y="1524000"/>
            <a:ext cx="8245548" cy="4571999"/>
          </a:xfrm>
          <a:prstGeom prst="rect">
            <a:avLst/>
          </a:prstGeom>
        </p:spPr>
        <p:txBody>
          <a:bodyPr vert="horz" lIns="91440" tIns="45720" rIns="91440" bIns="45720" rtlCol="0">
            <a:normAutofit/>
          </a:bodyPr>
          <a:lstStyle>
            <a:lvl1pPr marL="342900" indent="-285750">
              <a:lnSpc>
                <a:spcPct val="80000"/>
              </a:lnSpc>
              <a:spcBef>
                <a:spcPct val="20000"/>
              </a:spcBef>
              <a:buFont typeface="Arial" pitchFamily="34" charset="0"/>
              <a:buChar char="•"/>
              <a:defRPr b="1"/>
            </a:lvl1pPr>
            <a:lvl2pPr marL="57150" lvl="1" indent="0">
              <a:lnSpc>
                <a:spcPct val="80000"/>
              </a:lnSpc>
              <a:spcBef>
                <a:spcPct val="20000"/>
              </a:spcBef>
              <a:buFont typeface="Arial" pitchFamily="34" charset="0"/>
              <a:buNone/>
              <a:defRPr i="1"/>
            </a:lvl2pPr>
            <a:lvl3pPr marL="1143000" indent="-228600">
              <a:spcBef>
                <a:spcPct val="20000"/>
              </a:spcBef>
              <a:buFont typeface="Wingdings" pitchFamily="2" charset="2"/>
              <a:buChar char="Ø"/>
              <a:defRPr sz="2400"/>
            </a:lvl3pPr>
            <a:lvl4pPr marL="1600200" indent="-228600">
              <a:spcBef>
                <a:spcPct val="20000"/>
              </a:spcBef>
              <a:buFont typeface="Arial" pitchFamily="34" charset="0"/>
              <a:buChar char="•"/>
              <a:defRPr sz="2000"/>
            </a:lvl4pPr>
            <a:lvl5pPr marL="2057400" indent="-228600">
              <a:spcBef>
                <a:spcPct val="20000"/>
              </a:spcBef>
              <a:buFont typeface="Wingdings" pitchFamily="2" charset="2"/>
              <a:buChar char="Ø"/>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endParaRPr lang="en-US" i="0" dirty="0"/>
          </a:p>
          <a:p>
            <a:pPr lvl="1"/>
            <a:endParaRPr lang="en-US"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2444671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838200" y="1524000"/>
            <a:ext cx="7239000" cy="4800600"/>
          </a:xfrm>
        </p:spPr>
        <p:txBody>
          <a:bodyPr>
            <a:normAutofit/>
          </a:bodyPr>
          <a:lstStyle/>
          <a:p>
            <a:pPr marL="457200" lvl="1" indent="0" algn="ctr">
              <a:lnSpc>
                <a:spcPct val="80000"/>
              </a:lnSpc>
              <a:buNone/>
            </a:pPr>
            <a:endParaRPr lang="en-US" sz="1400" dirty="0"/>
          </a:p>
          <a:p>
            <a:pPr indent="-285750" algn="ctr">
              <a:lnSpc>
                <a:spcPct val="80000"/>
              </a:lnSpc>
            </a:pPr>
            <a:endParaRPr lang="en-US" sz="1800" b="1" dirty="0" smtClean="0"/>
          </a:p>
          <a:p>
            <a:pPr marL="457200" lvl="1" indent="0" algn="ctr">
              <a:lnSpc>
                <a:spcPct val="80000"/>
              </a:lnSpc>
              <a:buNone/>
            </a:pPr>
            <a:endParaRPr lang="en-US" sz="1800" dirty="0" smtClean="0"/>
          </a:p>
          <a:p>
            <a:pPr marL="0" indent="0" algn="ctr">
              <a:lnSpc>
                <a:spcPct val="80000"/>
              </a:lnSpc>
              <a:buNone/>
            </a:pPr>
            <a:endParaRPr lang="en-US" sz="1800" dirty="0" smtClean="0"/>
          </a:p>
          <a:p>
            <a:pPr algn="ctr">
              <a:lnSpc>
                <a:spcPct val="80000"/>
              </a:lnSpc>
            </a:pPr>
            <a:endParaRPr lang="en-US" sz="1800" dirty="0" smtClean="0"/>
          </a:p>
          <a:p>
            <a:pPr algn="ctr">
              <a:lnSpc>
                <a:spcPct val="80000"/>
              </a:lnSpc>
            </a:pPr>
            <a:endParaRPr lang="en-US" sz="1800" dirty="0" smtClean="0"/>
          </a:p>
          <a:p>
            <a:pPr marL="0" indent="0" algn="ctr">
              <a:lnSpc>
                <a:spcPct val="80000"/>
              </a:lnSpc>
              <a:buNone/>
            </a:pPr>
            <a:endParaRPr lang="en-US" sz="1800" dirty="0" smtClean="0"/>
          </a:p>
          <a:p>
            <a:pPr marL="0" indent="0" algn="ctr">
              <a:lnSpc>
                <a:spcPct val="80000"/>
              </a:lnSpc>
              <a:buNone/>
            </a:pPr>
            <a:endParaRPr lang="en-US" sz="1800" dirty="0" smtClean="0"/>
          </a:p>
          <a:p>
            <a:pPr algn="ctr">
              <a:lnSpc>
                <a:spcPct val="80000"/>
              </a:lnSpc>
            </a:pPr>
            <a:endParaRPr lang="en-US" sz="1800" dirty="0" smtClean="0"/>
          </a:p>
          <a:p>
            <a:pPr algn="ctr">
              <a:lnSpc>
                <a:spcPct val="80000"/>
              </a:lnSpc>
            </a:pPr>
            <a:endParaRPr lang="en-US" sz="1800" dirty="0" smtClean="0"/>
          </a:p>
          <a:p>
            <a:pPr algn="ctr">
              <a:lnSpc>
                <a:spcPct val="80000"/>
              </a:lnSpc>
            </a:pPr>
            <a:endParaRPr lang="en-US" sz="1800" dirty="0" smtClean="0"/>
          </a:p>
          <a:p>
            <a:pPr algn="ctr">
              <a:lnSpc>
                <a:spcPct val="80000"/>
              </a:lnSpc>
              <a:buNone/>
            </a:pPr>
            <a:endParaRPr lang="en-US" sz="1800" dirty="0" smtClean="0"/>
          </a:p>
          <a:p>
            <a:pPr algn="ctr">
              <a:lnSpc>
                <a:spcPct val="80000"/>
              </a:lnSpc>
            </a:pPr>
            <a:endParaRPr lang="en-US" sz="1400" dirty="0" smtClean="0"/>
          </a:p>
        </p:txBody>
      </p:sp>
      <p:sp>
        <p:nvSpPr>
          <p:cNvPr id="25601" name="Rectangle 2"/>
          <p:cNvSpPr>
            <a:spLocks noGrp="1" noChangeArrowheads="1"/>
          </p:cNvSpPr>
          <p:nvPr>
            <p:ph type="title"/>
          </p:nvPr>
        </p:nvSpPr>
        <p:spPr>
          <a:xfrm>
            <a:off x="457200" y="762000"/>
            <a:ext cx="8229600" cy="838200"/>
          </a:xfrm>
        </p:spPr>
        <p:txBody>
          <a:bodyPr>
            <a:normAutofit/>
          </a:bodyPr>
          <a:lstStyle/>
          <a:p>
            <a:r>
              <a:rPr lang="en-US" sz="3600" dirty="0" smtClean="0">
                <a:solidFill>
                  <a:srgbClr val="1F497D">
                    <a:lumMod val="75000"/>
                  </a:srgbClr>
                </a:solidFill>
              </a:rPr>
              <a:t>Q-Learning Example</a:t>
            </a:r>
            <a:endParaRPr lang="en-US" sz="3200" baseline="30000" dirty="0"/>
          </a:p>
        </p:txBody>
      </p:sp>
      <p:sp>
        <p:nvSpPr>
          <p:cNvPr id="7" name="Slide Number Placeholder 6"/>
          <p:cNvSpPr>
            <a:spLocks noGrp="1"/>
          </p:cNvSpPr>
          <p:nvPr>
            <p:ph type="sldNum" sz="quarter" idx="4294967295"/>
          </p:nvPr>
        </p:nvSpPr>
        <p:spPr>
          <a:xfrm>
            <a:off x="7010400" y="6381750"/>
            <a:ext cx="2133600" cy="476250"/>
          </a:xfrm>
          <a:prstGeom prst="rect">
            <a:avLst/>
          </a:prstGeom>
        </p:spPr>
        <p:txBody>
          <a:bodyPr/>
          <a:lstStyle/>
          <a:p>
            <a:pPr>
              <a:defRPr/>
            </a:pPr>
            <a:fld id="{BD45B917-A63E-4FAA-88BC-86BB32F19A6E}" type="slidenum">
              <a:rPr lang="en-US" smtClean="0">
                <a:latin typeface="+mn-lt"/>
              </a:rPr>
              <a:pPr>
                <a:defRPr/>
              </a:pPr>
              <a:t>28</a:t>
            </a:fld>
            <a:endParaRPr lang="en-US" dirty="0">
              <a:latin typeface="+mn-lt"/>
            </a:endParaRPr>
          </a:p>
        </p:txBody>
      </p:sp>
      <p:sp>
        <p:nvSpPr>
          <p:cNvPr id="8" name="Rectangle 3"/>
          <p:cNvSpPr txBox="1">
            <a:spLocks noChangeArrowheads="1"/>
          </p:cNvSpPr>
          <p:nvPr/>
        </p:nvSpPr>
        <p:spPr>
          <a:xfrm>
            <a:off x="609600" y="1524000"/>
            <a:ext cx="8229600" cy="4989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Arial" pitchFamily="34" charset="0"/>
              <a:buNone/>
            </a:pPr>
            <a:endParaRPr lang="en-US" sz="1800" dirty="0" smtClean="0"/>
          </a:p>
          <a:p>
            <a:pPr marL="342900" lvl="1">
              <a:lnSpc>
                <a:spcPct val="80000"/>
              </a:lnSpc>
            </a:pPr>
            <a:endParaRPr lang="en-US" sz="1800" dirty="0" smtClean="0"/>
          </a:p>
          <a:p>
            <a:pPr marL="342900" lvl="1">
              <a:lnSpc>
                <a:spcPct val="80000"/>
              </a:lnSpc>
            </a:pPr>
            <a:endParaRPr lang="en-US" sz="1800" dirty="0" smtClean="0"/>
          </a:p>
          <a:p>
            <a:pPr marL="57150" lvl="1" indent="0">
              <a:lnSpc>
                <a:spcPct val="80000"/>
              </a:lnSpc>
              <a:buNone/>
            </a:pPr>
            <a:endParaRPr lang="en-US" sz="1800" dirty="0" smtClean="0"/>
          </a:p>
          <a:p>
            <a:pPr marL="57150" lvl="1" indent="0">
              <a:lnSpc>
                <a:spcPct val="80000"/>
              </a:lnSpc>
              <a:buNone/>
            </a:pPr>
            <a:endParaRPr lang="en-US" sz="1800" dirty="0"/>
          </a:p>
          <a:p>
            <a:pPr marL="342900" lvl="1">
              <a:lnSpc>
                <a:spcPct val="80000"/>
              </a:lnSpc>
            </a:pPr>
            <a:endParaRPr lang="en-US" sz="1800" dirty="0" smtClean="0"/>
          </a:p>
          <a:p>
            <a:pPr marL="57150" lvl="1" indent="0">
              <a:lnSpc>
                <a:spcPct val="80000"/>
              </a:lnSpc>
              <a:buNone/>
            </a:pPr>
            <a:endParaRPr lang="en-US" sz="1800" dirty="0" smtClean="0"/>
          </a:p>
          <a:p>
            <a:pPr marL="342900" lvl="1">
              <a:lnSpc>
                <a:spcPct val="80000"/>
              </a:lnSpc>
            </a:pPr>
            <a:endParaRPr lang="en-US" sz="1800" dirty="0"/>
          </a:p>
          <a:p>
            <a:pPr marL="342900" lvl="1">
              <a:lnSpc>
                <a:spcPct val="80000"/>
              </a:lnSpc>
            </a:pPr>
            <a:endParaRPr lang="en-US" sz="1800" i="1" dirty="0" smtClean="0"/>
          </a:p>
          <a:p>
            <a:pPr marL="457200" lvl="1" indent="0">
              <a:lnSpc>
                <a:spcPct val="80000"/>
              </a:lnSpc>
              <a:buFont typeface="Arial" pitchFamily="34" charset="0"/>
              <a:buNone/>
            </a:pPr>
            <a:endParaRPr lang="en-US" sz="1400" dirty="0" smtClean="0"/>
          </a:p>
          <a:p>
            <a:pPr indent="-285750">
              <a:lnSpc>
                <a:spcPct val="80000"/>
              </a:lnSpc>
            </a:pPr>
            <a:endParaRPr lang="en-US" sz="1800" b="1" dirty="0" smtClean="0"/>
          </a:p>
          <a:p>
            <a:pPr marL="457200" lvl="1" indent="0">
              <a:lnSpc>
                <a:spcPct val="80000"/>
              </a:lnSpc>
              <a:buFont typeface="Arial" pitchFamily="34" charset="0"/>
              <a:buNone/>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buFont typeface="Arial" pitchFamily="34" charset="0"/>
              <a:buNone/>
            </a:pPr>
            <a:endParaRPr lang="en-US" sz="1800" dirty="0" smtClean="0"/>
          </a:p>
          <a:p>
            <a:pPr>
              <a:lnSpc>
                <a:spcPct val="80000"/>
              </a:lnSpc>
            </a:pPr>
            <a:endParaRPr lang="en-US" sz="1400" dirty="0" smtClean="0"/>
          </a:p>
        </p:txBody>
      </p:sp>
      <p:sp>
        <p:nvSpPr>
          <p:cNvPr id="10" name="Rectangle 3"/>
          <p:cNvSpPr txBox="1">
            <a:spLocks noChangeArrowheads="1"/>
          </p:cNvSpPr>
          <p:nvPr/>
        </p:nvSpPr>
        <p:spPr>
          <a:xfrm>
            <a:off x="609601" y="1524000"/>
            <a:ext cx="8245548" cy="4571999"/>
          </a:xfrm>
          <a:prstGeom prst="rect">
            <a:avLst/>
          </a:prstGeom>
        </p:spPr>
        <p:txBody>
          <a:bodyPr vert="horz" lIns="91440" tIns="45720" rIns="91440" bIns="45720" rtlCol="0">
            <a:normAutofit/>
          </a:bodyPr>
          <a:lstStyle>
            <a:lvl1pPr marL="342900" indent="-285750">
              <a:lnSpc>
                <a:spcPct val="80000"/>
              </a:lnSpc>
              <a:spcBef>
                <a:spcPct val="20000"/>
              </a:spcBef>
              <a:buFont typeface="Arial" pitchFamily="34" charset="0"/>
              <a:buChar char="•"/>
              <a:defRPr b="1"/>
            </a:lvl1pPr>
            <a:lvl2pPr marL="57150" lvl="1" indent="0">
              <a:lnSpc>
                <a:spcPct val="80000"/>
              </a:lnSpc>
              <a:spcBef>
                <a:spcPct val="20000"/>
              </a:spcBef>
              <a:buFont typeface="Arial" pitchFamily="34" charset="0"/>
              <a:buNone/>
              <a:defRPr i="1"/>
            </a:lvl2pPr>
            <a:lvl3pPr marL="1143000" indent="-228600">
              <a:spcBef>
                <a:spcPct val="20000"/>
              </a:spcBef>
              <a:buFont typeface="Wingdings" pitchFamily="2" charset="2"/>
              <a:buChar char="Ø"/>
              <a:defRPr sz="2400"/>
            </a:lvl3pPr>
            <a:lvl4pPr marL="1600200" indent="-228600">
              <a:spcBef>
                <a:spcPct val="20000"/>
              </a:spcBef>
              <a:buFont typeface="Arial" pitchFamily="34" charset="0"/>
              <a:buChar char="•"/>
              <a:defRPr sz="2000"/>
            </a:lvl4pPr>
            <a:lvl5pPr marL="2057400" indent="-228600">
              <a:spcBef>
                <a:spcPct val="20000"/>
              </a:spcBef>
              <a:buFont typeface="Wingdings" pitchFamily="2" charset="2"/>
              <a:buChar char="Ø"/>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endParaRPr lang="en-US" i="0" dirty="0"/>
          </a:p>
          <a:p>
            <a:pPr lvl="1"/>
            <a:endParaRPr lang="en-US" dirty="0"/>
          </a:p>
          <a:p>
            <a:pPr lvl="1"/>
            <a:endParaRPr lang="en-US" dirty="0"/>
          </a:p>
          <a:p>
            <a:pPr lvl="1"/>
            <a:endParaRPr lang="en-US" dirty="0"/>
          </a:p>
          <a:p>
            <a:pPr lvl="1"/>
            <a:endParaRPr lang="en-US" dirty="0"/>
          </a:p>
          <a:p>
            <a:endParaRPr lang="en-US" dirty="0"/>
          </a:p>
        </p:txBody>
      </p:sp>
      <p:sp>
        <p:nvSpPr>
          <p:cNvPr id="2" name="Rectangle 1"/>
          <p:cNvSpPr/>
          <p:nvPr/>
        </p:nvSpPr>
        <p:spPr>
          <a:xfrm>
            <a:off x="609601" y="1524000"/>
            <a:ext cx="7162800" cy="4370427"/>
          </a:xfrm>
          <a:prstGeom prst="rect">
            <a:avLst/>
          </a:prstGeom>
        </p:spPr>
        <p:txBody>
          <a:bodyPr wrap="square">
            <a:spAutoFit/>
          </a:bodyPr>
          <a:lstStyle/>
          <a:p>
            <a:r>
              <a:rPr lang="en-US" sz="2400" dirty="0"/>
              <a:t>The Five Room </a:t>
            </a:r>
            <a:r>
              <a:rPr lang="en-US" sz="2400" dirty="0" smtClean="0"/>
              <a:t>Maze: </a:t>
            </a:r>
            <a:r>
              <a:rPr lang="en-US" dirty="0" smtClean="0"/>
              <a:t>Five </a:t>
            </a:r>
            <a:r>
              <a:rPr lang="en-US" dirty="0"/>
              <a:t>rooms in </a:t>
            </a:r>
            <a:r>
              <a:rPr lang="en-US" dirty="0" smtClean="0"/>
              <a:t>building </a:t>
            </a:r>
            <a:r>
              <a:rPr lang="en-US" dirty="0"/>
              <a:t>connected by doors. </a:t>
            </a:r>
            <a:r>
              <a:rPr lang="en-US" dirty="0" smtClean="0"/>
              <a:t>Rooms numbered </a:t>
            </a:r>
            <a:r>
              <a:rPr lang="en-US" dirty="0"/>
              <a:t>0 through 4. </a:t>
            </a:r>
            <a:r>
              <a:rPr lang="en-US" dirty="0" smtClean="0"/>
              <a:t>Outside of  building </a:t>
            </a:r>
            <a:r>
              <a:rPr lang="en-US" dirty="0"/>
              <a:t>is </a:t>
            </a:r>
            <a:r>
              <a:rPr lang="en-US" dirty="0" smtClean="0"/>
              <a:t>room 5. Goal is to get to room 5, i.e., outside of maze. </a:t>
            </a:r>
            <a:endParaRPr lang="en-US" dirty="0">
              <a:latin typeface="NimbusRomNo9L-Medi"/>
            </a:endParaRPr>
          </a:p>
          <a:p>
            <a:endParaRPr lang="en-US" sz="2400" dirty="0" smtClean="0">
              <a:latin typeface="NimbusRomNo9L-Medi"/>
            </a:endParaRPr>
          </a:p>
          <a:p>
            <a:endParaRPr lang="en-US" sz="800" dirty="0">
              <a:latin typeface="NimbusRomNo9L-Regu"/>
            </a:endParaRPr>
          </a:p>
          <a:p>
            <a:endParaRPr lang="en-US" sz="800" dirty="0" smtClean="0">
              <a:latin typeface="NimbusRomNo9L-Regu"/>
            </a:endParaRPr>
          </a:p>
          <a:p>
            <a:endParaRPr lang="en-US" sz="800" dirty="0">
              <a:latin typeface="NimbusRomNo9L-Regu"/>
            </a:endParaRPr>
          </a:p>
          <a:p>
            <a:endParaRPr lang="en-US" sz="800" dirty="0" smtClean="0">
              <a:latin typeface="NimbusRomNo9L-Regu"/>
            </a:endParaRPr>
          </a:p>
          <a:p>
            <a:endParaRPr lang="en-US" sz="800" dirty="0">
              <a:latin typeface="NimbusRomNo9L-Regu"/>
            </a:endParaRPr>
          </a:p>
          <a:p>
            <a:endParaRPr lang="en-US" sz="800" dirty="0" smtClean="0">
              <a:latin typeface="NimbusRomNo9L-Regu"/>
            </a:endParaRPr>
          </a:p>
          <a:p>
            <a:endParaRPr lang="en-US" sz="800" dirty="0">
              <a:latin typeface="NimbusRomNo9L-Regu"/>
            </a:endParaRPr>
          </a:p>
          <a:p>
            <a:endParaRPr lang="en-US" sz="800" dirty="0" smtClean="0">
              <a:latin typeface="NimbusRomNo9L-Regu"/>
            </a:endParaRPr>
          </a:p>
          <a:p>
            <a:endParaRPr lang="en-US" sz="800" dirty="0">
              <a:latin typeface="NimbusRomNo9L-Regu"/>
            </a:endParaRPr>
          </a:p>
          <a:p>
            <a:endParaRPr lang="en-US" sz="800" dirty="0" smtClean="0">
              <a:latin typeface="NimbusRomNo9L-Regu"/>
            </a:endParaRPr>
          </a:p>
          <a:p>
            <a:endParaRPr lang="en-US" sz="800" dirty="0">
              <a:latin typeface="NimbusRomNo9L-Regu"/>
            </a:endParaRPr>
          </a:p>
          <a:p>
            <a:endParaRPr lang="en-US" sz="800" dirty="0" smtClean="0">
              <a:latin typeface="NimbusRomNo9L-Regu"/>
            </a:endParaRPr>
          </a:p>
          <a:p>
            <a:endParaRPr lang="en-US" sz="800" dirty="0">
              <a:latin typeface="NimbusRomNo9L-Regu"/>
            </a:endParaRPr>
          </a:p>
          <a:p>
            <a:endParaRPr lang="en-US" sz="800" dirty="0" smtClean="0">
              <a:latin typeface="NimbusRomNo9L-Regu"/>
            </a:endParaRPr>
          </a:p>
          <a:p>
            <a:endParaRPr lang="en-US" sz="800" dirty="0">
              <a:latin typeface="NimbusRomNo9L-Regu"/>
            </a:endParaRPr>
          </a:p>
          <a:p>
            <a:endParaRPr lang="en-US" sz="800" dirty="0" smtClean="0">
              <a:latin typeface="NimbusRomNo9L-Regu"/>
            </a:endParaRPr>
          </a:p>
          <a:p>
            <a:endParaRPr lang="en-US" sz="800" dirty="0">
              <a:latin typeface="NimbusRomNo9L-Regu"/>
            </a:endParaRPr>
          </a:p>
          <a:p>
            <a:endParaRPr lang="en-US" sz="800" dirty="0" smtClean="0">
              <a:latin typeface="NimbusRomNo9L-Regu"/>
            </a:endParaRPr>
          </a:p>
          <a:p>
            <a:endParaRPr lang="en-US" sz="800" dirty="0">
              <a:latin typeface="NimbusRomNo9L-Regu"/>
            </a:endParaRPr>
          </a:p>
          <a:p>
            <a:endParaRPr lang="en-US" sz="800" dirty="0" smtClean="0">
              <a:latin typeface="NimbusRomNo9L-Regu"/>
            </a:endParaRPr>
          </a:p>
          <a:p>
            <a:endParaRPr lang="en-US" sz="800" dirty="0">
              <a:latin typeface="NimbusRomNo9L-Regu"/>
            </a:endParaRPr>
          </a:p>
          <a:p>
            <a:endParaRPr lang="en-US" sz="800" dirty="0" smtClean="0">
              <a:latin typeface="NimbusRomNo9L-Regu"/>
            </a:endParaRPr>
          </a:p>
          <a:p>
            <a:endParaRPr lang="en-US" dirty="0"/>
          </a:p>
        </p:txBody>
      </p:sp>
      <p:sp>
        <p:nvSpPr>
          <p:cNvPr id="3" name="TextBox 2"/>
          <p:cNvSpPr txBox="1"/>
          <p:nvPr/>
        </p:nvSpPr>
        <p:spPr>
          <a:xfrm>
            <a:off x="381000" y="6095998"/>
            <a:ext cx="8610599" cy="584775"/>
          </a:xfrm>
          <a:prstGeom prst="rect">
            <a:avLst/>
          </a:prstGeom>
          <a:noFill/>
        </p:spPr>
        <p:txBody>
          <a:bodyPr wrap="square" rtlCol="0">
            <a:spAutoFit/>
          </a:bodyPr>
          <a:lstStyle/>
          <a:p>
            <a:r>
              <a:rPr lang="en-US" sz="1600" dirty="0"/>
              <a:t>Example by </a:t>
            </a:r>
            <a:r>
              <a:rPr lang="en-US" sz="1600" dirty="0" err="1"/>
              <a:t>Kardi</a:t>
            </a:r>
            <a:r>
              <a:rPr lang="en-US" sz="1600" dirty="0"/>
              <a:t> </a:t>
            </a:r>
            <a:r>
              <a:rPr lang="en-US" sz="1600" dirty="0" err="1"/>
              <a:t>Teknomo</a:t>
            </a:r>
            <a:r>
              <a:rPr lang="en-US" sz="1600" dirty="0"/>
              <a:t>, 2005, “Q-learning by Examples</a:t>
            </a:r>
            <a:r>
              <a:rPr lang="en-US" sz="1600" dirty="0" smtClean="0"/>
              <a:t>” </a:t>
            </a:r>
            <a:r>
              <a:rPr lang="en-US" sz="1600" dirty="0" smtClean="0">
                <a:hlinkClick r:id="rId3"/>
              </a:rPr>
              <a:t>http</a:t>
            </a:r>
            <a:r>
              <a:rPr lang="en-US" sz="1600" dirty="0">
                <a:hlinkClick r:id="rId3"/>
              </a:rPr>
              <a:t>://mnemstudio.org/path-finding-q-learning-tutorial.htm</a:t>
            </a:r>
            <a:endParaRPr lang="en-US" sz="16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895600"/>
            <a:ext cx="5381625"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20698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838200" y="1524000"/>
            <a:ext cx="7239000" cy="4800600"/>
          </a:xfrm>
        </p:spPr>
        <p:txBody>
          <a:bodyPr>
            <a:normAutofit/>
          </a:bodyPr>
          <a:lstStyle/>
          <a:p>
            <a:pPr marL="0" indent="0">
              <a:lnSpc>
                <a:spcPct val="80000"/>
              </a:lnSpc>
              <a:buNone/>
            </a:pPr>
            <a:r>
              <a:rPr lang="en-US" sz="2400" dirty="0" smtClean="0"/>
              <a:t>Each room </a:t>
            </a:r>
            <a:r>
              <a:rPr lang="en-US" sz="2400" dirty="0"/>
              <a:t>is a node, and each door is an </a:t>
            </a:r>
            <a:r>
              <a:rPr lang="en-US" sz="2400" dirty="0" smtClean="0"/>
              <a:t>edge:</a:t>
            </a:r>
          </a:p>
          <a:p>
            <a:pPr algn="ctr">
              <a:lnSpc>
                <a:spcPct val="80000"/>
              </a:lnSpc>
            </a:pPr>
            <a:endParaRPr lang="en-US" sz="1800" dirty="0" smtClean="0"/>
          </a:p>
          <a:p>
            <a:pPr marL="0" indent="0" algn="ctr">
              <a:lnSpc>
                <a:spcPct val="80000"/>
              </a:lnSpc>
              <a:buNone/>
            </a:pPr>
            <a:endParaRPr lang="en-US" sz="1800" dirty="0" smtClean="0"/>
          </a:p>
          <a:p>
            <a:pPr marL="0" indent="0" algn="ctr">
              <a:lnSpc>
                <a:spcPct val="80000"/>
              </a:lnSpc>
              <a:buNone/>
            </a:pPr>
            <a:endParaRPr lang="en-US" sz="1800" dirty="0" smtClean="0"/>
          </a:p>
          <a:p>
            <a:pPr algn="ctr">
              <a:lnSpc>
                <a:spcPct val="80000"/>
              </a:lnSpc>
            </a:pPr>
            <a:endParaRPr lang="en-US" sz="1800" dirty="0" smtClean="0"/>
          </a:p>
          <a:p>
            <a:pPr algn="ctr">
              <a:lnSpc>
                <a:spcPct val="80000"/>
              </a:lnSpc>
            </a:pPr>
            <a:endParaRPr lang="en-US" sz="1800" dirty="0" smtClean="0"/>
          </a:p>
          <a:p>
            <a:pPr algn="ctr">
              <a:lnSpc>
                <a:spcPct val="80000"/>
              </a:lnSpc>
            </a:pPr>
            <a:endParaRPr lang="en-US" sz="1800" dirty="0" smtClean="0"/>
          </a:p>
          <a:p>
            <a:pPr algn="ctr">
              <a:lnSpc>
                <a:spcPct val="80000"/>
              </a:lnSpc>
              <a:buNone/>
            </a:pPr>
            <a:endParaRPr lang="en-US" sz="1800" dirty="0" smtClean="0"/>
          </a:p>
          <a:p>
            <a:pPr algn="ctr">
              <a:lnSpc>
                <a:spcPct val="80000"/>
              </a:lnSpc>
            </a:pPr>
            <a:endParaRPr lang="en-US" sz="1400" dirty="0" smtClean="0"/>
          </a:p>
        </p:txBody>
      </p:sp>
      <p:sp>
        <p:nvSpPr>
          <p:cNvPr id="25601" name="Rectangle 2"/>
          <p:cNvSpPr>
            <a:spLocks noGrp="1" noChangeArrowheads="1"/>
          </p:cNvSpPr>
          <p:nvPr>
            <p:ph type="title"/>
          </p:nvPr>
        </p:nvSpPr>
        <p:spPr>
          <a:xfrm>
            <a:off x="457200" y="762000"/>
            <a:ext cx="8229600" cy="838200"/>
          </a:xfrm>
        </p:spPr>
        <p:txBody>
          <a:bodyPr>
            <a:normAutofit/>
          </a:bodyPr>
          <a:lstStyle/>
          <a:p>
            <a:r>
              <a:rPr lang="en-US" sz="3600" dirty="0" smtClean="0">
                <a:solidFill>
                  <a:srgbClr val="1F497D">
                    <a:lumMod val="75000"/>
                  </a:srgbClr>
                </a:solidFill>
              </a:rPr>
              <a:t>Graph Representation</a:t>
            </a:r>
            <a:endParaRPr lang="en-US" sz="3200" baseline="30000" dirty="0"/>
          </a:p>
        </p:txBody>
      </p:sp>
      <p:sp>
        <p:nvSpPr>
          <p:cNvPr id="7" name="Slide Number Placeholder 6"/>
          <p:cNvSpPr>
            <a:spLocks noGrp="1"/>
          </p:cNvSpPr>
          <p:nvPr>
            <p:ph type="sldNum" sz="quarter" idx="4294967295"/>
          </p:nvPr>
        </p:nvSpPr>
        <p:spPr>
          <a:xfrm>
            <a:off x="7010400" y="6381750"/>
            <a:ext cx="2133600" cy="476250"/>
          </a:xfrm>
          <a:prstGeom prst="rect">
            <a:avLst/>
          </a:prstGeom>
        </p:spPr>
        <p:txBody>
          <a:bodyPr/>
          <a:lstStyle/>
          <a:p>
            <a:pPr>
              <a:defRPr/>
            </a:pPr>
            <a:fld id="{BD45B917-A63E-4FAA-88BC-86BB32F19A6E}" type="slidenum">
              <a:rPr lang="en-US" smtClean="0">
                <a:latin typeface="+mn-lt"/>
              </a:rPr>
              <a:pPr>
                <a:defRPr/>
              </a:pPr>
              <a:t>29</a:t>
            </a:fld>
            <a:endParaRPr lang="en-US" dirty="0">
              <a:latin typeface="+mn-lt"/>
            </a:endParaRPr>
          </a:p>
        </p:txBody>
      </p:sp>
      <p:sp>
        <p:nvSpPr>
          <p:cNvPr id="8" name="Rectangle 3"/>
          <p:cNvSpPr txBox="1">
            <a:spLocks noChangeArrowheads="1"/>
          </p:cNvSpPr>
          <p:nvPr/>
        </p:nvSpPr>
        <p:spPr>
          <a:xfrm>
            <a:off x="609600" y="1524000"/>
            <a:ext cx="8229600" cy="4989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Arial" pitchFamily="34" charset="0"/>
              <a:buNone/>
            </a:pPr>
            <a:endParaRPr lang="en-US" sz="1800" dirty="0" smtClean="0"/>
          </a:p>
          <a:p>
            <a:pPr marL="342900" lvl="1">
              <a:lnSpc>
                <a:spcPct val="80000"/>
              </a:lnSpc>
            </a:pPr>
            <a:endParaRPr lang="en-US" sz="1800" dirty="0" smtClean="0"/>
          </a:p>
          <a:p>
            <a:pPr marL="342900" lvl="1">
              <a:lnSpc>
                <a:spcPct val="80000"/>
              </a:lnSpc>
            </a:pPr>
            <a:endParaRPr lang="en-US" sz="1800" dirty="0" smtClean="0"/>
          </a:p>
          <a:p>
            <a:pPr marL="57150" lvl="1" indent="0">
              <a:lnSpc>
                <a:spcPct val="80000"/>
              </a:lnSpc>
              <a:buNone/>
            </a:pPr>
            <a:endParaRPr lang="en-US" sz="1800" dirty="0" smtClean="0"/>
          </a:p>
          <a:p>
            <a:pPr marL="57150" lvl="1" indent="0">
              <a:lnSpc>
                <a:spcPct val="80000"/>
              </a:lnSpc>
              <a:buNone/>
            </a:pPr>
            <a:endParaRPr lang="en-US" sz="1800" dirty="0"/>
          </a:p>
          <a:p>
            <a:pPr marL="342900" lvl="1">
              <a:lnSpc>
                <a:spcPct val="80000"/>
              </a:lnSpc>
            </a:pPr>
            <a:endParaRPr lang="en-US" sz="1800" dirty="0" smtClean="0"/>
          </a:p>
          <a:p>
            <a:pPr marL="57150" lvl="1" indent="0">
              <a:lnSpc>
                <a:spcPct val="80000"/>
              </a:lnSpc>
              <a:buNone/>
            </a:pPr>
            <a:endParaRPr lang="en-US" sz="1800" dirty="0" smtClean="0"/>
          </a:p>
          <a:p>
            <a:pPr marL="342900" lvl="1">
              <a:lnSpc>
                <a:spcPct val="80000"/>
              </a:lnSpc>
            </a:pPr>
            <a:endParaRPr lang="en-US" sz="1800" dirty="0"/>
          </a:p>
          <a:p>
            <a:pPr marL="342900" lvl="1">
              <a:lnSpc>
                <a:spcPct val="80000"/>
              </a:lnSpc>
            </a:pPr>
            <a:endParaRPr lang="en-US" sz="1800" i="1" dirty="0" smtClean="0"/>
          </a:p>
          <a:p>
            <a:pPr marL="457200" lvl="1" indent="0">
              <a:lnSpc>
                <a:spcPct val="80000"/>
              </a:lnSpc>
              <a:buFont typeface="Arial" pitchFamily="34" charset="0"/>
              <a:buNone/>
            </a:pPr>
            <a:endParaRPr lang="en-US" sz="1400" dirty="0" smtClean="0"/>
          </a:p>
          <a:p>
            <a:pPr indent="-285750">
              <a:lnSpc>
                <a:spcPct val="80000"/>
              </a:lnSpc>
            </a:pPr>
            <a:endParaRPr lang="en-US" sz="1800" b="1" dirty="0" smtClean="0"/>
          </a:p>
          <a:p>
            <a:pPr marL="457200" lvl="1" indent="0">
              <a:lnSpc>
                <a:spcPct val="80000"/>
              </a:lnSpc>
              <a:buFont typeface="Arial" pitchFamily="34" charset="0"/>
              <a:buNone/>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buFont typeface="Arial" pitchFamily="34" charset="0"/>
              <a:buNone/>
            </a:pPr>
            <a:endParaRPr lang="en-US" sz="1800" dirty="0" smtClean="0"/>
          </a:p>
          <a:p>
            <a:pPr>
              <a:lnSpc>
                <a:spcPct val="80000"/>
              </a:lnSpc>
            </a:pPr>
            <a:endParaRPr lang="en-US" sz="1400" dirty="0" smtClean="0"/>
          </a:p>
        </p:txBody>
      </p:sp>
      <p:sp>
        <p:nvSpPr>
          <p:cNvPr id="10" name="Rectangle 3"/>
          <p:cNvSpPr txBox="1">
            <a:spLocks noChangeArrowheads="1"/>
          </p:cNvSpPr>
          <p:nvPr/>
        </p:nvSpPr>
        <p:spPr>
          <a:xfrm>
            <a:off x="609601" y="1524000"/>
            <a:ext cx="8245548" cy="4571999"/>
          </a:xfrm>
          <a:prstGeom prst="rect">
            <a:avLst/>
          </a:prstGeom>
        </p:spPr>
        <p:txBody>
          <a:bodyPr vert="horz" lIns="91440" tIns="45720" rIns="91440" bIns="45720" rtlCol="0">
            <a:normAutofit/>
          </a:bodyPr>
          <a:lstStyle>
            <a:lvl1pPr marL="342900" indent="-285750">
              <a:lnSpc>
                <a:spcPct val="80000"/>
              </a:lnSpc>
              <a:spcBef>
                <a:spcPct val="20000"/>
              </a:spcBef>
              <a:buFont typeface="Arial" pitchFamily="34" charset="0"/>
              <a:buChar char="•"/>
              <a:defRPr b="1"/>
            </a:lvl1pPr>
            <a:lvl2pPr marL="57150" lvl="1" indent="0">
              <a:lnSpc>
                <a:spcPct val="80000"/>
              </a:lnSpc>
              <a:spcBef>
                <a:spcPct val="20000"/>
              </a:spcBef>
              <a:buFont typeface="Arial" pitchFamily="34" charset="0"/>
              <a:buNone/>
              <a:defRPr i="1"/>
            </a:lvl2pPr>
            <a:lvl3pPr marL="1143000" indent="-228600">
              <a:spcBef>
                <a:spcPct val="20000"/>
              </a:spcBef>
              <a:buFont typeface="Wingdings" pitchFamily="2" charset="2"/>
              <a:buChar char="Ø"/>
              <a:defRPr sz="2400"/>
            </a:lvl3pPr>
            <a:lvl4pPr marL="1600200" indent="-228600">
              <a:spcBef>
                <a:spcPct val="20000"/>
              </a:spcBef>
              <a:buFont typeface="Arial" pitchFamily="34" charset="0"/>
              <a:buChar char="•"/>
              <a:defRPr sz="2000"/>
            </a:lvl4pPr>
            <a:lvl5pPr marL="2057400" indent="-228600">
              <a:spcBef>
                <a:spcPct val="20000"/>
              </a:spcBef>
              <a:buFont typeface="Wingdings" pitchFamily="2" charset="2"/>
              <a:buChar char="Ø"/>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endParaRPr lang="en-US" i="0" dirty="0"/>
          </a:p>
          <a:p>
            <a:pPr lvl="1"/>
            <a:endParaRPr lang="en-US" dirty="0"/>
          </a:p>
          <a:p>
            <a:pPr lvl="1"/>
            <a:endParaRPr lang="en-US" dirty="0"/>
          </a:p>
          <a:p>
            <a:pPr lvl="1"/>
            <a:endParaRPr lang="en-US" dirty="0"/>
          </a:p>
          <a:p>
            <a:pPr lvl="1"/>
            <a:endParaRPr lang="en-US" dirty="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375" y="2133600"/>
            <a:ext cx="6858000" cy="40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671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Cyber Defense</a:t>
            </a:r>
            <a:endParaRPr lang="en-US" dirty="0"/>
          </a:p>
        </p:txBody>
      </p:sp>
    </p:spTree>
    <p:extLst>
      <p:ext uri="{BB962C8B-B14F-4D97-AF65-F5344CB8AC3E}">
        <p14:creationId xmlns:p14="http://schemas.microsoft.com/office/powerpoint/2010/main" val="751630081"/>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838200" y="1524000"/>
            <a:ext cx="7239000" cy="4800600"/>
          </a:xfrm>
        </p:spPr>
        <p:txBody>
          <a:bodyPr>
            <a:normAutofit/>
          </a:bodyPr>
          <a:lstStyle/>
          <a:p>
            <a:pPr marL="57150" lvl="1" indent="0" algn="ctr">
              <a:lnSpc>
                <a:spcPct val="80000"/>
              </a:lnSpc>
              <a:buNone/>
            </a:pPr>
            <a:endParaRPr lang="en-US" sz="1800" i="1" dirty="0"/>
          </a:p>
          <a:p>
            <a:pPr lvl="1" algn="ctr">
              <a:lnSpc>
                <a:spcPct val="80000"/>
              </a:lnSpc>
            </a:pPr>
            <a:endParaRPr lang="en-US" sz="1400" dirty="0"/>
          </a:p>
          <a:p>
            <a:pPr indent="-285750" algn="ctr">
              <a:lnSpc>
                <a:spcPct val="80000"/>
              </a:lnSpc>
            </a:pPr>
            <a:endParaRPr lang="en-US" sz="1800" b="1" dirty="0" smtClean="0"/>
          </a:p>
          <a:p>
            <a:pPr marL="457200" lvl="1" indent="0" algn="ctr">
              <a:lnSpc>
                <a:spcPct val="80000"/>
              </a:lnSpc>
              <a:buNone/>
            </a:pPr>
            <a:endParaRPr lang="en-US" sz="1800" dirty="0" smtClean="0"/>
          </a:p>
          <a:p>
            <a:pPr marL="0" indent="0" algn="ctr">
              <a:lnSpc>
                <a:spcPct val="80000"/>
              </a:lnSpc>
              <a:buNone/>
            </a:pPr>
            <a:endParaRPr lang="en-US" sz="1800" dirty="0" smtClean="0"/>
          </a:p>
          <a:p>
            <a:pPr algn="ctr">
              <a:lnSpc>
                <a:spcPct val="80000"/>
              </a:lnSpc>
            </a:pPr>
            <a:endParaRPr lang="en-US" sz="1800" dirty="0" smtClean="0"/>
          </a:p>
          <a:p>
            <a:pPr algn="ctr">
              <a:lnSpc>
                <a:spcPct val="80000"/>
              </a:lnSpc>
            </a:pPr>
            <a:endParaRPr lang="en-US" sz="1800" dirty="0" smtClean="0"/>
          </a:p>
          <a:p>
            <a:pPr marL="0" indent="0" algn="ctr">
              <a:lnSpc>
                <a:spcPct val="80000"/>
              </a:lnSpc>
              <a:buNone/>
            </a:pPr>
            <a:endParaRPr lang="en-US" sz="1800" dirty="0" smtClean="0"/>
          </a:p>
          <a:p>
            <a:pPr marL="0" indent="0" algn="ctr">
              <a:lnSpc>
                <a:spcPct val="80000"/>
              </a:lnSpc>
              <a:buNone/>
            </a:pPr>
            <a:endParaRPr lang="en-US" sz="1800" dirty="0" smtClean="0"/>
          </a:p>
          <a:p>
            <a:pPr algn="ctr">
              <a:lnSpc>
                <a:spcPct val="80000"/>
              </a:lnSpc>
            </a:pPr>
            <a:endParaRPr lang="en-US" sz="1800" dirty="0" smtClean="0"/>
          </a:p>
          <a:p>
            <a:pPr algn="ctr">
              <a:lnSpc>
                <a:spcPct val="80000"/>
              </a:lnSpc>
            </a:pPr>
            <a:endParaRPr lang="en-US" sz="1800" dirty="0" smtClean="0"/>
          </a:p>
          <a:p>
            <a:pPr algn="ctr">
              <a:lnSpc>
                <a:spcPct val="80000"/>
              </a:lnSpc>
            </a:pPr>
            <a:endParaRPr lang="en-US" sz="1800" dirty="0" smtClean="0"/>
          </a:p>
          <a:p>
            <a:pPr algn="ctr">
              <a:lnSpc>
                <a:spcPct val="80000"/>
              </a:lnSpc>
              <a:buNone/>
            </a:pPr>
            <a:endParaRPr lang="en-US" sz="1800" dirty="0" smtClean="0"/>
          </a:p>
          <a:p>
            <a:pPr algn="ctr">
              <a:lnSpc>
                <a:spcPct val="80000"/>
              </a:lnSpc>
            </a:pPr>
            <a:endParaRPr lang="en-US" sz="1400" dirty="0" smtClean="0"/>
          </a:p>
        </p:txBody>
      </p:sp>
      <p:sp>
        <p:nvSpPr>
          <p:cNvPr id="25601" name="Rectangle 2"/>
          <p:cNvSpPr>
            <a:spLocks noGrp="1" noChangeArrowheads="1"/>
          </p:cNvSpPr>
          <p:nvPr>
            <p:ph type="title"/>
          </p:nvPr>
        </p:nvSpPr>
        <p:spPr>
          <a:xfrm>
            <a:off x="457200" y="762000"/>
            <a:ext cx="8229600" cy="838200"/>
          </a:xfrm>
        </p:spPr>
        <p:txBody>
          <a:bodyPr>
            <a:normAutofit/>
          </a:bodyPr>
          <a:lstStyle/>
          <a:p>
            <a:r>
              <a:rPr lang="en-US" sz="3600" dirty="0" smtClean="0">
                <a:solidFill>
                  <a:srgbClr val="1F497D">
                    <a:lumMod val="75000"/>
                  </a:srgbClr>
                </a:solidFill>
              </a:rPr>
              <a:t>RL Agent Goal</a:t>
            </a:r>
            <a:endParaRPr lang="en-US" sz="3200" baseline="30000" dirty="0"/>
          </a:p>
        </p:txBody>
      </p:sp>
      <p:sp>
        <p:nvSpPr>
          <p:cNvPr id="7" name="Slide Number Placeholder 6"/>
          <p:cNvSpPr>
            <a:spLocks noGrp="1"/>
          </p:cNvSpPr>
          <p:nvPr>
            <p:ph type="sldNum" sz="quarter" idx="4294967295"/>
          </p:nvPr>
        </p:nvSpPr>
        <p:spPr>
          <a:xfrm>
            <a:off x="7010400" y="6381750"/>
            <a:ext cx="2133600" cy="476250"/>
          </a:xfrm>
          <a:prstGeom prst="rect">
            <a:avLst/>
          </a:prstGeom>
        </p:spPr>
        <p:txBody>
          <a:bodyPr/>
          <a:lstStyle/>
          <a:p>
            <a:pPr>
              <a:defRPr/>
            </a:pPr>
            <a:fld id="{BD45B917-A63E-4FAA-88BC-86BB32F19A6E}" type="slidenum">
              <a:rPr lang="en-US" smtClean="0">
                <a:latin typeface="+mn-lt"/>
              </a:rPr>
              <a:pPr>
                <a:defRPr/>
              </a:pPr>
              <a:t>30</a:t>
            </a:fld>
            <a:endParaRPr lang="en-US" dirty="0">
              <a:latin typeface="+mn-lt"/>
            </a:endParaRPr>
          </a:p>
        </p:txBody>
      </p:sp>
      <p:sp>
        <p:nvSpPr>
          <p:cNvPr id="8" name="Rectangle 3"/>
          <p:cNvSpPr txBox="1">
            <a:spLocks noChangeArrowheads="1"/>
          </p:cNvSpPr>
          <p:nvPr/>
        </p:nvSpPr>
        <p:spPr>
          <a:xfrm>
            <a:off x="609600" y="1524000"/>
            <a:ext cx="8229600" cy="4989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Arial" pitchFamily="34" charset="0"/>
              <a:buNone/>
            </a:pPr>
            <a:endParaRPr lang="en-US" sz="1800" dirty="0" smtClean="0"/>
          </a:p>
          <a:p>
            <a:pPr marL="342900" lvl="1">
              <a:lnSpc>
                <a:spcPct val="80000"/>
              </a:lnSpc>
            </a:pPr>
            <a:endParaRPr lang="en-US" sz="1800" dirty="0" smtClean="0"/>
          </a:p>
          <a:p>
            <a:pPr marL="342900" lvl="1">
              <a:lnSpc>
                <a:spcPct val="80000"/>
              </a:lnSpc>
            </a:pPr>
            <a:endParaRPr lang="en-US" sz="1800" dirty="0" smtClean="0"/>
          </a:p>
          <a:p>
            <a:pPr marL="57150" lvl="1" indent="0">
              <a:lnSpc>
                <a:spcPct val="80000"/>
              </a:lnSpc>
              <a:buNone/>
            </a:pPr>
            <a:endParaRPr lang="en-US" sz="1800" dirty="0" smtClean="0"/>
          </a:p>
          <a:p>
            <a:pPr marL="57150" lvl="1" indent="0">
              <a:lnSpc>
                <a:spcPct val="80000"/>
              </a:lnSpc>
              <a:buNone/>
            </a:pPr>
            <a:endParaRPr lang="en-US" sz="1800" dirty="0"/>
          </a:p>
          <a:p>
            <a:pPr marL="342900" lvl="1">
              <a:lnSpc>
                <a:spcPct val="80000"/>
              </a:lnSpc>
            </a:pPr>
            <a:endParaRPr lang="en-US" sz="1800" dirty="0" smtClean="0"/>
          </a:p>
          <a:p>
            <a:pPr marL="57150" lvl="1" indent="0">
              <a:lnSpc>
                <a:spcPct val="80000"/>
              </a:lnSpc>
              <a:buNone/>
            </a:pPr>
            <a:endParaRPr lang="en-US" sz="1800" dirty="0" smtClean="0"/>
          </a:p>
          <a:p>
            <a:pPr marL="342900" lvl="1">
              <a:lnSpc>
                <a:spcPct val="80000"/>
              </a:lnSpc>
            </a:pPr>
            <a:endParaRPr lang="en-US" sz="1800" dirty="0"/>
          </a:p>
          <a:p>
            <a:pPr marL="342900" lvl="1">
              <a:lnSpc>
                <a:spcPct val="80000"/>
              </a:lnSpc>
            </a:pPr>
            <a:endParaRPr lang="en-US" sz="1800" i="1" dirty="0" smtClean="0"/>
          </a:p>
          <a:p>
            <a:pPr marL="457200" lvl="1" indent="0">
              <a:lnSpc>
                <a:spcPct val="80000"/>
              </a:lnSpc>
              <a:buFont typeface="Arial" pitchFamily="34" charset="0"/>
              <a:buNone/>
            </a:pPr>
            <a:endParaRPr lang="en-US" sz="1400" dirty="0" smtClean="0"/>
          </a:p>
          <a:p>
            <a:pPr indent="-285750">
              <a:lnSpc>
                <a:spcPct val="80000"/>
              </a:lnSpc>
            </a:pPr>
            <a:endParaRPr lang="en-US" sz="1800" b="1" dirty="0" smtClean="0"/>
          </a:p>
          <a:p>
            <a:pPr marL="457200" lvl="1" indent="0">
              <a:lnSpc>
                <a:spcPct val="80000"/>
              </a:lnSpc>
              <a:buFont typeface="Arial" pitchFamily="34" charset="0"/>
              <a:buNone/>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buFont typeface="Arial" pitchFamily="34" charset="0"/>
              <a:buNone/>
            </a:pPr>
            <a:endParaRPr lang="en-US" sz="1800" dirty="0" smtClean="0"/>
          </a:p>
          <a:p>
            <a:pPr>
              <a:lnSpc>
                <a:spcPct val="80000"/>
              </a:lnSpc>
            </a:pPr>
            <a:endParaRPr lang="en-US" sz="1400" dirty="0" smtClean="0"/>
          </a:p>
        </p:txBody>
      </p:sp>
      <p:sp>
        <p:nvSpPr>
          <p:cNvPr id="10" name="Rectangle 3"/>
          <p:cNvSpPr txBox="1">
            <a:spLocks noChangeArrowheads="1"/>
          </p:cNvSpPr>
          <p:nvPr/>
        </p:nvSpPr>
        <p:spPr>
          <a:xfrm>
            <a:off x="609601" y="1524000"/>
            <a:ext cx="8245548" cy="4571999"/>
          </a:xfrm>
          <a:prstGeom prst="rect">
            <a:avLst/>
          </a:prstGeom>
        </p:spPr>
        <p:txBody>
          <a:bodyPr vert="horz" lIns="91440" tIns="45720" rIns="91440" bIns="45720" rtlCol="0">
            <a:normAutofit/>
          </a:bodyPr>
          <a:lstStyle>
            <a:lvl1pPr marL="342900" indent="-285750">
              <a:lnSpc>
                <a:spcPct val="80000"/>
              </a:lnSpc>
              <a:spcBef>
                <a:spcPct val="20000"/>
              </a:spcBef>
              <a:buFont typeface="Arial" pitchFamily="34" charset="0"/>
              <a:buChar char="•"/>
              <a:defRPr b="1"/>
            </a:lvl1pPr>
            <a:lvl2pPr marL="57150" lvl="1" indent="0">
              <a:lnSpc>
                <a:spcPct val="80000"/>
              </a:lnSpc>
              <a:spcBef>
                <a:spcPct val="20000"/>
              </a:spcBef>
              <a:buFont typeface="Arial" pitchFamily="34" charset="0"/>
              <a:buNone/>
              <a:defRPr i="1"/>
            </a:lvl2pPr>
            <a:lvl3pPr marL="1143000" indent="-228600">
              <a:spcBef>
                <a:spcPct val="20000"/>
              </a:spcBef>
              <a:buFont typeface="Wingdings" pitchFamily="2" charset="2"/>
              <a:buChar char="Ø"/>
              <a:defRPr sz="2400"/>
            </a:lvl3pPr>
            <a:lvl4pPr marL="1600200" indent="-228600">
              <a:spcBef>
                <a:spcPct val="20000"/>
              </a:spcBef>
              <a:buFont typeface="Arial" pitchFamily="34" charset="0"/>
              <a:buChar char="•"/>
              <a:defRPr sz="2000"/>
            </a:lvl4pPr>
            <a:lvl5pPr marL="2057400" indent="-228600">
              <a:spcBef>
                <a:spcPct val="20000"/>
              </a:spcBef>
              <a:buFont typeface="Wingdings" pitchFamily="2" charset="2"/>
              <a:buChar char="Ø"/>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endParaRPr lang="en-US" i="0" dirty="0"/>
          </a:p>
          <a:p>
            <a:pPr lvl="1"/>
            <a:endParaRPr lang="en-US" dirty="0"/>
          </a:p>
          <a:p>
            <a:pPr lvl="1"/>
            <a:endParaRPr lang="en-US" dirty="0"/>
          </a:p>
          <a:p>
            <a:pPr lvl="1"/>
            <a:endParaRPr lang="en-US" dirty="0"/>
          </a:p>
          <a:p>
            <a:pPr lvl="1"/>
            <a:endParaRPr lang="en-US" dirty="0"/>
          </a:p>
          <a:p>
            <a:endParaRPr lang="en-US" dirty="0"/>
          </a:p>
        </p:txBody>
      </p:sp>
      <p:sp>
        <p:nvSpPr>
          <p:cNvPr id="2" name="Rectangle 1"/>
          <p:cNvSpPr/>
          <p:nvPr/>
        </p:nvSpPr>
        <p:spPr>
          <a:xfrm>
            <a:off x="990600" y="1600200"/>
            <a:ext cx="7162800" cy="3970318"/>
          </a:xfrm>
          <a:prstGeom prst="rect">
            <a:avLst/>
          </a:prstGeom>
        </p:spPr>
        <p:txBody>
          <a:bodyPr wrap="square">
            <a:spAutoFit/>
          </a:bodyPr>
          <a:lstStyle/>
          <a:p>
            <a:pPr marL="285750" indent="-285750">
              <a:buFont typeface="Arial" panose="020B0604020202020204" pitchFamily="34" charset="0"/>
              <a:buChar char="•"/>
            </a:pPr>
            <a:r>
              <a:rPr lang="en-US" dirty="0" smtClean="0"/>
              <a:t>Find shortest path, from initial starting room, to room 5, i.e., the goal state, to reach outside of maze.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541004"/>
            <a:ext cx="5486400" cy="309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49275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838200" y="1524000"/>
            <a:ext cx="7239000" cy="4800600"/>
          </a:xfrm>
        </p:spPr>
        <p:txBody>
          <a:bodyPr>
            <a:normAutofit/>
          </a:bodyPr>
          <a:lstStyle/>
          <a:p>
            <a:pPr marL="57150" lvl="1" indent="0" algn="ctr">
              <a:lnSpc>
                <a:spcPct val="80000"/>
              </a:lnSpc>
              <a:buNone/>
            </a:pPr>
            <a:endParaRPr lang="en-US" sz="1800" i="1" dirty="0"/>
          </a:p>
          <a:p>
            <a:pPr lvl="1" algn="ctr">
              <a:lnSpc>
                <a:spcPct val="80000"/>
              </a:lnSpc>
            </a:pPr>
            <a:endParaRPr lang="en-US" sz="1400" dirty="0"/>
          </a:p>
          <a:p>
            <a:pPr indent="-285750" algn="ctr">
              <a:lnSpc>
                <a:spcPct val="80000"/>
              </a:lnSpc>
            </a:pPr>
            <a:endParaRPr lang="en-US" sz="1800" b="1" dirty="0" smtClean="0"/>
          </a:p>
          <a:p>
            <a:pPr marL="457200" lvl="1" indent="0" algn="ctr">
              <a:lnSpc>
                <a:spcPct val="80000"/>
              </a:lnSpc>
              <a:buNone/>
            </a:pPr>
            <a:endParaRPr lang="en-US" sz="1800" dirty="0" smtClean="0"/>
          </a:p>
          <a:p>
            <a:pPr marL="0" indent="0" algn="ctr">
              <a:lnSpc>
                <a:spcPct val="80000"/>
              </a:lnSpc>
              <a:buNone/>
            </a:pPr>
            <a:endParaRPr lang="en-US" sz="1800" dirty="0" smtClean="0"/>
          </a:p>
          <a:p>
            <a:pPr algn="ctr">
              <a:lnSpc>
                <a:spcPct val="80000"/>
              </a:lnSpc>
            </a:pPr>
            <a:endParaRPr lang="en-US" sz="1800" dirty="0" smtClean="0"/>
          </a:p>
          <a:p>
            <a:pPr algn="ctr">
              <a:lnSpc>
                <a:spcPct val="80000"/>
              </a:lnSpc>
            </a:pPr>
            <a:endParaRPr lang="en-US" sz="1800" dirty="0" smtClean="0"/>
          </a:p>
          <a:p>
            <a:pPr marL="0" indent="0" algn="ctr">
              <a:lnSpc>
                <a:spcPct val="80000"/>
              </a:lnSpc>
              <a:buNone/>
            </a:pPr>
            <a:endParaRPr lang="en-US" sz="1800" dirty="0" smtClean="0"/>
          </a:p>
          <a:p>
            <a:pPr marL="0" indent="0" algn="ctr">
              <a:lnSpc>
                <a:spcPct val="80000"/>
              </a:lnSpc>
              <a:buNone/>
            </a:pPr>
            <a:endParaRPr lang="en-US" sz="1800" dirty="0" smtClean="0"/>
          </a:p>
          <a:p>
            <a:pPr algn="ctr">
              <a:lnSpc>
                <a:spcPct val="80000"/>
              </a:lnSpc>
            </a:pPr>
            <a:endParaRPr lang="en-US" sz="1800" dirty="0" smtClean="0"/>
          </a:p>
          <a:p>
            <a:pPr algn="ctr">
              <a:lnSpc>
                <a:spcPct val="80000"/>
              </a:lnSpc>
            </a:pPr>
            <a:endParaRPr lang="en-US" sz="1800" dirty="0" smtClean="0"/>
          </a:p>
          <a:p>
            <a:pPr algn="ctr">
              <a:lnSpc>
                <a:spcPct val="80000"/>
              </a:lnSpc>
            </a:pPr>
            <a:endParaRPr lang="en-US" sz="1800" dirty="0" smtClean="0"/>
          </a:p>
          <a:p>
            <a:pPr algn="ctr">
              <a:lnSpc>
                <a:spcPct val="80000"/>
              </a:lnSpc>
              <a:buNone/>
            </a:pPr>
            <a:endParaRPr lang="en-US" sz="1800" dirty="0" smtClean="0"/>
          </a:p>
          <a:p>
            <a:pPr algn="ctr">
              <a:lnSpc>
                <a:spcPct val="80000"/>
              </a:lnSpc>
            </a:pPr>
            <a:endParaRPr lang="en-US" sz="1400" dirty="0" smtClean="0"/>
          </a:p>
        </p:txBody>
      </p:sp>
      <p:sp>
        <p:nvSpPr>
          <p:cNvPr id="25601" name="Rectangle 2"/>
          <p:cNvSpPr>
            <a:spLocks noGrp="1" noChangeArrowheads="1"/>
          </p:cNvSpPr>
          <p:nvPr>
            <p:ph type="title"/>
          </p:nvPr>
        </p:nvSpPr>
        <p:spPr>
          <a:xfrm>
            <a:off x="462516" y="685800"/>
            <a:ext cx="8229600" cy="838200"/>
          </a:xfrm>
        </p:spPr>
        <p:txBody>
          <a:bodyPr>
            <a:normAutofit/>
          </a:bodyPr>
          <a:lstStyle/>
          <a:p>
            <a:r>
              <a:rPr lang="en-US" sz="3600" dirty="0" smtClean="0">
                <a:solidFill>
                  <a:srgbClr val="1F497D">
                    <a:lumMod val="75000"/>
                  </a:srgbClr>
                </a:solidFill>
              </a:rPr>
              <a:t>Rewards</a:t>
            </a:r>
            <a:endParaRPr lang="en-US" sz="3200" baseline="30000" dirty="0"/>
          </a:p>
        </p:txBody>
      </p:sp>
      <p:sp>
        <p:nvSpPr>
          <p:cNvPr id="7" name="Slide Number Placeholder 6"/>
          <p:cNvSpPr>
            <a:spLocks noGrp="1"/>
          </p:cNvSpPr>
          <p:nvPr>
            <p:ph type="sldNum" sz="quarter" idx="4294967295"/>
          </p:nvPr>
        </p:nvSpPr>
        <p:spPr>
          <a:xfrm>
            <a:off x="7010400" y="6381750"/>
            <a:ext cx="2133600" cy="476250"/>
          </a:xfrm>
          <a:prstGeom prst="rect">
            <a:avLst/>
          </a:prstGeom>
        </p:spPr>
        <p:txBody>
          <a:bodyPr/>
          <a:lstStyle/>
          <a:p>
            <a:pPr>
              <a:defRPr/>
            </a:pPr>
            <a:fld id="{BD45B917-A63E-4FAA-88BC-86BB32F19A6E}" type="slidenum">
              <a:rPr lang="en-US" smtClean="0">
                <a:latin typeface="+mn-lt"/>
              </a:rPr>
              <a:pPr>
                <a:defRPr/>
              </a:pPr>
              <a:t>31</a:t>
            </a:fld>
            <a:endParaRPr lang="en-US" dirty="0">
              <a:latin typeface="+mn-lt"/>
            </a:endParaRPr>
          </a:p>
        </p:txBody>
      </p:sp>
      <p:sp>
        <p:nvSpPr>
          <p:cNvPr id="8" name="Rectangle 3"/>
          <p:cNvSpPr txBox="1">
            <a:spLocks noChangeArrowheads="1"/>
          </p:cNvSpPr>
          <p:nvPr/>
        </p:nvSpPr>
        <p:spPr>
          <a:xfrm>
            <a:off x="609600" y="1524000"/>
            <a:ext cx="8229600" cy="4989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Arial" pitchFamily="34" charset="0"/>
              <a:buNone/>
            </a:pPr>
            <a:endParaRPr lang="en-US" sz="1800" dirty="0" smtClean="0"/>
          </a:p>
          <a:p>
            <a:pPr marL="342900" lvl="1">
              <a:lnSpc>
                <a:spcPct val="80000"/>
              </a:lnSpc>
            </a:pPr>
            <a:endParaRPr lang="en-US" sz="1800" dirty="0" smtClean="0"/>
          </a:p>
          <a:p>
            <a:pPr marL="342900" lvl="1">
              <a:lnSpc>
                <a:spcPct val="80000"/>
              </a:lnSpc>
            </a:pPr>
            <a:endParaRPr lang="en-US" sz="1800" dirty="0" smtClean="0"/>
          </a:p>
          <a:p>
            <a:pPr marL="57150" lvl="1" indent="0">
              <a:lnSpc>
                <a:spcPct val="80000"/>
              </a:lnSpc>
              <a:buNone/>
            </a:pPr>
            <a:endParaRPr lang="en-US" sz="1800" dirty="0" smtClean="0"/>
          </a:p>
          <a:p>
            <a:pPr marL="57150" lvl="1" indent="0">
              <a:lnSpc>
                <a:spcPct val="80000"/>
              </a:lnSpc>
              <a:buNone/>
            </a:pPr>
            <a:endParaRPr lang="en-US" sz="1800" dirty="0"/>
          </a:p>
          <a:p>
            <a:pPr marL="342900" lvl="1">
              <a:lnSpc>
                <a:spcPct val="80000"/>
              </a:lnSpc>
            </a:pPr>
            <a:endParaRPr lang="en-US" sz="1800" dirty="0" smtClean="0"/>
          </a:p>
          <a:p>
            <a:pPr marL="57150" lvl="1" indent="0">
              <a:lnSpc>
                <a:spcPct val="80000"/>
              </a:lnSpc>
              <a:buNone/>
            </a:pPr>
            <a:endParaRPr lang="en-US" sz="1800" dirty="0" smtClean="0"/>
          </a:p>
          <a:p>
            <a:pPr marL="342900" lvl="1">
              <a:lnSpc>
                <a:spcPct val="80000"/>
              </a:lnSpc>
            </a:pPr>
            <a:endParaRPr lang="en-US" sz="1800" dirty="0"/>
          </a:p>
          <a:p>
            <a:pPr marL="342900" lvl="1">
              <a:lnSpc>
                <a:spcPct val="80000"/>
              </a:lnSpc>
            </a:pPr>
            <a:endParaRPr lang="en-US" sz="1800" i="1" dirty="0" smtClean="0"/>
          </a:p>
          <a:p>
            <a:pPr marL="457200" lvl="1" indent="0">
              <a:lnSpc>
                <a:spcPct val="80000"/>
              </a:lnSpc>
              <a:buFont typeface="Arial" pitchFamily="34" charset="0"/>
              <a:buNone/>
            </a:pPr>
            <a:endParaRPr lang="en-US" sz="1400" dirty="0" smtClean="0"/>
          </a:p>
          <a:p>
            <a:pPr indent="-285750">
              <a:lnSpc>
                <a:spcPct val="80000"/>
              </a:lnSpc>
            </a:pPr>
            <a:endParaRPr lang="en-US" sz="1800" b="1" dirty="0" smtClean="0"/>
          </a:p>
          <a:p>
            <a:pPr marL="457200" lvl="1" indent="0">
              <a:lnSpc>
                <a:spcPct val="80000"/>
              </a:lnSpc>
              <a:buFont typeface="Arial" pitchFamily="34" charset="0"/>
              <a:buNone/>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buFont typeface="Arial" pitchFamily="34" charset="0"/>
              <a:buNone/>
            </a:pPr>
            <a:endParaRPr lang="en-US" sz="1800" dirty="0" smtClean="0"/>
          </a:p>
          <a:p>
            <a:pPr>
              <a:lnSpc>
                <a:spcPct val="80000"/>
              </a:lnSpc>
            </a:pPr>
            <a:endParaRPr lang="en-US" sz="1400" dirty="0" smtClean="0"/>
          </a:p>
        </p:txBody>
      </p:sp>
      <p:sp>
        <p:nvSpPr>
          <p:cNvPr id="10" name="Rectangle 3"/>
          <p:cNvSpPr txBox="1">
            <a:spLocks noChangeArrowheads="1"/>
          </p:cNvSpPr>
          <p:nvPr/>
        </p:nvSpPr>
        <p:spPr>
          <a:xfrm>
            <a:off x="609601" y="1524000"/>
            <a:ext cx="8245548" cy="4571999"/>
          </a:xfrm>
          <a:prstGeom prst="rect">
            <a:avLst/>
          </a:prstGeom>
        </p:spPr>
        <p:txBody>
          <a:bodyPr vert="horz" lIns="91440" tIns="45720" rIns="91440" bIns="45720" rtlCol="0">
            <a:normAutofit/>
          </a:bodyPr>
          <a:lstStyle>
            <a:lvl1pPr marL="342900" indent="-285750">
              <a:lnSpc>
                <a:spcPct val="80000"/>
              </a:lnSpc>
              <a:spcBef>
                <a:spcPct val="20000"/>
              </a:spcBef>
              <a:buFont typeface="Arial" pitchFamily="34" charset="0"/>
              <a:buChar char="•"/>
              <a:defRPr b="1"/>
            </a:lvl1pPr>
            <a:lvl2pPr marL="57150" lvl="1" indent="0">
              <a:lnSpc>
                <a:spcPct val="80000"/>
              </a:lnSpc>
              <a:spcBef>
                <a:spcPct val="20000"/>
              </a:spcBef>
              <a:buFont typeface="Arial" pitchFamily="34" charset="0"/>
              <a:buNone/>
              <a:defRPr i="1"/>
            </a:lvl2pPr>
            <a:lvl3pPr marL="1143000" indent="-228600">
              <a:spcBef>
                <a:spcPct val="20000"/>
              </a:spcBef>
              <a:buFont typeface="Wingdings" pitchFamily="2" charset="2"/>
              <a:buChar char="Ø"/>
              <a:defRPr sz="2400"/>
            </a:lvl3pPr>
            <a:lvl4pPr marL="1600200" indent="-228600">
              <a:spcBef>
                <a:spcPct val="20000"/>
              </a:spcBef>
              <a:buFont typeface="Arial" pitchFamily="34" charset="0"/>
              <a:buChar char="•"/>
              <a:defRPr sz="2000"/>
            </a:lvl4pPr>
            <a:lvl5pPr marL="2057400" indent="-228600">
              <a:spcBef>
                <a:spcPct val="20000"/>
              </a:spcBef>
              <a:buFont typeface="Wingdings" pitchFamily="2" charset="2"/>
              <a:buChar char="Ø"/>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endParaRPr lang="en-US" i="0" dirty="0"/>
          </a:p>
          <a:p>
            <a:pPr lvl="1"/>
            <a:endParaRPr lang="en-US" dirty="0"/>
          </a:p>
          <a:p>
            <a:pPr lvl="1"/>
            <a:endParaRPr lang="en-US" dirty="0"/>
          </a:p>
          <a:p>
            <a:pPr lvl="1"/>
            <a:endParaRPr lang="en-US" dirty="0"/>
          </a:p>
          <a:p>
            <a:pPr lvl="1"/>
            <a:endParaRPr lang="en-US" dirty="0"/>
          </a:p>
          <a:p>
            <a:endParaRPr lang="en-US" dirty="0"/>
          </a:p>
        </p:txBody>
      </p:sp>
      <p:sp>
        <p:nvSpPr>
          <p:cNvPr id="2" name="Rectangle 1"/>
          <p:cNvSpPr/>
          <p:nvPr/>
        </p:nvSpPr>
        <p:spPr>
          <a:xfrm>
            <a:off x="969335" y="1143000"/>
            <a:ext cx="7696200" cy="4801314"/>
          </a:xfrm>
          <a:prstGeom prst="rect">
            <a:avLst/>
          </a:prstGeom>
        </p:spPr>
        <p:txBody>
          <a:bodyPr wrap="square">
            <a:sp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a:t>Each </a:t>
            </a:r>
            <a:r>
              <a:rPr lang="en-US" dirty="0" smtClean="0"/>
              <a:t>door </a:t>
            </a:r>
            <a:r>
              <a:rPr lang="en-US" dirty="0"/>
              <a:t>is assigned a reward </a:t>
            </a:r>
            <a:r>
              <a:rPr lang="en-US" dirty="0" smtClean="0"/>
              <a:t>w/ reward </a:t>
            </a:r>
            <a:r>
              <a:rPr lang="en-US" dirty="0"/>
              <a:t>of 100 </a:t>
            </a:r>
            <a:r>
              <a:rPr lang="en-US" dirty="0" smtClean="0"/>
              <a:t>for exiting rooms that </a:t>
            </a:r>
            <a:r>
              <a:rPr lang="en-US" dirty="0"/>
              <a:t>lead </a:t>
            </a:r>
            <a:r>
              <a:rPr lang="en-US" dirty="0" smtClean="0"/>
              <a:t>directly to </a:t>
            </a:r>
            <a:r>
              <a:rPr lang="en-US" dirty="0"/>
              <a:t>room 5</a:t>
            </a:r>
          </a:p>
          <a:p>
            <a:r>
              <a:rPr lang="en-US" dirty="0"/>
              <a:t> </a:t>
            </a:r>
          </a:p>
          <a:p>
            <a:pPr marL="285750" indent="-285750">
              <a:buFont typeface="Arial" panose="020B0604020202020204" pitchFamily="34" charset="0"/>
              <a:buChar char="•"/>
            </a:pPr>
            <a:r>
              <a:rPr lang="en-US" dirty="0" smtClean="0"/>
              <a:t>Reward of 0 for passing through doors not </a:t>
            </a:r>
            <a:r>
              <a:rPr lang="en-US" dirty="0"/>
              <a:t>directly connected to room </a:t>
            </a:r>
            <a:r>
              <a:rPr lang="en-US" dirty="0" smtClean="0"/>
              <a:t>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Reward of -1 represent  no door between rooms, or edge between graph nodes, e.g., agent </a:t>
            </a:r>
            <a:r>
              <a:rPr lang="en-US" dirty="0"/>
              <a:t>cannot </a:t>
            </a:r>
            <a:r>
              <a:rPr lang="en-US" dirty="0" smtClean="0"/>
              <a:t>move </a:t>
            </a:r>
            <a:r>
              <a:rPr lang="en-US" dirty="0"/>
              <a:t>from </a:t>
            </a:r>
            <a:r>
              <a:rPr lang="en-US" dirty="0" smtClean="0"/>
              <a:t>node 0 </a:t>
            </a:r>
            <a:r>
              <a:rPr lang="en-US" dirty="0"/>
              <a:t>to </a:t>
            </a:r>
            <a:r>
              <a:rPr lang="en-US" dirty="0" smtClean="0"/>
              <a:t>node </a:t>
            </a:r>
            <a:r>
              <a:rPr lang="en-US" dirty="0"/>
              <a:t>1.</a:t>
            </a:r>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554781"/>
            <a:ext cx="5638800"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6714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914400" y="1492102"/>
            <a:ext cx="7239000" cy="4800600"/>
          </a:xfrm>
        </p:spPr>
        <p:txBody>
          <a:bodyPr>
            <a:normAutofit/>
          </a:bodyPr>
          <a:lstStyle/>
          <a:p>
            <a:endParaRPr lang="en-US" sz="1800" dirty="0" smtClean="0"/>
          </a:p>
          <a:p>
            <a:endParaRPr lang="en-US" sz="1800" dirty="0"/>
          </a:p>
          <a:p>
            <a:pPr indent="-285750" algn="ctr">
              <a:lnSpc>
                <a:spcPct val="80000"/>
              </a:lnSpc>
            </a:pPr>
            <a:endParaRPr lang="en-US" sz="1800" b="1" dirty="0" smtClean="0"/>
          </a:p>
          <a:p>
            <a:pPr marL="457200" lvl="1" indent="0" algn="ctr">
              <a:lnSpc>
                <a:spcPct val="80000"/>
              </a:lnSpc>
              <a:buNone/>
            </a:pPr>
            <a:endParaRPr lang="en-US" sz="1800" dirty="0" smtClean="0"/>
          </a:p>
          <a:p>
            <a:pPr marL="0" indent="0" algn="ctr">
              <a:lnSpc>
                <a:spcPct val="80000"/>
              </a:lnSpc>
              <a:buNone/>
            </a:pPr>
            <a:endParaRPr lang="en-US" sz="1800" dirty="0" smtClean="0"/>
          </a:p>
          <a:p>
            <a:pPr algn="ctr">
              <a:lnSpc>
                <a:spcPct val="80000"/>
              </a:lnSpc>
            </a:pPr>
            <a:endParaRPr lang="en-US" sz="1800" dirty="0" smtClean="0"/>
          </a:p>
          <a:p>
            <a:pPr algn="ctr">
              <a:lnSpc>
                <a:spcPct val="80000"/>
              </a:lnSpc>
            </a:pPr>
            <a:endParaRPr lang="en-US" sz="1800" dirty="0" smtClean="0"/>
          </a:p>
          <a:p>
            <a:pPr marL="0" indent="0" algn="ctr">
              <a:lnSpc>
                <a:spcPct val="80000"/>
              </a:lnSpc>
              <a:buNone/>
            </a:pPr>
            <a:endParaRPr lang="en-US" sz="1800" dirty="0" smtClean="0"/>
          </a:p>
          <a:p>
            <a:pPr marL="0" indent="0" algn="ctr">
              <a:lnSpc>
                <a:spcPct val="80000"/>
              </a:lnSpc>
              <a:buNone/>
            </a:pPr>
            <a:endParaRPr lang="en-US" sz="1800" dirty="0" smtClean="0"/>
          </a:p>
          <a:p>
            <a:pPr algn="ctr">
              <a:lnSpc>
                <a:spcPct val="80000"/>
              </a:lnSpc>
            </a:pPr>
            <a:endParaRPr lang="en-US" sz="1800" dirty="0" smtClean="0"/>
          </a:p>
          <a:p>
            <a:pPr algn="ctr">
              <a:lnSpc>
                <a:spcPct val="80000"/>
              </a:lnSpc>
            </a:pPr>
            <a:endParaRPr lang="en-US" sz="1800" dirty="0" smtClean="0"/>
          </a:p>
          <a:p>
            <a:pPr algn="ctr">
              <a:lnSpc>
                <a:spcPct val="80000"/>
              </a:lnSpc>
            </a:pPr>
            <a:endParaRPr lang="en-US" sz="1800" dirty="0" smtClean="0"/>
          </a:p>
          <a:p>
            <a:pPr algn="ctr">
              <a:lnSpc>
                <a:spcPct val="80000"/>
              </a:lnSpc>
              <a:buNone/>
            </a:pPr>
            <a:endParaRPr lang="en-US" sz="1800" dirty="0" smtClean="0"/>
          </a:p>
          <a:p>
            <a:pPr algn="ctr">
              <a:lnSpc>
                <a:spcPct val="80000"/>
              </a:lnSpc>
            </a:pPr>
            <a:endParaRPr lang="en-US" sz="1400" dirty="0" smtClean="0"/>
          </a:p>
        </p:txBody>
      </p:sp>
      <p:sp>
        <p:nvSpPr>
          <p:cNvPr id="25601" name="Rectangle 2"/>
          <p:cNvSpPr>
            <a:spLocks noGrp="1" noChangeArrowheads="1"/>
          </p:cNvSpPr>
          <p:nvPr>
            <p:ph type="title"/>
          </p:nvPr>
        </p:nvSpPr>
        <p:spPr>
          <a:xfrm>
            <a:off x="457200" y="762000"/>
            <a:ext cx="8229600" cy="838200"/>
          </a:xfrm>
        </p:spPr>
        <p:txBody>
          <a:bodyPr>
            <a:normAutofit/>
          </a:bodyPr>
          <a:lstStyle/>
          <a:p>
            <a:r>
              <a:rPr lang="en-US" sz="3600" dirty="0" smtClean="0">
                <a:solidFill>
                  <a:srgbClr val="1F497D">
                    <a:lumMod val="75000"/>
                  </a:srgbClr>
                </a:solidFill>
              </a:rPr>
              <a:t>Corresponding Reward Matrix, R</a:t>
            </a:r>
            <a:endParaRPr lang="en-US" sz="3200" baseline="30000" dirty="0"/>
          </a:p>
        </p:txBody>
      </p:sp>
      <p:sp>
        <p:nvSpPr>
          <p:cNvPr id="7" name="Slide Number Placeholder 6"/>
          <p:cNvSpPr>
            <a:spLocks noGrp="1"/>
          </p:cNvSpPr>
          <p:nvPr>
            <p:ph type="sldNum" sz="quarter" idx="4294967295"/>
          </p:nvPr>
        </p:nvSpPr>
        <p:spPr>
          <a:xfrm>
            <a:off x="7010400" y="6381750"/>
            <a:ext cx="2133600" cy="476250"/>
          </a:xfrm>
          <a:prstGeom prst="rect">
            <a:avLst/>
          </a:prstGeom>
        </p:spPr>
        <p:txBody>
          <a:bodyPr/>
          <a:lstStyle/>
          <a:p>
            <a:pPr>
              <a:defRPr/>
            </a:pPr>
            <a:fld id="{BD45B917-A63E-4FAA-88BC-86BB32F19A6E}" type="slidenum">
              <a:rPr lang="en-US" smtClean="0">
                <a:latin typeface="+mn-lt"/>
              </a:rPr>
              <a:pPr>
                <a:defRPr/>
              </a:pPr>
              <a:t>32</a:t>
            </a:fld>
            <a:endParaRPr lang="en-US" dirty="0">
              <a:latin typeface="+mn-lt"/>
            </a:endParaRPr>
          </a:p>
        </p:txBody>
      </p:sp>
      <p:sp>
        <p:nvSpPr>
          <p:cNvPr id="10" name="Rectangle 3"/>
          <p:cNvSpPr txBox="1">
            <a:spLocks noChangeArrowheads="1"/>
          </p:cNvSpPr>
          <p:nvPr/>
        </p:nvSpPr>
        <p:spPr>
          <a:xfrm>
            <a:off x="609601" y="1524000"/>
            <a:ext cx="8245548" cy="4571999"/>
          </a:xfrm>
          <a:prstGeom prst="rect">
            <a:avLst/>
          </a:prstGeom>
        </p:spPr>
        <p:txBody>
          <a:bodyPr vert="horz" lIns="91440" tIns="45720" rIns="91440" bIns="45720" rtlCol="0">
            <a:normAutofit/>
          </a:bodyPr>
          <a:lstStyle>
            <a:lvl1pPr marL="342900" indent="-285750">
              <a:lnSpc>
                <a:spcPct val="80000"/>
              </a:lnSpc>
              <a:spcBef>
                <a:spcPct val="20000"/>
              </a:spcBef>
              <a:buFont typeface="Arial" pitchFamily="34" charset="0"/>
              <a:buChar char="•"/>
              <a:defRPr b="1"/>
            </a:lvl1pPr>
            <a:lvl2pPr marL="57150" lvl="1" indent="0">
              <a:lnSpc>
                <a:spcPct val="80000"/>
              </a:lnSpc>
              <a:spcBef>
                <a:spcPct val="20000"/>
              </a:spcBef>
              <a:buFont typeface="Arial" pitchFamily="34" charset="0"/>
              <a:buNone/>
              <a:defRPr i="1"/>
            </a:lvl2pPr>
            <a:lvl3pPr marL="1143000" indent="-228600">
              <a:spcBef>
                <a:spcPct val="20000"/>
              </a:spcBef>
              <a:buFont typeface="Wingdings" pitchFamily="2" charset="2"/>
              <a:buChar char="Ø"/>
              <a:defRPr sz="2400"/>
            </a:lvl3pPr>
            <a:lvl4pPr marL="1600200" indent="-228600">
              <a:spcBef>
                <a:spcPct val="20000"/>
              </a:spcBef>
              <a:buFont typeface="Arial" pitchFamily="34" charset="0"/>
              <a:buChar char="•"/>
              <a:defRPr sz="2000"/>
            </a:lvl4pPr>
            <a:lvl5pPr marL="2057400" indent="-228600">
              <a:spcBef>
                <a:spcPct val="20000"/>
              </a:spcBef>
              <a:buFont typeface="Wingdings" pitchFamily="2" charset="2"/>
              <a:buChar char="Ø"/>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endParaRPr lang="en-US" i="0" dirty="0"/>
          </a:p>
          <a:p>
            <a:pPr lvl="1"/>
            <a:endParaRPr lang="en-US" dirty="0"/>
          </a:p>
          <a:p>
            <a:pPr lvl="1"/>
            <a:endParaRPr lang="en-US" dirty="0"/>
          </a:p>
          <a:p>
            <a:pPr lvl="1"/>
            <a:endParaRPr lang="en-US" dirty="0"/>
          </a:p>
          <a:p>
            <a:pPr lvl="1"/>
            <a:endParaRPr lang="en-US" dirty="0"/>
          </a:p>
          <a:p>
            <a:endParaRPr lang="en-US" dirty="0"/>
          </a:p>
        </p:txBody>
      </p:sp>
      <p:sp>
        <p:nvSpPr>
          <p:cNvPr id="2" name="Rectangle 1"/>
          <p:cNvSpPr/>
          <p:nvPr/>
        </p:nvSpPr>
        <p:spPr>
          <a:xfrm>
            <a:off x="1692349" y="3185278"/>
            <a:ext cx="7162800" cy="3139321"/>
          </a:xfrm>
          <a:prstGeom prst="rect">
            <a:avLst/>
          </a:prstGeom>
        </p:spPr>
        <p:txBody>
          <a:bodyPr wrap="square">
            <a:spAutoFit/>
          </a:bodyPr>
          <a:lstStyle/>
          <a:p>
            <a:pPr marL="285750" indent="-285750">
              <a:buFont typeface="Arial" panose="020B0604020202020204" pitchFamily="34" charset="0"/>
              <a:buChar char="•"/>
            </a:pPr>
            <a:endParaRPr lang="en-US" dirty="0"/>
          </a:p>
          <a:p>
            <a:endParaRPr lang="en-US" dirty="0"/>
          </a:p>
          <a:p>
            <a:endParaRPr lang="en-US" dirty="0"/>
          </a:p>
          <a:p>
            <a:endParaRPr lang="en-US" dirty="0"/>
          </a:p>
          <a:p>
            <a:endParaRPr lang="en-US" dirty="0"/>
          </a:p>
          <a:p>
            <a:endParaRPr lang="en-US" dirty="0"/>
          </a:p>
          <a:p>
            <a:endParaRPr lang="en-US" dirty="0"/>
          </a:p>
          <a:p>
            <a:endParaRPr lang="en-US" dirty="0" smtClean="0"/>
          </a:p>
          <a:p>
            <a:endParaRPr lang="en-US" dirty="0"/>
          </a:p>
          <a:p>
            <a:endParaRPr lang="en-US" dirty="0" smtClean="0"/>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349" y="2133600"/>
            <a:ext cx="6080052"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49275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838200" y="1409699"/>
            <a:ext cx="7239000" cy="4800600"/>
          </a:xfrm>
        </p:spPr>
        <p:txBody>
          <a:bodyPr>
            <a:normAutofit/>
          </a:bodyPr>
          <a:lstStyle/>
          <a:p>
            <a:r>
              <a:rPr lang="en-US" sz="1800" dirty="0"/>
              <a:t>Discount factor g normally set to 0.8</a:t>
            </a:r>
          </a:p>
          <a:p>
            <a:r>
              <a:rPr lang="en-US" sz="1800" dirty="0"/>
              <a:t>Make random choice to move to room 1 or room 5</a:t>
            </a:r>
          </a:p>
          <a:p>
            <a:r>
              <a:rPr lang="en-US" sz="1800" dirty="0"/>
              <a:t> Q(</a:t>
            </a:r>
            <a:r>
              <a:rPr lang="en-US" sz="1800" dirty="0" err="1"/>
              <a:t>s,a</a:t>
            </a:r>
            <a:r>
              <a:rPr lang="en-US" sz="1800" dirty="0"/>
              <a:t>) = R(</a:t>
            </a:r>
            <a:r>
              <a:rPr lang="en-US" sz="1800" dirty="0" err="1"/>
              <a:t>s,a</a:t>
            </a:r>
            <a:r>
              <a:rPr lang="en-US" sz="1800" dirty="0"/>
              <a:t>) + </a:t>
            </a:r>
            <a:r>
              <a:rPr lang="en-US" sz="1800" dirty="0">
                <a:latin typeface="Symbol" panose="05050102010706020507" pitchFamily="18" charset="2"/>
              </a:rPr>
              <a:t>g</a:t>
            </a:r>
            <a:r>
              <a:rPr lang="en-US" sz="1800" dirty="0"/>
              <a:t> * max </a:t>
            </a:r>
            <a:r>
              <a:rPr lang="en-US" sz="1800" dirty="0" smtClean="0"/>
              <a:t>( Q(next </a:t>
            </a:r>
            <a:r>
              <a:rPr lang="en-US" sz="1800" dirty="0"/>
              <a:t>state</a:t>
            </a:r>
            <a:r>
              <a:rPr lang="en-US" sz="1800" dirty="0" smtClean="0"/>
              <a:t>, all actions) )</a:t>
            </a:r>
            <a:endParaRPr lang="en-US" sz="1800" dirty="0"/>
          </a:p>
          <a:p>
            <a:pPr lvl="1"/>
            <a:r>
              <a:rPr lang="en-US" sz="1800" dirty="0"/>
              <a:t>Q(1,5) = R(1,5) + </a:t>
            </a:r>
            <a:r>
              <a:rPr lang="en-US" sz="1800" dirty="0">
                <a:latin typeface="Microsoft Himalaya" panose="01010100010101010101" pitchFamily="2" charset="0"/>
                <a:ea typeface="Microsoft Himalaya" panose="01010100010101010101" pitchFamily="2" charset="0"/>
                <a:cs typeface="Microsoft Himalaya" panose="01010100010101010101" pitchFamily="2" charset="0"/>
              </a:rPr>
              <a:t>g</a:t>
            </a:r>
            <a:r>
              <a:rPr lang="en-US" sz="1800" dirty="0"/>
              <a:t> * max (Q(5,1), Q(5,4), Q(5,5))</a:t>
            </a:r>
          </a:p>
          <a:p>
            <a:pPr marL="457200" lvl="1" indent="0">
              <a:buNone/>
            </a:pPr>
            <a:r>
              <a:rPr lang="en-US" sz="1800" dirty="0"/>
              <a:t>                = 100 + 0.8*0 = 100</a:t>
            </a:r>
          </a:p>
          <a:p>
            <a:pPr lvl="1"/>
            <a:r>
              <a:rPr lang="en-US" sz="1800" b="1" dirty="0"/>
              <a:t>Update Q(1,5) to 100</a:t>
            </a:r>
          </a:p>
          <a:p>
            <a:pPr marL="457200" lvl="1" indent="0" algn="ctr">
              <a:lnSpc>
                <a:spcPct val="80000"/>
              </a:lnSpc>
              <a:buNone/>
            </a:pPr>
            <a:endParaRPr lang="en-US" sz="1800" dirty="0" smtClean="0"/>
          </a:p>
          <a:p>
            <a:pPr marL="0" indent="0" algn="ctr">
              <a:lnSpc>
                <a:spcPct val="80000"/>
              </a:lnSpc>
              <a:buNone/>
            </a:pPr>
            <a:endParaRPr lang="en-US" sz="1800" dirty="0" smtClean="0"/>
          </a:p>
          <a:p>
            <a:pPr algn="ctr">
              <a:lnSpc>
                <a:spcPct val="80000"/>
              </a:lnSpc>
            </a:pPr>
            <a:endParaRPr lang="en-US" sz="1800" dirty="0" smtClean="0"/>
          </a:p>
          <a:p>
            <a:pPr algn="ctr">
              <a:lnSpc>
                <a:spcPct val="80000"/>
              </a:lnSpc>
            </a:pPr>
            <a:endParaRPr lang="en-US" sz="1800" dirty="0" smtClean="0"/>
          </a:p>
          <a:p>
            <a:pPr marL="0" indent="0" algn="ctr">
              <a:lnSpc>
                <a:spcPct val="80000"/>
              </a:lnSpc>
              <a:buNone/>
            </a:pPr>
            <a:endParaRPr lang="en-US" sz="1800" dirty="0" smtClean="0"/>
          </a:p>
          <a:p>
            <a:pPr marL="0" indent="0" algn="ctr">
              <a:lnSpc>
                <a:spcPct val="80000"/>
              </a:lnSpc>
              <a:buNone/>
            </a:pPr>
            <a:endParaRPr lang="en-US" sz="1800" dirty="0" smtClean="0"/>
          </a:p>
          <a:p>
            <a:pPr algn="ctr">
              <a:lnSpc>
                <a:spcPct val="80000"/>
              </a:lnSpc>
            </a:pPr>
            <a:endParaRPr lang="en-US" sz="1800" dirty="0" smtClean="0"/>
          </a:p>
          <a:p>
            <a:pPr algn="ctr">
              <a:lnSpc>
                <a:spcPct val="80000"/>
              </a:lnSpc>
            </a:pPr>
            <a:endParaRPr lang="en-US" sz="1800" dirty="0" smtClean="0"/>
          </a:p>
          <a:p>
            <a:pPr algn="ctr">
              <a:lnSpc>
                <a:spcPct val="80000"/>
              </a:lnSpc>
            </a:pPr>
            <a:endParaRPr lang="en-US" sz="1800" dirty="0" smtClean="0"/>
          </a:p>
          <a:p>
            <a:pPr algn="ctr">
              <a:lnSpc>
                <a:spcPct val="80000"/>
              </a:lnSpc>
              <a:buNone/>
            </a:pPr>
            <a:endParaRPr lang="en-US" sz="1800" dirty="0" smtClean="0"/>
          </a:p>
          <a:p>
            <a:pPr algn="ctr">
              <a:lnSpc>
                <a:spcPct val="80000"/>
              </a:lnSpc>
            </a:pPr>
            <a:endParaRPr lang="en-US" sz="1400" dirty="0" smtClean="0"/>
          </a:p>
        </p:txBody>
      </p:sp>
      <p:sp>
        <p:nvSpPr>
          <p:cNvPr id="25601" name="Rectangle 2"/>
          <p:cNvSpPr>
            <a:spLocks noGrp="1" noChangeArrowheads="1"/>
          </p:cNvSpPr>
          <p:nvPr>
            <p:ph type="title"/>
          </p:nvPr>
        </p:nvSpPr>
        <p:spPr>
          <a:xfrm>
            <a:off x="457200" y="682256"/>
            <a:ext cx="8229600" cy="838200"/>
          </a:xfrm>
        </p:spPr>
        <p:txBody>
          <a:bodyPr>
            <a:normAutofit/>
          </a:bodyPr>
          <a:lstStyle/>
          <a:p>
            <a:r>
              <a:rPr lang="en-US" sz="3600" dirty="0" smtClean="0">
                <a:solidFill>
                  <a:srgbClr val="1F497D">
                    <a:lumMod val="75000"/>
                  </a:srgbClr>
                </a:solidFill>
              </a:rPr>
              <a:t>Q-Function, Q(</a:t>
            </a:r>
            <a:r>
              <a:rPr lang="en-US" sz="3600" dirty="0" err="1" smtClean="0">
                <a:solidFill>
                  <a:srgbClr val="1F497D">
                    <a:lumMod val="75000"/>
                  </a:srgbClr>
                </a:solidFill>
              </a:rPr>
              <a:t>s,a</a:t>
            </a:r>
            <a:r>
              <a:rPr lang="en-US" sz="3600" dirty="0" smtClean="0">
                <a:solidFill>
                  <a:srgbClr val="1F497D">
                    <a:lumMod val="75000"/>
                  </a:srgbClr>
                </a:solidFill>
              </a:rPr>
              <a:t>)</a:t>
            </a:r>
            <a:endParaRPr lang="en-US" sz="3200" baseline="30000" dirty="0"/>
          </a:p>
        </p:txBody>
      </p:sp>
      <p:sp>
        <p:nvSpPr>
          <p:cNvPr id="7" name="Slide Number Placeholder 6"/>
          <p:cNvSpPr>
            <a:spLocks noGrp="1"/>
          </p:cNvSpPr>
          <p:nvPr>
            <p:ph type="sldNum" sz="quarter" idx="4294967295"/>
          </p:nvPr>
        </p:nvSpPr>
        <p:spPr>
          <a:xfrm>
            <a:off x="7010400" y="6381750"/>
            <a:ext cx="2133600" cy="476250"/>
          </a:xfrm>
          <a:prstGeom prst="rect">
            <a:avLst/>
          </a:prstGeom>
        </p:spPr>
        <p:txBody>
          <a:bodyPr/>
          <a:lstStyle/>
          <a:p>
            <a:pPr>
              <a:defRPr/>
            </a:pPr>
            <a:fld id="{BD45B917-A63E-4FAA-88BC-86BB32F19A6E}" type="slidenum">
              <a:rPr lang="en-US" smtClean="0">
                <a:latin typeface="+mn-lt"/>
              </a:rPr>
              <a:pPr>
                <a:defRPr/>
              </a:pPr>
              <a:t>33</a:t>
            </a:fld>
            <a:endParaRPr lang="en-US" dirty="0">
              <a:latin typeface="+mn-lt"/>
            </a:endParaRPr>
          </a:p>
        </p:txBody>
      </p:sp>
      <p:sp>
        <p:nvSpPr>
          <p:cNvPr id="10" name="Rectangle 3"/>
          <p:cNvSpPr txBox="1">
            <a:spLocks noChangeArrowheads="1"/>
          </p:cNvSpPr>
          <p:nvPr/>
        </p:nvSpPr>
        <p:spPr>
          <a:xfrm>
            <a:off x="609601" y="1524000"/>
            <a:ext cx="8245548" cy="4571999"/>
          </a:xfrm>
          <a:prstGeom prst="rect">
            <a:avLst/>
          </a:prstGeom>
        </p:spPr>
        <p:txBody>
          <a:bodyPr vert="horz" lIns="91440" tIns="45720" rIns="91440" bIns="45720" rtlCol="0">
            <a:normAutofit/>
          </a:bodyPr>
          <a:lstStyle>
            <a:lvl1pPr marL="342900" indent="-285750">
              <a:lnSpc>
                <a:spcPct val="80000"/>
              </a:lnSpc>
              <a:spcBef>
                <a:spcPct val="20000"/>
              </a:spcBef>
              <a:buFont typeface="Arial" pitchFamily="34" charset="0"/>
              <a:buChar char="•"/>
              <a:defRPr b="1"/>
            </a:lvl1pPr>
            <a:lvl2pPr marL="57150" lvl="1" indent="0">
              <a:lnSpc>
                <a:spcPct val="80000"/>
              </a:lnSpc>
              <a:spcBef>
                <a:spcPct val="20000"/>
              </a:spcBef>
              <a:buFont typeface="Arial" pitchFamily="34" charset="0"/>
              <a:buNone/>
              <a:defRPr i="1"/>
            </a:lvl2pPr>
            <a:lvl3pPr marL="1143000" indent="-228600">
              <a:spcBef>
                <a:spcPct val="20000"/>
              </a:spcBef>
              <a:buFont typeface="Wingdings" pitchFamily="2" charset="2"/>
              <a:buChar char="Ø"/>
              <a:defRPr sz="2400"/>
            </a:lvl3pPr>
            <a:lvl4pPr marL="1600200" indent="-228600">
              <a:spcBef>
                <a:spcPct val="20000"/>
              </a:spcBef>
              <a:buFont typeface="Arial" pitchFamily="34" charset="0"/>
              <a:buChar char="•"/>
              <a:defRPr sz="2000"/>
            </a:lvl4pPr>
            <a:lvl5pPr marL="2057400" indent="-228600">
              <a:spcBef>
                <a:spcPct val="20000"/>
              </a:spcBef>
              <a:buFont typeface="Wingdings" pitchFamily="2" charset="2"/>
              <a:buChar char="Ø"/>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endParaRPr lang="en-US" i="0" dirty="0"/>
          </a:p>
          <a:p>
            <a:pPr lvl="1"/>
            <a:endParaRPr lang="en-US" dirty="0"/>
          </a:p>
          <a:p>
            <a:pPr lvl="1"/>
            <a:endParaRPr lang="en-US" dirty="0"/>
          </a:p>
          <a:p>
            <a:pPr lvl="1"/>
            <a:endParaRPr lang="en-US" dirty="0"/>
          </a:p>
          <a:p>
            <a:pPr lvl="1"/>
            <a:endParaRPr lang="en-US" dirty="0"/>
          </a:p>
          <a:p>
            <a:endParaRPr lang="en-US" dirty="0"/>
          </a:p>
        </p:txBody>
      </p:sp>
      <p:sp>
        <p:nvSpPr>
          <p:cNvPr id="2" name="Rectangle 1"/>
          <p:cNvSpPr/>
          <p:nvPr/>
        </p:nvSpPr>
        <p:spPr>
          <a:xfrm>
            <a:off x="990600" y="1600200"/>
            <a:ext cx="7162800" cy="1477328"/>
          </a:xfrm>
          <a:prstGeom prst="rect">
            <a:avLst/>
          </a:prstGeom>
        </p:spPr>
        <p:txBody>
          <a:bodyPr wrap="square">
            <a:spAutoFit/>
          </a:bodyPr>
          <a:lstStyle/>
          <a:p>
            <a:endParaRPr lang="en-US" dirty="0"/>
          </a:p>
          <a:p>
            <a:endParaRPr lang="en-US" dirty="0" smtClean="0"/>
          </a:p>
          <a:p>
            <a:endParaRPr lang="en-US" dirty="0"/>
          </a:p>
          <a:p>
            <a:endParaRPr lang="en-US" dirty="0" smtClean="0"/>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828" y="3657600"/>
            <a:ext cx="4876800" cy="2305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49275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838200" y="1409699"/>
            <a:ext cx="7239000" cy="4800600"/>
          </a:xfrm>
        </p:spPr>
        <p:txBody>
          <a:bodyPr>
            <a:normAutofit/>
          </a:bodyPr>
          <a:lstStyle/>
          <a:p>
            <a:pPr marL="457200" lvl="1" indent="0">
              <a:lnSpc>
                <a:spcPct val="80000"/>
              </a:lnSpc>
              <a:buNone/>
            </a:pPr>
            <a:endParaRPr lang="en-US" sz="1800" i="1" dirty="0"/>
          </a:p>
          <a:p>
            <a:pPr algn="ctr">
              <a:lnSpc>
                <a:spcPct val="80000"/>
              </a:lnSpc>
              <a:buNone/>
            </a:pPr>
            <a:endParaRPr lang="en-US" sz="1800" dirty="0" smtClean="0"/>
          </a:p>
          <a:p>
            <a:pPr algn="ctr">
              <a:lnSpc>
                <a:spcPct val="80000"/>
              </a:lnSpc>
            </a:pPr>
            <a:endParaRPr lang="en-US" sz="1400" dirty="0" smtClean="0"/>
          </a:p>
        </p:txBody>
      </p:sp>
      <p:sp>
        <p:nvSpPr>
          <p:cNvPr id="25601" name="Rectangle 2"/>
          <p:cNvSpPr>
            <a:spLocks noGrp="1" noChangeArrowheads="1"/>
          </p:cNvSpPr>
          <p:nvPr>
            <p:ph type="title"/>
          </p:nvPr>
        </p:nvSpPr>
        <p:spPr>
          <a:xfrm>
            <a:off x="457200" y="682256"/>
            <a:ext cx="8229600" cy="838200"/>
          </a:xfrm>
        </p:spPr>
        <p:txBody>
          <a:bodyPr>
            <a:normAutofit/>
          </a:bodyPr>
          <a:lstStyle/>
          <a:p>
            <a:r>
              <a:rPr lang="en-US" sz="3600" dirty="0">
                <a:solidFill>
                  <a:srgbClr val="1F497D">
                    <a:lumMod val="75000"/>
                  </a:srgbClr>
                </a:solidFill>
              </a:rPr>
              <a:t>O</a:t>
            </a:r>
            <a:r>
              <a:rPr lang="en-US" sz="3600" dirty="0" smtClean="0">
                <a:solidFill>
                  <a:srgbClr val="1F497D">
                    <a:lumMod val="75000"/>
                  </a:srgbClr>
                </a:solidFill>
              </a:rPr>
              <a:t>ptimal Q-Values and Optimal Solution</a:t>
            </a:r>
            <a:endParaRPr lang="en-US" sz="3200" baseline="30000" dirty="0"/>
          </a:p>
        </p:txBody>
      </p:sp>
      <p:sp>
        <p:nvSpPr>
          <p:cNvPr id="7" name="Slide Number Placeholder 6"/>
          <p:cNvSpPr>
            <a:spLocks noGrp="1"/>
          </p:cNvSpPr>
          <p:nvPr>
            <p:ph type="sldNum" sz="quarter" idx="4294967295"/>
          </p:nvPr>
        </p:nvSpPr>
        <p:spPr>
          <a:xfrm>
            <a:off x="7010400" y="6381750"/>
            <a:ext cx="2133600" cy="476250"/>
          </a:xfrm>
          <a:prstGeom prst="rect">
            <a:avLst/>
          </a:prstGeom>
        </p:spPr>
        <p:txBody>
          <a:bodyPr/>
          <a:lstStyle/>
          <a:p>
            <a:pPr>
              <a:defRPr/>
            </a:pPr>
            <a:fld id="{BD45B917-A63E-4FAA-88BC-86BB32F19A6E}" type="slidenum">
              <a:rPr lang="en-US" smtClean="0">
                <a:latin typeface="+mn-lt"/>
              </a:rPr>
              <a:pPr>
                <a:defRPr/>
              </a:pPr>
              <a:t>34</a:t>
            </a:fld>
            <a:endParaRPr lang="en-US" dirty="0">
              <a:latin typeface="+mn-lt"/>
            </a:endParaRPr>
          </a:p>
        </p:txBody>
      </p:sp>
      <p:sp>
        <p:nvSpPr>
          <p:cNvPr id="8" name="Rectangle 3"/>
          <p:cNvSpPr txBox="1">
            <a:spLocks noChangeArrowheads="1"/>
          </p:cNvSpPr>
          <p:nvPr/>
        </p:nvSpPr>
        <p:spPr>
          <a:xfrm>
            <a:off x="609600" y="1524000"/>
            <a:ext cx="8229600" cy="4989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Arial" pitchFamily="34" charset="0"/>
              <a:buNone/>
            </a:pPr>
            <a:endParaRPr lang="en-US" sz="1800" dirty="0" smtClean="0"/>
          </a:p>
          <a:p>
            <a:pPr marL="342900" lvl="1">
              <a:lnSpc>
                <a:spcPct val="80000"/>
              </a:lnSpc>
            </a:pPr>
            <a:endParaRPr lang="en-US" sz="1800" dirty="0" smtClean="0"/>
          </a:p>
          <a:p>
            <a:pPr marL="342900" lvl="1">
              <a:lnSpc>
                <a:spcPct val="80000"/>
              </a:lnSpc>
            </a:pPr>
            <a:endParaRPr lang="en-US" sz="1800" dirty="0" smtClean="0"/>
          </a:p>
          <a:p>
            <a:pPr marL="57150" lvl="1" indent="0">
              <a:lnSpc>
                <a:spcPct val="80000"/>
              </a:lnSpc>
              <a:buNone/>
            </a:pPr>
            <a:endParaRPr lang="en-US" sz="1800" dirty="0" smtClean="0"/>
          </a:p>
          <a:p>
            <a:pPr marL="57150" lvl="1" indent="0">
              <a:lnSpc>
                <a:spcPct val="80000"/>
              </a:lnSpc>
              <a:buNone/>
            </a:pPr>
            <a:endParaRPr lang="en-US" sz="1800" dirty="0"/>
          </a:p>
          <a:p>
            <a:pPr marL="342900" lvl="1">
              <a:lnSpc>
                <a:spcPct val="80000"/>
              </a:lnSpc>
            </a:pPr>
            <a:endParaRPr lang="en-US" sz="1800" dirty="0" smtClean="0"/>
          </a:p>
          <a:p>
            <a:pPr marL="57150" lvl="1" indent="0">
              <a:lnSpc>
                <a:spcPct val="80000"/>
              </a:lnSpc>
              <a:buNone/>
            </a:pPr>
            <a:endParaRPr lang="en-US" sz="1800" dirty="0" smtClean="0"/>
          </a:p>
          <a:p>
            <a:pPr marL="342900" lvl="1">
              <a:lnSpc>
                <a:spcPct val="80000"/>
              </a:lnSpc>
            </a:pPr>
            <a:endParaRPr lang="en-US" sz="1800" dirty="0"/>
          </a:p>
          <a:p>
            <a:pPr marL="342900" lvl="1">
              <a:lnSpc>
                <a:spcPct val="80000"/>
              </a:lnSpc>
            </a:pPr>
            <a:endParaRPr lang="en-US" sz="1800" i="1" dirty="0" smtClean="0"/>
          </a:p>
          <a:p>
            <a:pPr marL="457200" lvl="1" indent="0">
              <a:lnSpc>
                <a:spcPct val="80000"/>
              </a:lnSpc>
              <a:buFont typeface="Arial" pitchFamily="34" charset="0"/>
              <a:buNone/>
            </a:pPr>
            <a:endParaRPr lang="en-US" sz="1400" dirty="0" smtClean="0"/>
          </a:p>
          <a:p>
            <a:pPr indent="-285750">
              <a:lnSpc>
                <a:spcPct val="80000"/>
              </a:lnSpc>
            </a:pPr>
            <a:endParaRPr lang="en-US" sz="1800" b="1" dirty="0" smtClean="0"/>
          </a:p>
          <a:p>
            <a:pPr marL="457200" lvl="1" indent="0">
              <a:lnSpc>
                <a:spcPct val="80000"/>
              </a:lnSpc>
              <a:buFont typeface="Arial" pitchFamily="34" charset="0"/>
              <a:buNone/>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buFont typeface="Arial" pitchFamily="34" charset="0"/>
              <a:buNone/>
            </a:pPr>
            <a:endParaRPr lang="en-US" sz="1800" dirty="0" smtClean="0"/>
          </a:p>
          <a:p>
            <a:pPr>
              <a:lnSpc>
                <a:spcPct val="80000"/>
              </a:lnSpc>
            </a:pPr>
            <a:endParaRPr lang="en-US" sz="1400" dirty="0" smtClean="0"/>
          </a:p>
        </p:txBody>
      </p:sp>
      <p:sp>
        <p:nvSpPr>
          <p:cNvPr id="10" name="Rectangle 3"/>
          <p:cNvSpPr txBox="1">
            <a:spLocks noChangeArrowheads="1"/>
          </p:cNvSpPr>
          <p:nvPr/>
        </p:nvSpPr>
        <p:spPr>
          <a:xfrm>
            <a:off x="609601" y="1524000"/>
            <a:ext cx="8245548" cy="4571999"/>
          </a:xfrm>
          <a:prstGeom prst="rect">
            <a:avLst/>
          </a:prstGeom>
        </p:spPr>
        <p:txBody>
          <a:bodyPr vert="horz" lIns="91440" tIns="45720" rIns="91440" bIns="45720" rtlCol="0">
            <a:normAutofit/>
          </a:bodyPr>
          <a:lstStyle>
            <a:lvl1pPr marL="342900" indent="-285750">
              <a:lnSpc>
                <a:spcPct val="80000"/>
              </a:lnSpc>
              <a:spcBef>
                <a:spcPct val="20000"/>
              </a:spcBef>
              <a:buFont typeface="Arial" pitchFamily="34" charset="0"/>
              <a:buChar char="•"/>
              <a:defRPr b="1"/>
            </a:lvl1pPr>
            <a:lvl2pPr marL="57150" lvl="1" indent="0">
              <a:lnSpc>
                <a:spcPct val="80000"/>
              </a:lnSpc>
              <a:spcBef>
                <a:spcPct val="20000"/>
              </a:spcBef>
              <a:buFont typeface="Arial" pitchFamily="34" charset="0"/>
              <a:buNone/>
              <a:defRPr i="1"/>
            </a:lvl2pPr>
            <a:lvl3pPr marL="1143000" indent="-228600">
              <a:spcBef>
                <a:spcPct val="20000"/>
              </a:spcBef>
              <a:buFont typeface="Wingdings" pitchFamily="2" charset="2"/>
              <a:buChar char="Ø"/>
              <a:defRPr sz="2400"/>
            </a:lvl3pPr>
            <a:lvl4pPr marL="1600200" indent="-228600">
              <a:spcBef>
                <a:spcPct val="20000"/>
              </a:spcBef>
              <a:buFont typeface="Arial" pitchFamily="34" charset="0"/>
              <a:buChar char="•"/>
              <a:defRPr sz="2000"/>
            </a:lvl4pPr>
            <a:lvl5pPr marL="2057400" indent="-228600">
              <a:spcBef>
                <a:spcPct val="20000"/>
              </a:spcBef>
              <a:buFont typeface="Wingdings" pitchFamily="2" charset="2"/>
              <a:buChar char="Ø"/>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endParaRPr lang="en-US" i="0" dirty="0"/>
          </a:p>
          <a:p>
            <a:pPr lvl="1"/>
            <a:endParaRPr lang="en-US" dirty="0"/>
          </a:p>
          <a:p>
            <a:pPr lvl="1"/>
            <a:endParaRPr lang="en-US" dirty="0"/>
          </a:p>
          <a:p>
            <a:pPr lvl="1"/>
            <a:endParaRPr lang="en-US" dirty="0"/>
          </a:p>
          <a:p>
            <a:pPr lvl="1"/>
            <a:endParaRPr lang="en-US" dirty="0"/>
          </a:p>
          <a:p>
            <a:endParaRPr lang="en-US" dirty="0"/>
          </a:p>
        </p:txBody>
      </p:sp>
      <p:sp>
        <p:nvSpPr>
          <p:cNvPr id="2" name="Rectangle 1"/>
          <p:cNvSpPr/>
          <p:nvPr/>
        </p:nvSpPr>
        <p:spPr>
          <a:xfrm>
            <a:off x="990600" y="1600200"/>
            <a:ext cx="7162800" cy="1477328"/>
          </a:xfrm>
          <a:prstGeom prst="rect">
            <a:avLst/>
          </a:prstGeom>
        </p:spPr>
        <p:txBody>
          <a:bodyPr wrap="square">
            <a:spAutoFit/>
          </a:bodyPr>
          <a:lstStyle/>
          <a:p>
            <a:endParaRPr lang="en-US" dirty="0"/>
          </a:p>
          <a:p>
            <a:endParaRPr lang="en-US" dirty="0" smtClean="0"/>
          </a:p>
          <a:p>
            <a:endParaRPr lang="en-US" dirty="0"/>
          </a:p>
          <a:p>
            <a:endParaRPr lang="en-US" dirty="0" smtClean="0"/>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53064"/>
            <a:ext cx="4038599" cy="2156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6814" y="3505200"/>
            <a:ext cx="4600575" cy="275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56935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838200" y="1524000"/>
            <a:ext cx="7239000" cy="4800600"/>
          </a:xfrm>
        </p:spPr>
        <p:txBody>
          <a:bodyPr>
            <a:normAutofit/>
          </a:bodyPr>
          <a:lstStyle/>
          <a:p>
            <a:pPr marL="57150" lvl="1" indent="0" algn="ctr">
              <a:lnSpc>
                <a:spcPct val="80000"/>
              </a:lnSpc>
              <a:buNone/>
            </a:pPr>
            <a:endParaRPr lang="en-US" sz="1800" i="1" dirty="0"/>
          </a:p>
          <a:p>
            <a:pPr lvl="1" algn="ctr">
              <a:lnSpc>
                <a:spcPct val="80000"/>
              </a:lnSpc>
            </a:pPr>
            <a:endParaRPr lang="en-US" sz="1400" dirty="0"/>
          </a:p>
          <a:p>
            <a:pPr indent="-285750" algn="ctr">
              <a:lnSpc>
                <a:spcPct val="80000"/>
              </a:lnSpc>
            </a:pPr>
            <a:endParaRPr lang="en-US" sz="1800" b="1" dirty="0" smtClean="0"/>
          </a:p>
          <a:p>
            <a:pPr marL="457200" lvl="1" indent="0" algn="ctr">
              <a:lnSpc>
                <a:spcPct val="80000"/>
              </a:lnSpc>
              <a:buNone/>
            </a:pPr>
            <a:endParaRPr lang="en-US" sz="1800" dirty="0" smtClean="0"/>
          </a:p>
          <a:p>
            <a:pPr marL="0" indent="0" algn="ctr">
              <a:lnSpc>
                <a:spcPct val="80000"/>
              </a:lnSpc>
              <a:buNone/>
            </a:pPr>
            <a:endParaRPr lang="en-US" sz="1800" dirty="0" smtClean="0"/>
          </a:p>
          <a:p>
            <a:pPr algn="ctr">
              <a:lnSpc>
                <a:spcPct val="80000"/>
              </a:lnSpc>
            </a:pPr>
            <a:endParaRPr lang="en-US" sz="1800" dirty="0" smtClean="0"/>
          </a:p>
          <a:p>
            <a:pPr algn="ctr">
              <a:lnSpc>
                <a:spcPct val="80000"/>
              </a:lnSpc>
            </a:pPr>
            <a:endParaRPr lang="en-US" sz="1800" dirty="0" smtClean="0"/>
          </a:p>
          <a:p>
            <a:pPr marL="0" indent="0" algn="ctr">
              <a:lnSpc>
                <a:spcPct val="80000"/>
              </a:lnSpc>
              <a:buNone/>
            </a:pPr>
            <a:endParaRPr lang="en-US" sz="1800" dirty="0" smtClean="0"/>
          </a:p>
          <a:p>
            <a:pPr marL="0" indent="0" algn="ctr">
              <a:lnSpc>
                <a:spcPct val="80000"/>
              </a:lnSpc>
              <a:buNone/>
            </a:pPr>
            <a:endParaRPr lang="en-US" sz="1800" dirty="0" smtClean="0"/>
          </a:p>
          <a:p>
            <a:pPr algn="ctr">
              <a:lnSpc>
                <a:spcPct val="80000"/>
              </a:lnSpc>
            </a:pPr>
            <a:endParaRPr lang="en-US" sz="1800" dirty="0" smtClean="0"/>
          </a:p>
          <a:p>
            <a:pPr algn="ctr">
              <a:lnSpc>
                <a:spcPct val="80000"/>
              </a:lnSpc>
            </a:pPr>
            <a:endParaRPr lang="en-US" sz="1800" dirty="0" smtClean="0"/>
          </a:p>
          <a:p>
            <a:pPr algn="ctr">
              <a:lnSpc>
                <a:spcPct val="80000"/>
              </a:lnSpc>
            </a:pPr>
            <a:endParaRPr lang="en-US" sz="1800" dirty="0" smtClean="0"/>
          </a:p>
          <a:p>
            <a:pPr algn="ctr">
              <a:lnSpc>
                <a:spcPct val="80000"/>
              </a:lnSpc>
              <a:buNone/>
            </a:pPr>
            <a:endParaRPr lang="en-US" sz="1800" dirty="0" smtClean="0"/>
          </a:p>
          <a:p>
            <a:pPr algn="ctr">
              <a:lnSpc>
                <a:spcPct val="80000"/>
              </a:lnSpc>
            </a:pPr>
            <a:endParaRPr lang="en-US" sz="1400" dirty="0" smtClean="0"/>
          </a:p>
        </p:txBody>
      </p:sp>
      <p:sp>
        <p:nvSpPr>
          <p:cNvPr id="25601" name="Rectangle 2"/>
          <p:cNvSpPr>
            <a:spLocks noGrp="1" noChangeArrowheads="1"/>
          </p:cNvSpPr>
          <p:nvPr>
            <p:ph type="title"/>
          </p:nvPr>
        </p:nvSpPr>
        <p:spPr>
          <a:xfrm>
            <a:off x="457200" y="762000"/>
            <a:ext cx="8229600" cy="838200"/>
          </a:xfrm>
        </p:spPr>
        <p:txBody>
          <a:bodyPr>
            <a:normAutofit/>
          </a:bodyPr>
          <a:lstStyle/>
          <a:p>
            <a:r>
              <a:rPr lang="en-US" sz="3600" dirty="0" smtClean="0">
                <a:solidFill>
                  <a:srgbClr val="1F497D">
                    <a:lumMod val="75000"/>
                  </a:srgbClr>
                </a:solidFill>
              </a:rPr>
              <a:t>History and State</a:t>
            </a:r>
            <a:r>
              <a:rPr lang="en-US" sz="3200" baseline="30000" dirty="0" smtClean="0"/>
              <a:t>3</a:t>
            </a:r>
            <a:endParaRPr lang="en-US" sz="3200" baseline="30000" dirty="0"/>
          </a:p>
        </p:txBody>
      </p:sp>
      <p:sp>
        <p:nvSpPr>
          <p:cNvPr id="7" name="Slide Number Placeholder 6"/>
          <p:cNvSpPr>
            <a:spLocks noGrp="1"/>
          </p:cNvSpPr>
          <p:nvPr>
            <p:ph type="sldNum" sz="quarter" idx="4294967295"/>
          </p:nvPr>
        </p:nvSpPr>
        <p:spPr>
          <a:xfrm>
            <a:off x="7010400" y="6381750"/>
            <a:ext cx="2133600" cy="476250"/>
          </a:xfrm>
          <a:prstGeom prst="rect">
            <a:avLst/>
          </a:prstGeom>
        </p:spPr>
        <p:txBody>
          <a:bodyPr/>
          <a:lstStyle/>
          <a:p>
            <a:pPr>
              <a:defRPr/>
            </a:pPr>
            <a:fld id="{BD45B917-A63E-4FAA-88BC-86BB32F19A6E}" type="slidenum">
              <a:rPr lang="en-US" smtClean="0">
                <a:latin typeface="+mn-lt"/>
              </a:rPr>
              <a:pPr>
                <a:defRPr/>
              </a:pPr>
              <a:t>35</a:t>
            </a:fld>
            <a:endParaRPr lang="en-US" dirty="0">
              <a:latin typeface="+mn-lt"/>
            </a:endParaRPr>
          </a:p>
        </p:txBody>
      </p:sp>
      <p:sp>
        <p:nvSpPr>
          <p:cNvPr id="8" name="Rectangle 3"/>
          <p:cNvSpPr txBox="1">
            <a:spLocks noChangeArrowheads="1"/>
          </p:cNvSpPr>
          <p:nvPr/>
        </p:nvSpPr>
        <p:spPr>
          <a:xfrm>
            <a:off x="609600" y="1524000"/>
            <a:ext cx="8229600" cy="4989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Arial" pitchFamily="34" charset="0"/>
              <a:buNone/>
            </a:pPr>
            <a:endParaRPr lang="en-US" sz="1800" dirty="0" smtClean="0"/>
          </a:p>
          <a:p>
            <a:pPr marL="342900" lvl="1">
              <a:lnSpc>
                <a:spcPct val="80000"/>
              </a:lnSpc>
            </a:pPr>
            <a:endParaRPr lang="en-US" sz="1800" dirty="0" smtClean="0"/>
          </a:p>
          <a:p>
            <a:pPr marL="342900" lvl="1">
              <a:lnSpc>
                <a:spcPct val="80000"/>
              </a:lnSpc>
            </a:pPr>
            <a:endParaRPr lang="en-US" sz="1800" dirty="0" smtClean="0"/>
          </a:p>
          <a:p>
            <a:pPr marL="57150" lvl="1" indent="0">
              <a:lnSpc>
                <a:spcPct val="80000"/>
              </a:lnSpc>
              <a:buNone/>
            </a:pPr>
            <a:endParaRPr lang="en-US" sz="1800" dirty="0" smtClean="0"/>
          </a:p>
          <a:p>
            <a:pPr marL="57150" lvl="1" indent="0">
              <a:lnSpc>
                <a:spcPct val="80000"/>
              </a:lnSpc>
              <a:buNone/>
            </a:pPr>
            <a:endParaRPr lang="en-US" sz="1800" dirty="0"/>
          </a:p>
          <a:p>
            <a:pPr marL="342900" lvl="1">
              <a:lnSpc>
                <a:spcPct val="80000"/>
              </a:lnSpc>
            </a:pPr>
            <a:endParaRPr lang="en-US" sz="1800" dirty="0" smtClean="0"/>
          </a:p>
          <a:p>
            <a:pPr marL="57150" lvl="1" indent="0">
              <a:lnSpc>
                <a:spcPct val="80000"/>
              </a:lnSpc>
              <a:buNone/>
            </a:pPr>
            <a:endParaRPr lang="en-US" sz="1800" dirty="0" smtClean="0"/>
          </a:p>
          <a:p>
            <a:pPr marL="342900" lvl="1">
              <a:lnSpc>
                <a:spcPct val="80000"/>
              </a:lnSpc>
            </a:pPr>
            <a:endParaRPr lang="en-US" sz="1800" dirty="0"/>
          </a:p>
          <a:p>
            <a:pPr marL="342900" lvl="1">
              <a:lnSpc>
                <a:spcPct val="80000"/>
              </a:lnSpc>
            </a:pPr>
            <a:endParaRPr lang="en-US" sz="1800" i="1" dirty="0" smtClean="0"/>
          </a:p>
          <a:p>
            <a:pPr marL="457200" lvl="1" indent="0">
              <a:lnSpc>
                <a:spcPct val="80000"/>
              </a:lnSpc>
              <a:buFont typeface="Arial" pitchFamily="34" charset="0"/>
              <a:buNone/>
            </a:pPr>
            <a:endParaRPr lang="en-US" sz="1400" dirty="0" smtClean="0"/>
          </a:p>
          <a:p>
            <a:pPr indent="-285750">
              <a:lnSpc>
                <a:spcPct val="80000"/>
              </a:lnSpc>
            </a:pPr>
            <a:endParaRPr lang="en-US" sz="1800" b="1" dirty="0" smtClean="0"/>
          </a:p>
          <a:p>
            <a:pPr marL="457200" lvl="1" indent="0">
              <a:lnSpc>
                <a:spcPct val="80000"/>
              </a:lnSpc>
              <a:buFont typeface="Arial" pitchFamily="34" charset="0"/>
              <a:buNone/>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buFont typeface="Arial" pitchFamily="34" charset="0"/>
              <a:buNone/>
            </a:pPr>
            <a:endParaRPr lang="en-US" sz="1800" dirty="0" smtClean="0"/>
          </a:p>
          <a:p>
            <a:pPr>
              <a:lnSpc>
                <a:spcPct val="80000"/>
              </a:lnSpc>
            </a:pPr>
            <a:endParaRPr lang="en-US" sz="1400" dirty="0" smtClean="0"/>
          </a:p>
        </p:txBody>
      </p:sp>
      <p:sp>
        <p:nvSpPr>
          <p:cNvPr id="10" name="Rectangle 3"/>
          <p:cNvSpPr txBox="1">
            <a:spLocks noChangeArrowheads="1"/>
          </p:cNvSpPr>
          <p:nvPr/>
        </p:nvSpPr>
        <p:spPr>
          <a:xfrm>
            <a:off x="609601" y="1524000"/>
            <a:ext cx="8245548" cy="4571999"/>
          </a:xfrm>
          <a:prstGeom prst="rect">
            <a:avLst/>
          </a:prstGeom>
        </p:spPr>
        <p:txBody>
          <a:bodyPr vert="horz" lIns="91440" tIns="45720" rIns="91440" bIns="45720" rtlCol="0">
            <a:normAutofit lnSpcReduction="10000"/>
          </a:bodyPr>
          <a:lstStyle>
            <a:lvl1pPr marL="342900" indent="-285750">
              <a:lnSpc>
                <a:spcPct val="80000"/>
              </a:lnSpc>
              <a:spcBef>
                <a:spcPct val="20000"/>
              </a:spcBef>
              <a:buFont typeface="Arial" pitchFamily="34" charset="0"/>
              <a:buChar char="•"/>
              <a:defRPr b="1"/>
            </a:lvl1pPr>
            <a:lvl2pPr marL="57150" lvl="1" indent="0">
              <a:lnSpc>
                <a:spcPct val="80000"/>
              </a:lnSpc>
              <a:spcBef>
                <a:spcPct val="20000"/>
              </a:spcBef>
              <a:buFont typeface="Arial" pitchFamily="34" charset="0"/>
              <a:buNone/>
              <a:defRPr i="1"/>
            </a:lvl2pPr>
            <a:lvl3pPr marL="1143000" indent="-228600">
              <a:spcBef>
                <a:spcPct val="20000"/>
              </a:spcBef>
              <a:buFont typeface="Wingdings" pitchFamily="2" charset="2"/>
              <a:buChar char="Ø"/>
              <a:defRPr sz="2400"/>
            </a:lvl3pPr>
            <a:lvl4pPr marL="1600200" indent="-228600">
              <a:spcBef>
                <a:spcPct val="20000"/>
              </a:spcBef>
              <a:buFont typeface="Arial" pitchFamily="34" charset="0"/>
              <a:buChar char="•"/>
              <a:defRPr sz="2000"/>
            </a:lvl4pPr>
            <a:lvl5pPr marL="2057400" indent="-228600">
              <a:spcBef>
                <a:spcPct val="20000"/>
              </a:spcBef>
              <a:buFont typeface="Wingdings" pitchFamily="2" charset="2"/>
              <a:buChar char="Ø"/>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42900" lvl="1" indent="-285750">
              <a:buFont typeface="Arial" panose="020B0604020202020204" pitchFamily="34" charset="0"/>
              <a:buChar char="•"/>
            </a:pPr>
            <a:r>
              <a:rPr lang="en-US" i="0" dirty="0" smtClean="0"/>
              <a:t>History is sequence of observations, actions, and rewards</a:t>
            </a:r>
          </a:p>
          <a:p>
            <a:pPr lvl="2" indent="0">
              <a:buNone/>
            </a:pPr>
            <a:r>
              <a:rPr lang="en-US" sz="1800" dirty="0" smtClean="0"/>
              <a:t>        H</a:t>
            </a:r>
            <a:r>
              <a:rPr lang="en-US" sz="1600" dirty="0" smtClean="0"/>
              <a:t>t</a:t>
            </a:r>
            <a:r>
              <a:rPr lang="en-US" sz="1800" dirty="0" smtClean="0"/>
              <a:t> </a:t>
            </a:r>
            <a:r>
              <a:rPr lang="en-US" sz="1800" dirty="0"/>
              <a:t>= </a:t>
            </a:r>
            <a:r>
              <a:rPr lang="en-US" sz="1800" dirty="0" smtClean="0"/>
              <a:t>{A</a:t>
            </a:r>
            <a:r>
              <a:rPr lang="en-US" sz="1600" baseline="-25000" dirty="0" smtClean="0"/>
              <a:t>1</a:t>
            </a:r>
            <a:r>
              <a:rPr lang="en-US" sz="1800" dirty="0"/>
              <a:t>, O</a:t>
            </a:r>
            <a:r>
              <a:rPr lang="en-US" sz="1600" baseline="-25000" dirty="0"/>
              <a:t>1</a:t>
            </a:r>
            <a:r>
              <a:rPr lang="en-US" sz="1800" dirty="0"/>
              <a:t>, R</a:t>
            </a:r>
            <a:r>
              <a:rPr lang="en-US" sz="1600" baseline="-25000" dirty="0"/>
              <a:t>1</a:t>
            </a:r>
            <a:r>
              <a:rPr lang="en-US" sz="1800" dirty="0"/>
              <a:t>, …, A</a:t>
            </a:r>
            <a:r>
              <a:rPr lang="en-US" sz="1600" baseline="-25000" dirty="0"/>
              <a:t>t</a:t>
            </a:r>
            <a:r>
              <a:rPr lang="en-US" sz="1800" dirty="0"/>
              <a:t>, O</a:t>
            </a:r>
            <a:r>
              <a:rPr lang="en-US" sz="1600" baseline="-25000" dirty="0"/>
              <a:t>t</a:t>
            </a:r>
            <a:r>
              <a:rPr lang="en-US" sz="1800" dirty="0"/>
              <a:t>, </a:t>
            </a:r>
            <a:r>
              <a:rPr lang="en-US" sz="1800" dirty="0" smtClean="0"/>
              <a:t>R</a:t>
            </a:r>
            <a:r>
              <a:rPr lang="en-US" sz="1600" baseline="-25000" dirty="0"/>
              <a:t>t</a:t>
            </a:r>
            <a:r>
              <a:rPr lang="en-US" sz="1600" dirty="0" smtClean="0"/>
              <a:t>}</a:t>
            </a:r>
          </a:p>
          <a:p>
            <a:pPr lvl="2" indent="0">
              <a:buNone/>
            </a:pPr>
            <a:endParaRPr lang="en-US" sz="1600" dirty="0"/>
          </a:p>
          <a:p>
            <a:pPr marL="342900" lvl="1" indent="-285750">
              <a:buFont typeface="Arial" panose="020B0604020202020204" pitchFamily="34" charset="0"/>
              <a:buChar char="•"/>
            </a:pPr>
            <a:r>
              <a:rPr lang="en-US" i="0" dirty="0" smtClean="0"/>
              <a:t>RL algorithms build a mapping from observations to actions</a:t>
            </a:r>
          </a:p>
          <a:p>
            <a:pPr marL="1428750" lvl="2" indent="-285750">
              <a:buFont typeface="Arial" panose="020B0604020202020204" pitchFamily="34" charset="0"/>
              <a:buChar char="•"/>
            </a:pPr>
            <a:r>
              <a:rPr lang="en-US" sz="1800" dirty="0" smtClean="0"/>
              <a:t>Agent selects actions</a:t>
            </a:r>
          </a:p>
          <a:p>
            <a:pPr marL="1428750" lvl="2" indent="-285750">
              <a:buFont typeface="Arial" panose="020B0604020202020204" pitchFamily="34" charset="0"/>
              <a:buChar char="•"/>
            </a:pPr>
            <a:r>
              <a:rPr lang="en-US" sz="1800" i="0" dirty="0" smtClean="0"/>
              <a:t>Environment selects observations/rewards</a:t>
            </a:r>
          </a:p>
          <a:p>
            <a:pPr lvl="1"/>
            <a:endParaRPr lang="en-US" i="0" dirty="0" smtClean="0"/>
          </a:p>
          <a:p>
            <a:pPr marL="342900" lvl="1" indent="-285750">
              <a:buFont typeface="Arial" panose="020B0604020202020204" pitchFamily="34" charset="0"/>
              <a:buChar char="•"/>
            </a:pPr>
            <a:r>
              <a:rPr lang="en-US" i="0" dirty="0" smtClean="0"/>
              <a:t>State summarizes history into useful information to determine “what happens next” </a:t>
            </a:r>
          </a:p>
          <a:p>
            <a:pPr marL="1428750" lvl="2" indent="-285750">
              <a:buFont typeface="Arial" panose="020B0604020202020204" pitchFamily="34" charset="0"/>
              <a:buChar char="•"/>
            </a:pPr>
            <a:r>
              <a:rPr lang="en-US" sz="2000" dirty="0" smtClean="0"/>
              <a:t>State is a function of history</a:t>
            </a:r>
          </a:p>
          <a:p>
            <a:pPr marL="1428750" lvl="2" indent="-285750">
              <a:buFont typeface="Arial" panose="020B0604020202020204" pitchFamily="34" charset="0"/>
              <a:buChar char="•"/>
            </a:pPr>
            <a:r>
              <a:rPr lang="en-US" sz="1800" dirty="0"/>
              <a:t>S</a:t>
            </a:r>
            <a:r>
              <a:rPr lang="en-US" sz="1600" baseline="-25000" dirty="0"/>
              <a:t>t</a:t>
            </a:r>
            <a:r>
              <a:rPr lang="en-US" sz="1800" dirty="0"/>
              <a:t> = </a:t>
            </a:r>
            <a:r>
              <a:rPr lang="en-US" sz="1800" i="1" dirty="0"/>
              <a:t>f(</a:t>
            </a:r>
            <a:r>
              <a:rPr lang="en-US" sz="1800" dirty="0"/>
              <a:t>H</a:t>
            </a:r>
            <a:r>
              <a:rPr lang="en-US" sz="1600" baseline="-25000" dirty="0"/>
              <a:t>t</a:t>
            </a:r>
            <a:r>
              <a:rPr lang="en-US" sz="1800" dirty="0" smtClean="0"/>
              <a:t>)</a:t>
            </a:r>
          </a:p>
          <a:p>
            <a:pPr marL="1428750" lvl="2" indent="-285750">
              <a:buFont typeface="Arial" panose="020B0604020202020204" pitchFamily="34" charset="0"/>
              <a:buChar char="•"/>
            </a:pPr>
            <a:r>
              <a:rPr lang="en-US" sz="1800" dirty="0" smtClean="0"/>
              <a:t>Whatever agent uses to choose next action</a:t>
            </a:r>
          </a:p>
          <a:p>
            <a:pPr marL="1428750" lvl="2" indent="-285750">
              <a:buFont typeface="Arial" panose="020B0604020202020204" pitchFamily="34" charset="0"/>
              <a:buChar char="•"/>
            </a:pPr>
            <a:endParaRPr lang="en-US" sz="1800" dirty="0"/>
          </a:p>
          <a:p>
            <a:pPr marL="342900" lvl="1" indent="-285750">
              <a:buFont typeface="Arial" panose="020B0604020202020204" pitchFamily="34" charset="0"/>
              <a:buChar char="•"/>
            </a:pPr>
            <a:r>
              <a:rPr lang="en-US" i="0" u="sng" dirty="0" smtClean="0"/>
              <a:t>Examples of State:</a:t>
            </a:r>
            <a:endParaRPr lang="en-US" i="0" dirty="0" smtClean="0"/>
          </a:p>
          <a:p>
            <a:pPr marL="1428750" lvl="2" indent="-285750">
              <a:buFont typeface="Arial" panose="020B0604020202020204" pitchFamily="34" charset="0"/>
              <a:buChar char="•"/>
            </a:pPr>
            <a:r>
              <a:rPr lang="en-US" sz="1800" dirty="0" smtClean="0"/>
              <a:t>Last three observations</a:t>
            </a:r>
          </a:p>
          <a:p>
            <a:pPr marL="1428750" lvl="2" indent="-285750">
              <a:buFont typeface="Arial" panose="020B0604020202020204" pitchFamily="34" charset="0"/>
              <a:buChar char="•"/>
            </a:pPr>
            <a:r>
              <a:rPr lang="en-US" sz="1800" dirty="0" smtClean="0"/>
              <a:t>Last</a:t>
            </a:r>
            <a:r>
              <a:rPr lang="en-US" sz="1800" i="0" dirty="0" smtClean="0"/>
              <a:t> observation</a:t>
            </a:r>
            <a:endParaRPr lang="en-US" sz="1800" i="0" dirty="0"/>
          </a:p>
          <a:p>
            <a:pPr lvl="1"/>
            <a:endParaRPr lang="en-US" i="0" dirty="0"/>
          </a:p>
          <a:p>
            <a:pPr lvl="1"/>
            <a:endParaRPr lang="en-US" dirty="0"/>
          </a:p>
          <a:p>
            <a:pPr lvl="1"/>
            <a:endParaRPr lang="en-US" dirty="0"/>
          </a:p>
          <a:p>
            <a:pPr lvl="1"/>
            <a:endParaRPr lang="en-US" dirty="0"/>
          </a:p>
          <a:p>
            <a:pPr lvl="1"/>
            <a:endParaRPr lang="en-US" dirty="0"/>
          </a:p>
          <a:p>
            <a:endParaRPr lang="en-US" dirty="0"/>
          </a:p>
        </p:txBody>
      </p:sp>
      <p:sp>
        <p:nvSpPr>
          <p:cNvPr id="11" name="TextBox 10"/>
          <p:cNvSpPr txBox="1"/>
          <p:nvPr/>
        </p:nvSpPr>
        <p:spPr>
          <a:xfrm>
            <a:off x="896679" y="6113586"/>
            <a:ext cx="7924800" cy="307777"/>
          </a:xfrm>
          <a:prstGeom prst="rect">
            <a:avLst/>
          </a:prstGeom>
          <a:noFill/>
        </p:spPr>
        <p:txBody>
          <a:bodyPr wrap="square" rtlCol="0">
            <a:spAutoFit/>
          </a:bodyPr>
          <a:lstStyle/>
          <a:p>
            <a:pPr marL="0" lvl="1"/>
            <a:r>
              <a:rPr lang="en-US" sz="1400" baseline="30000" dirty="0" smtClean="0"/>
              <a:t>3</a:t>
            </a:r>
            <a:r>
              <a:rPr lang="en-US" sz="1400" dirty="0" smtClean="0"/>
              <a:t>Daniel </a:t>
            </a:r>
            <a:r>
              <a:rPr lang="en-US" sz="1400" dirty="0"/>
              <a:t>Silver, </a:t>
            </a:r>
            <a:r>
              <a:rPr lang="en-US" sz="1400" i="1" dirty="0"/>
              <a:t>Introduction to Reinforcement Learning Course (YouTube)</a:t>
            </a:r>
            <a:r>
              <a:rPr lang="en-US" sz="1400" dirty="0"/>
              <a:t>, </a:t>
            </a:r>
            <a:r>
              <a:rPr lang="en-US" sz="1400" dirty="0" err="1"/>
              <a:t>Deepmind</a:t>
            </a:r>
            <a:r>
              <a:rPr lang="en-US" sz="1400" dirty="0"/>
              <a:t>, </a:t>
            </a:r>
            <a:r>
              <a:rPr lang="en-US" sz="1400" dirty="0" smtClean="0"/>
              <a:t>2015</a:t>
            </a:r>
            <a:endParaRPr lang="en-US" sz="1400" dirty="0"/>
          </a:p>
        </p:txBody>
      </p:sp>
    </p:spTree>
    <p:extLst>
      <p:ext uri="{BB962C8B-B14F-4D97-AF65-F5344CB8AC3E}">
        <p14:creationId xmlns:p14="http://schemas.microsoft.com/office/powerpoint/2010/main" val="5493434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838200" y="1524000"/>
            <a:ext cx="7239000" cy="4800600"/>
          </a:xfrm>
        </p:spPr>
        <p:txBody>
          <a:bodyPr>
            <a:normAutofit/>
          </a:bodyPr>
          <a:lstStyle/>
          <a:p>
            <a:pPr marL="57150" lvl="1" indent="0" algn="ctr">
              <a:lnSpc>
                <a:spcPct val="80000"/>
              </a:lnSpc>
              <a:buNone/>
            </a:pPr>
            <a:endParaRPr lang="en-US" sz="1800" i="1" dirty="0"/>
          </a:p>
          <a:p>
            <a:pPr lvl="1" algn="ctr">
              <a:lnSpc>
                <a:spcPct val="80000"/>
              </a:lnSpc>
            </a:pPr>
            <a:endParaRPr lang="en-US" sz="1400" dirty="0"/>
          </a:p>
          <a:p>
            <a:pPr indent="-285750" algn="ctr">
              <a:lnSpc>
                <a:spcPct val="80000"/>
              </a:lnSpc>
            </a:pPr>
            <a:endParaRPr lang="en-US" sz="1800" b="1" dirty="0" smtClean="0"/>
          </a:p>
          <a:p>
            <a:pPr marL="457200" lvl="1" indent="0" algn="ctr">
              <a:lnSpc>
                <a:spcPct val="80000"/>
              </a:lnSpc>
              <a:buNone/>
            </a:pPr>
            <a:endParaRPr lang="en-US" sz="1800" dirty="0" smtClean="0"/>
          </a:p>
          <a:p>
            <a:pPr marL="0" indent="0" algn="ctr">
              <a:lnSpc>
                <a:spcPct val="80000"/>
              </a:lnSpc>
              <a:buNone/>
            </a:pPr>
            <a:endParaRPr lang="en-US" sz="1800" dirty="0" smtClean="0"/>
          </a:p>
          <a:p>
            <a:pPr algn="ctr">
              <a:lnSpc>
                <a:spcPct val="80000"/>
              </a:lnSpc>
            </a:pPr>
            <a:endParaRPr lang="en-US" sz="1800" dirty="0" smtClean="0"/>
          </a:p>
          <a:p>
            <a:pPr algn="ctr">
              <a:lnSpc>
                <a:spcPct val="80000"/>
              </a:lnSpc>
            </a:pPr>
            <a:endParaRPr lang="en-US" sz="1800" dirty="0" smtClean="0"/>
          </a:p>
          <a:p>
            <a:pPr marL="0" indent="0" algn="ctr">
              <a:lnSpc>
                <a:spcPct val="80000"/>
              </a:lnSpc>
              <a:buNone/>
            </a:pPr>
            <a:endParaRPr lang="en-US" sz="1800" dirty="0" smtClean="0"/>
          </a:p>
          <a:p>
            <a:pPr marL="0" indent="0" algn="ctr">
              <a:lnSpc>
                <a:spcPct val="80000"/>
              </a:lnSpc>
              <a:buNone/>
            </a:pPr>
            <a:endParaRPr lang="en-US" sz="1800" dirty="0" smtClean="0"/>
          </a:p>
          <a:p>
            <a:pPr algn="ctr">
              <a:lnSpc>
                <a:spcPct val="80000"/>
              </a:lnSpc>
            </a:pPr>
            <a:endParaRPr lang="en-US" sz="1800" dirty="0" smtClean="0"/>
          </a:p>
          <a:p>
            <a:pPr algn="ctr">
              <a:lnSpc>
                <a:spcPct val="80000"/>
              </a:lnSpc>
            </a:pPr>
            <a:endParaRPr lang="en-US" sz="1800" dirty="0" smtClean="0"/>
          </a:p>
          <a:p>
            <a:pPr algn="ctr">
              <a:lnSpc>
                <a:spcPct val="80000"/>
              </a:lnSpc>
            </a:pPr>
            <a:endParaRPr lang="en-US" sz="1800" dirty="0" smtClean="0"/>
          </a:p>
          <a:p>
            <a:pPr algn="ctr">
              <a:lnSpc>
                <a:spcPct val="80000"/>
              </a:lnSpc>
              <a:buNone/>
            </a:pPr>
            <a:endParaRPr lang="en-US" sz="1800" dirty="0" smtClean="0"/>
          </a:p>
          <a:p>
            <a:pPr algn="ctr">
              <a:lnSpc>
                <a:spcPct val="80000"/>
              </a:lnSpc>
            </a:pPr>
            <a:endParaRPr lang="en-US" sz="1400" dirty="0" smtClean="0"/>
          </a:p>
        </p:txBody>
      </p:sp>
      <p:sp>
        <p:nvSpPr>
          <p:cNvPr id="25601" name="Rectangle 2"/>
          <p:cNvSpPr>
            <a:spLocks noGrp="1" noChangeArrowheads="1"/>
          </p:cNvSpPr>
          <p:nvPr>
            <p:ph type="title"/>
          </p:nvPr>
        </p:nvSpPr>
        <p:spPr>
          <a:xfrm>
            <a:off x="457200" y="762000"/>
            <a:ext cx="8229600" cy="838200"/>
          </a:xfrm>
        </p:spPr>
        <p:txBody>
          <a:bodyPr>
            <a:normAutofit/>
          </a:bodyPr>
          <a:lstStyle/>
          <a:p>
            <a:r>
              <a:rPr lang="en-US" sz="3600" dirty="0" smtClean="0">
                <a:solidFill>
                  <a:srgbClr val="1F497D">
                    <a:lumMod val="75000"/>
                  </a:srgbClr>
                </a:solidFill>
              </a:rPr>
              <a:t>Information State (Markov State)</a:t>
            </a:r>
            <a:endParaRPr lang="en-US" sz="1400" dirty="0" smtClean="0">
              <a:latin typeface="+mn-lt"/>
            </a:endParaRPr>
          </a:p>
        </p:txBody>
      </p:sp>
      <p:sp>
        <p:nvSpPr>
          <p:cNvPr id="7" name="Slide Number Placeholder 6"/>
          <p:cNvSpPr>
            <a:spLocks noGrp="1"/>
          </p:cNvSpPr>
          <p:nvPr>
            <p:ph type="sldNum" sz="quarter" idx="4294967295"/>
          </p:nvPr>
        </p:nvSpPr>
        <p:spPr>
          <a:xfrm>
            <a:off x="7010400" y="6381750"/>
            <a:ext cx="2133600" cy="476250"/>
          </a:xfrm>
          <a:prstGeom prst="rect">
            <a:avLst/>
          </a:prstGeom>
        </p:spPr>
        <p:txBody>
          <a:bodyPr/>
          <a:lstStyle/>
          <a:p>
            <a:pPr>
              <a:defRPr/>
            </a:pPr>
            <a:fld id="{BD45B917-A63E-4FAA-88BC-86BB32F19A6E}" type="slidenum">
              <a:rPr lang="en-US" smtClean="0">
                <a:latin typeface="+mn-lt"/>
              </a:rPr>
              <a:pPr>
                <a:defRPr/>
              </a:pPr>
              <a:t>36</a:t>
            </a:fld>
            <a:endParaRPr lang="en-US" dirty="0">
              <a:latin typeface="+mn-lt"/>
            </a:endParaRPr>
          </a:p>
        </p:txBody>
      </p:sp>
      <p:sp>
        <p:nvSpPr>
          <p:cNvPr id="8" name="Rectangle 3"/>
          <p:cNvSpPr txBox="1">
            <a:spLocks noChangeArrowheads="1"/>
          </p:cNvSpPr>
          <p:nvPr/>
        </p:nvSpPr>
        <p:spPr>
          <a:xfrm>
            <a:off x="609600" y="1524000"/>
            <a:ext cx="8229600" cy="4989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Arial" pitchFamily="34" charset="0"/>
              <a:buNone/>
            </a:pPr>
            <a:endParaRPr lang="en-US" sz="1800" dirty="0" smtClean="0"/>
          </a:p>
          <a:p>
            <a:pPr marL="342900" lvl="1">
              <a:lnSpc>
                <a:spcPct val="80000"/>
              </a:lnSpc>
            </a:pPr>
            <a:r>
              <a:rPr lang="en-US" sz="1800" dirty="0" smtClean="0"/>
              <a:t>State S</a:t>
            </a:r>
            <a:r>
              <a:rPr lang="en-US" sz="1800" baseline="-25000" dirty="0" smtClean="0"/>
              <a:t>t</a:t>
            </a:r>
            <a:r>
              <a:rPr lang="en-US" sz="1800" dirty="0" smtClean="0"/>
              <a:t> is Markov iff:</a:t>
            </a:r>
          </a:p>
          <a:p>
            <a:pPr marL="342900" lvl="1">
              <a:lnSpc>
                <a:spcPct val="80000"/>
              </a:lnSpc>
            </a:pPr>
            <a:endParaRPr lang="en-US" sz="1000" dirty="0" smtClean="0"/>
          </a:p>
          <a:p>
            <a:pPr marL="971550" lvl="3" indent="0">
              <a:lnSpc>
                <a:spcPct val="80000"/>
              </a:lnSpc>
              <a:buNone/>
            </a:pPr>
            <a:r>
              <a:rPr lang="en-US" sz="1800" dirty="0" smtClean="0">
                <a:ea typeface="Calibri"/>
                <a:cs typeface="Times New Roman"/>
              </a:rPr>
              <a:t>		P(S</a:t>
            </a:r>
            <a:r>
              <a:rPr lang="en-US" sz="1600" baseline="-25000" dirty="0" smtClean="0">
                <a:ea typeface="Calibri"/>
                <a:cs typeface="Times New Roman"/>
              </a:rPr>
              <a:t>t+1</a:t>
            </a:r>
            <a:r>
              <a:rPr lang="en-US" sz="1800" dirty="0" smtClean="0">
                <a:ea typeface="Calibri"/>
                <a:cs typeface="Times New Roman"/>
              </a:rPr>
              <a:t>|S</a:t>
            </a:r>
            <a:r>
              <a:rPr lang="en-US" sz="1600" baseline="-25000" dirty="0" smtClean="0">
                <a:ea typeface="Calibri"/>
                <a:cs typeface="Times New Roman"/>
              </a:rPr>
              <a:t>t</a:t>
            </a:r>
            <a:r>
              <a:rPr lang="en-US" sz="1800" dirty="0" smtClean="0">
                <a:ea typeface="Calibri"/>
                <a:cs typeface="Times New Roman"/>
              </a:rPr>
              <a:t>) = P(S</a:t>
            </a:r>
            <a:r>
              <a:rPr lang="en-US" sz="1600" baseline="-25000" dirty="0" smtClean="0">
                <a:ea typeface="Calibri"/>
                <a:cs typeface="Times New Roman"/>
              </a:rPr>
              <a:t>t+1</a:t>
            </a:r>
            <a:r>
              <a:rPr lang="en-US" sz="1800" dirty="0" smtClean="0">
                <a:ea typeface="Calibri"/>
                <a:cs typeface="Times New Roman"/>
              </a:rPr>
              <a:t>|S</a:t>
            </a:r>
            <a:r>
              <a:rPr lang="en-US" sz="1600" baseline="-25000" dirty="0" smtClean="0">
                <a:ea typeface="Calibri"/>
                <a:cs typeface="Times New Roman"/>
              </a:rPr>
              <a:t>1</a:t>
            </a:r>
            <a:r>
              <a:rPr lang="en-US" sz="1800" dirty="0" smtClean="0">
                <a:ea typeface="Calibri"/>
                <a:cs typeface="Times New Roman"/>
              </a:rPr>
              <a:t>, …, S</a:t>
            </a:r>
            <a:r>
              <a:rPr lang="en-US" sz="1600" baseline="-25000" dirty="0" smtClean="0">
                <a:ea typeface="Calibri"/>
                <a:cs typeface="Times New Roman"/>
              </a:rPr>
              <a:t>t</a:t>
            </a:r>
            <a:r>
              <a:rPr lang="en-US" sz="1800" dirty="0">
                <a:ea typeface="Calibri"/>
                <a:cs typeface="Times New Roman"/>
              </a:rPr>
              <a:t>)</a:t>
            </a:r>
            <a:endParaRPr lang="en-US" sz="1800" dirty="0" smtClean="0"/>
          </a:p>
          <a:p>
            <a:pPr marL="342900" lvl="1">
              <a:lnSpc>
                <a:spcPct val="80000"/>
              </a:lnSpc>
            </a:pPr>
            <a:endParaRPr lang="en-US" sz="1800" dirty="0" smtClean="0"/>
          </a:p>
          <a:p>
            <a:pPr marL="342900" lvl="1">
              <a:lnSpc>
                <a:spcPct val="80000"/>
              </a:lnSpc>
            </a:pPr>
            <a:r>
              <a:rPr lang="en-US" sz="1800" dirty="0" smtClean="0"/>
              <a:t>“The future is independent of the past, given the present”</a:t>
            </a:r>
          </a:p>
          <a:p>
            <a:pPr marL="342900" lvl="1">
              <a:lnSpc>
                <a:spcPct val="80000"/>
              </a:lnSpc>
            </a:pPr>
            <a:endParaRPr lang="en-US" sz="1800" dirty="0"/>
          </a:p>
          <a:p>
            <a:pPr marL="342900" lvl="1">
              <a:lnSpc>
                <a:spcPct val="80000"/>
              </a:lnSpc>
            </a:pPr>
            <a:r>
              <a:rPr lang="en-US" sz="1800" dirty="0" smtClean="0"/>
              <a:t>Once state is known, history no longer required </a:t>
            </a:r>
            <a:r>
              <a:rPr lang="en-US" sz="1800" dirty="0" smtClean="0">
                <a:sym typeface="Wingdings" panose="05000000000000000000" pitchFamily="2" charset="2"/>
              </a:rPr>
              <a:t> state is sufficient statistic of future</a:t>
            </a:r>
          </a:p>
          <a:p>
            <a:pPr marL="342900" lvl="1">
              <a:lnSpc>
                <a:spcPct val="80000"/>
              </a:lnSpc>
            </a:pPr>
            <a:endParaRPr lang="en-US" sz="1800" dirty="0">
              <a:sym typeface="Wingdings" panose="05000000000000000000" pitchFamily="2" charset="2"/>
            </a:endParaRPr>
          </a:p>
          <a:p>
            <a:pPr marL="342900" lvl="1">
              <a:lnSpc>
                <a:spcPct val="80000"/>
              </a:lnSpc>
            </a:pPr>
            <a:r>
              <a:rPr lang="en-US" sz="1800" dirty="0" smtClean="0">
                <a:sym typeface="Wingdings" panose="05000000000000000000" pitchFamily="2" charset="2"/>
              </a:rPr>
              <a:t>Environment state, different from agent state, is Markov</a:t>
            </a:r>
            <a:endParaRPr lang="en-US" sz="1800" dirty="0" smtClean="0"/>
          </a:p>
          <a:p>
            <a:pPr marL="57150" lvl="1" indent="0">
              <a:lnSpc>
                <a:spcPct val="80000"/>
              </a:lnSpc>
              <a:buNone/>
            </a:pPr>
            <a:endParaRPr lang="en-US" sz="1800" dirty="0"/>
          </a:p>
          <a:p>
            <a:pPr marL="342900" lvl="1">
              <a:lnSpc>
                <a:spcPct val="80000"/>
              </a:lnSpc>
            </a:pPr>
            <a:endParaRPr lang="en-US" sz="1800" dirty="0" smtClean="0"/>
          </a:p>
          <a:p>
            <a:pPr marL="57150" lvl="1" indent="0">
              <a:lnSpc>
                <a:spcPct val="80000"/>
              </a:lnSpc>
              <a:buNone/>
            </a:pPr>
            <a:endParaRPr lang="en-US" sz="1800" dirty="0" smtClean="0"/>
          </a:p>
          <a:p>
            <a:pPr marL="342900" lvl="1">
              <a:lnSpc>
                <a:spcPct val="80000"/>
              </a:lnSpc>
            </a:pPr>
            <a:endParaRPr lang="en-US" sz="1800" dirty="0"/>
          </a:p>
          <a:p>
            <a:pPr marL="342900" lvl="1">
              <a:lnSpc>
                <a:spcPct val="80000"/>
              </a:lnSpc>
            </a:pPr>
            <a:endParaRPr lang="en-US" sz="1800" i="1" dirty="0" smtClean="0"/>
          </a:p>
          <a:p>
            <a:pPr marL="457200" lvl="1" indent="0">
              <a:lnSpc>
                <a:spcPct val="80000"/>
              </a:lnSpc>
              <a:buFont typeface="Arial" pitchFamily="34" charset="0"/>
              <a:buNone/>
            </a:pPr>
            <a:endParaRPr lang="en-US" sz="1400" dirty="0" smtClean="0"/>
          </a:p>
          <a:p>
            <a:pPr indent="-285750">
              <a:lnSpc>
                <a:spcPct val="80000"/>
              </a:lnSpc>
            </a:pPr>
            <a:endParaRPr lang="en-US" sz="1800" b="1" dirty="0" smtClean="0"/>
          </a:p>
          <a:p>
            <a:pPr marL="457200" lvl="1" indent="0">
              <a:lnSpc>
                <a:spcPct val="80000"/>
              </a:lnSpc>
              <a:buFont typeface="Arial" pitchFamily="34" charset="0"/>
              <a:buNone/>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buFont typeface="Arial" pitchFamily="34" charset="0"/>
              <a:buNone/>
            </a:pPr>
            <a:endParaRPr lang="en-US" sz="1800" dirty="0" smtClean="0"/>
          </a:p>
          <a:p>
            <a:pPr>
              <a:lnSpc>
                <a:spcPct val="80000"/>
              </a:lnSpc>
            </a:pPr>
            <a:endParaRPr lang="en-US" sz="1400" dirty="0" smtClean="0"/>
          </a:p>
        </p:txBody>
      </p:sp>
      <p:sp>
        <p:nvSpPr>
          <p:cNvPr id="10" name="Rectangle 3"/>
          <p:cNvSpPr txBox="1">
            <a:spLocks noChangeArrowheads="1"/>
          </p:cNvSpPr>
          <p:nvPr/>
        </p:nvSpPr>
        <p:spPr>
          <a:xfrm>
            <a:off x="609601" y="1524000"/>
            <a:ext cx="8245548" cy="4571999"/>
          </a:xfrm>
          <a:prstGeom prst="rect">
            <a:avLst/>
          </a:prstGeom>
        </p:spPr>
        <p:txBody>
          <a:bodyPr vert="horz" lIns="91440" tIns="45720" rIns="91440" bIns="45720" rtlCol="0">
            <a:normAutofit/>
          </a:bodyPr>
          <a:lstStyle>
            <a:lvl1pPr marL="342900" indent="-285750">
              <a:lnSpc>
                <a:spcPct val="80000"/>
              </a:lnSpc>
              <a:spcBef>
                <a:spcPct val="20000"/>
              </a:spcBef>
              <a:buFont typeface="Arial" pitchFamily="34" charset="0"/>
              <a:buChar char="•"/>
              <a:defRPr b="1"/>
            </a:lvl1pPr>
            <a:lvl2pPr marL="57150" lvl="1" indent="0">
              <a:lnSpc>
                <a:spcPct val="80000"/>
              </a:lnSpc>
              <a:spcBef>
                <a:spcPct val="20000"/>
              </a:spcBef>
              <a:buFont typeface="Arial" pitchFamily="34" charset="0"/>
              <a:buNone/>
              <a:defRPr i="1"/>
            </a:lvl2pPr>
            <a:lvl3pPr marL="1143000" indent="-228600">
              <a:spcBef>
                <a:spcPct val="20000"/>
              </a:spcBef>
              <a:buFont typeface="Wingdings" pitchFamily="2" charset="2"/>
              <a:buChar char="Ø"/>
              <a:defRPr sz="2400"/>
            </a:lvl3pPr>
            <a:lvl4pPr marL="1600200" indent="-228600">
              <a:spcBef>
                <a:spcPct val="20000"/>
              </a:spcBef>
              <a:buFont typeface="Arial" pitchFamily="34" charset="0"/>
              <a:buChar char="•"/>
              <a:defRPr sz="2000"/>
            </a:lvl4pPr>
            <a:lvl5pPr marL="2057400" indent="-228600">
              <a:spcBef>
                <a:spcPct val="20000"/>
              </a:spcBef>
              <a:buFont typeface="Wingdings" pitchFamily="2" charset="2"/>
              <a:buChar char="Ø"/>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42900" lvl="1" indent="-285750">
              <a:buFont typeface="Arial" panose="020B0604020202020204" pitchFamily="34" charset="0"/>
              <a:buChar char="•"/>
            </a:pPr>
            <a:endParaRPr lang="en-US" i="0" dirty="0" smtClean="0"/>
          </a:p>
          <a:p>
            <a:pPr lvl="1"/>
            <a:endParaRPr lang="en-US" i="0" dirty="0"/>
          </a:p>
          <a:p>
            <a:pPr lvl="1"/>
            <a:endParaRPr lang="en-US"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36553495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457200" y="1371600"/>
            <a:ext cx="8229600" cy="4989513"/>
          </a:xfrm>
        </p:spPr>
        <p:txBody>
          <a:bodyPr>
            <a:normAutofit/>
          </a:bodyPr>
          <a:lstStyle/>
          <a:p>
            <a:pPr marL="57150" lvl="1" indent="0">
              <a:lnSpc>
                <a:spcPct val="80000"/>
              </a:lnSpc>
              <a:buNone/>
            </a:pPr>
            <a:endParaRPr lang="en-US" sz="1800" i="1" dirty="0"/>
          </a:p>
          <a:p>
            <a:pPr marL="457200" lvl="1" indent="0">
              <a:lnSpc>
                <a:spcPct val="80000"/>
              </a:lnSpc>
              <a:buNone/>
            </a:pPr>
            <a:endParaRPr lang="en-US" sz="1400" dirty="0"/>
          </a:p>
          <a:p>
            <a:pPr indent="-285750">
              <a:lnSpc>
                <a:spcPct val="80000"/>
              </a:lnSpc>
            </a:pPr>
            <a:endParaRPr lang="en-US" sz="1800" b="1" dirty="0" smtClean="0"/>
          </a:p>
          <a:p>
            <a:pPr marL="457200" lvl="1" indent="0">
              <a:lnSpc>
                <a:spcPct val="80000"/>
              </a:lnSpc>
              <a:buNone/>
            </a:pPr>
            <a:endParaRPr lang="en-US" sz="1800" dirty="0" smtClean="0"/>
          </a:p>
          <a:p>
            <a:pPr marL="0" indent="0">
              <a:lnSpc>
                <a:spcPct val="80000"/>
              </a:lnSpc>
              <a:buNone/>
            </a:pPr>
            <a:endParaRPr lang="en-US" sz="1800" dirty="0" smtClean="0"/>
          </a:p>
          <a:p>
            <a:pPr>
              <a:lnSpc>
                <a:spcPct val="80000"/>
              </a:lnSpc>
            </a:pPr>
            <a:endParaRPr lang="en-US" sz="1800" dirty="0" smtClean="0"/>
          </a:p>
          <a:p>
            <a:pPr>
              <a:lnSpc>
                <a:spcPct val="80000"/>
              </a:lnSpc>
            </a:pPr>
            <a:endParaRPr lang="en-US" sz="1800" dirty="0" smtClean="0"/>
          </a:p>
          <a:p>
            <a:pPr marL="0" indent="0">
              <a:lnSpc>
                <a:spcPct val="80000"/>
              </a:lnSpc>
              <a:buNone/>
            </a:pPr>
            <a:endParaRPr lang="en-US" sz="1800" dirty="0" smtClean="0"/>
          </a:p>
          <a:p>
            <a:pPr marL="0" indent="0">
              <a:lnSpc>
                <a:spcPct val="80000"/>
              </a:lnSpc>
              <a:buNone/>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buNone/>
            </a:pPr>
            <a:endParaRPr lang="en-US" sz="1800" dirty="0" smtClean="0"/>
          </a:p>
          <a:p>
            <a:pPr>
              <a:lnSpc>
                <a:spcPct val="80000"/>
              </a:lnSpc>
            </a:pPr>
            <a:endParaRPr lang="en-US" sz="1400" dirty="0" smtClean="0"/>
          </a:p>
        </p:txBody>
      </p:sp>
      <p:sp>
        <p:nvSpPr>
          <p:cNvPr id="25601" name="Rectangle 2"/>
          <p:cNvSpPr>
            <a:spLocks noGrp="1" noChangeArrowheads="1"/>
          </p:cNvSpPr>
          <p:nvPr>
            <p:ph type="title"/>
          </p:nvPr>
        </p:nvSpPr>
        <p:spPr>
          <a:xfrm>
            <a:off x="457200" y="762000"/>
            <a:ext cx="8229600" cy="838200"/>
          </a:xfrm>
        </p:spPr>
        <p:txBody>
          <a:bodyPr>
            <a:normAutofit/>
          </a:bodyPr>
          <a:lstStyle/>
          <a:p>
            <a:r>
              <a:rPr lang="en-US" sz="3600" dirty="0" smtClean="0">
                <a:solidFill>
                  <a:srgbClr val="1F497D">
                    <a:lumMod val="75000"/>
                  </a:srgbClr>
                </a:solidFill>
              </a:rPr>
              <a:t>Markov Decision Process</a:t>
            </a:r>
            <a:endParaRPr lang="en-US" sz="1400" dirty="0" smtClean="0">
              <a:latin typeface="+mn-lt"/>
            </a:endParaRPr>
          </a:p>
        </p:txBody>
      </p:sp>
      <p:sp>
        <p:nvSpPr>
          <p:cNvPr id="7" name="Slide Number Placeholder 6"/>
          <p:cNvSpPr>
            <a:spLocks noGrp="1"/>
          </p:cNvSpPr>
          <p:nvPr>
            <p:ph type="sldNum" sz="quarter" idx="4294967295"/>
          </p:nvPr>
        </p:nvSpPr>
        <p:spPr>
          <a:xfrm>
            <a:off x="7010400" y="6381750"/>
            <a:ext cx="2133600" cy="476250"/>
          </a:xfrm>
          <a:prstGeom prst="rect">
            <a:avLst/>
          </a:prstGeom>
        </p:spPr>
        <p:txBody>
          <a:bodyPr/>
          <a:lstStyle/>
          <a:p>
            <a:pPr>
              <a:defRPr/>
            </a:pPr>
            <a:fld id="{BD45B917-A63E-4FAA-88BC-86BB32F19A6E}" type="slidenum">
              <a:rPr lang="en-US" smtClean="0">
                <a:latin typeface="+mn-lt"/>
              </a:rPr>
              <a:pPr>
                <a:defRPr/>
              </a:pPr>
              <a:t>37</a:t>
            </a:fld>
            <a:endParaRPr lang="en-US" dirty="0">
              <a:latin typeface="+mn-lt"/>
            </a:endParaRPr>
          </a:p>
        </p:txBody>
      </p:sp>
      <p:sp>
        <p:nvSpPr>
          <p:cNvPr id="4" name="Footer Placeholder 3"/>
          <p:cNvSpPr>
            <a:spLocks noGrp="1"/>
          </p:cNvSpPr>
          <p:nvPr>
            <p:ph type="ftr" sz="quarter" idx="11"/>
          </p:nvPr>
        </p:nvSpPr>
        <p:spPr/>
        <p:txBody>
          <a:bodyPr/>
          <a:lstStyle/>
          <a:p>
            <a:endParaRPr lang="en-US" dirty="0"/>
          </a:p>
        </p:txBody>
      </p:sp>
      <p:sp>
        <p:nvSpPr>
          <p:cNvPr id="8" name="Rectangle 3"/>
          <p:cNvSpPr txBox="1">
            <a:spLocks noChangeArrowheads="1"/>
          </p:cNvSpPr>
          <p:nvPr/>
        </p:nvSpPr>
        <p:spPr>
          <a:xfrm>
            <a:off x="609600" y="1524000"/>
            <a:ext cx="8229600" cy="4724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Arial" pitchFamily="34" charset="0"/>
              <a:buNone/>
            </a:pPr>
            <a:endParaRPr lang="en-US" sz="5500" dirty="0" smtClean="0"/>
          </a:p>
          <a:p>
            <a:pPr marL="457200" lvl="1" indent="0">
              <a:lnSpc>
                <a:spcPct val="80000"/>
              </a:lnSpc>
              <a:buFont typeface="Arial" pitchFamily="34" charset="0"/>
              <a:buNone/>
            </a:pPr>
            <a:endParaRPr lang="en-US" sz="43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buFont typeface="Arial" pitchFamily="34" charset="0"/>
              <a:buNone/>
            </a:pPr>
            <a:endParaRPr lang="en-US" sz="1800" dirty="0" smtClean="0"/>
          </a:p>
          <a:p>
            <a:pPr>
              <a:lnSpc>
                <a:spcPct val="80000"/>
              </a:lnSpc>
            </a:pPr>
            <a:endParaRPr lang="en-US" sz="1400" dirty="0" smtClean="0"/>
          </a:p>
        </p:txBody>
      </p:sp>
      <p:sp>
        <p:nvSpPr>
          <p:cNvPr id="2" name="Rectangle 1"/>
          <p:cNvSpPr/>
          <p:nvPr/>
        </p:nvSpPr>
        <p:spPr>
          <a:xfrm>
            <a:off x="876300" y="1371600"/>
            <a:ext cx="7696200" cy="5378395"/>
          </a:xfrm>
          <a:prstGeom prst="rect">
            <a:avLst/>
          </a:prstGeom>
        </p:spPr>
        <p:txBody>
          <a:bodyPr wrap="square">
            <a:spAutoFit/>
          </a:bodyPr>
          <a:lstStyle/>
          <a:p>
            <a:pPr marL="285750" indent="-285750">
              <a:lnSpc>
                <a:spcPct val="150000"/>
              </a:lnSpc>
              <a:buFont typeface="Arial" panose="020B0604020202020204" pitchFamily="34" charset="0"/>
              <a:buChar char="•"/>
            </a:pPr>
            <a:r>
              <a:rPr lang="en-US" u="sng" dirty="0" smtClean="0">
                <a:ea typeface="Calibri"/>
                <a:cs typeface="Times New Roman"/>
              </a:rPr>
              <a:t>Def:</a:t>
            </a:r>
            <a:r>
              <a:rPr lang="en-US" dirty="0" smtClean="0">
                <a:ea typeface="Calibri"/>
                <a:cs typeface="Times New Roman"/>
              </a:rPr>
              <a:t> Markov Decision Process (MDP) is formally characterized as a 5-tuple, </a:t>
            </a:r>
          </a:p>
          <a:p>
            <a:pPr lvl="4">
              <a:lnSpc>
                <a:spcPct val="150000"/>
              </a:lnSpc>
            </a:pPr>
            <a:endParaRPr lang="en-US" dirty="0" smtClean="0">
              <a:ea typeface="Calibri"/>
              <a:cs typeface="Times New Roman"/>
            </a:endParaRPr>
          </a:p>
          <a:p>
            <a:pPr lvl="4">
              <a:lnSpc>
                <a:spcPct val="150000"/>
              </a:lnSpc>
            </a:pPr>
            <a:r>
              <a:rPr lang="en-US" dirty="0" smtClean="0">
                <a:ea typeface="Calibri"/>
                <a:cs typeface="Times New Roman"/>
              </a:rPr>
              <a:t>   M = (S</a:t>
            </a:r>
            <a:r>
              <a:rPr lang="en-US" dirty="0">
                <a:ea typeface="Calibri"/>
                <a:cs typeface="Times New Roman"/>
              </a:rPr>
              <a:t>,</a:t>
            </a:r>
            <a:r>
              <a:rPr lang="en-US" dirty="0" smtClean="0">
                <a:ea typeface="Calibri"/>
                <a:cs typeface="Times New Roman"/>
              </a:rPr>
              <a:t> A</a:t>
            </a:r>
            <a:r>
              <a:rPr lang="en-US" dirty="0">
                <a:ea typeface="Calibri"/>
                <a:cs typeface="Times New Roman"/>
              </a:rPr>
              <a:t>,</a:t>
            </a:r>
            <a:r>
              <a:rPr lang="en-US" dirty="0" smtClean="0">
                <a:ea typeface="Calibri"/>
                <a:cs typeface="Times New Roman"/>
              </a:rPr>
              <a:t> R, P, </a:t>
            </a:r>
            <a:r>
              <a:rPr lang="en-US" dirty="0" smtClean="0">
                <a:latin typeface="Symbol" panose="05050102010706020507" pitchFamily="18" charset="2"/>
                <a:ea typeface="Calibri"/>
                <a:cs typeface="Times New Roman"/>
              </a:rPr>
              <a:t>g</a:t>
            </a:r>
            <a:r>
              <a:rPr lang="en-US" dirty="0" smtClean="0">
                <a:ea typeface="Calibri"/>
                <a:cs typeface="Times New Roman"/>
              </a:rPr>
              <a:t>), where:</a:t>
            </a:r>
          </a:p>
          <a:p>
            <a:pPr lvl="4">
              <a:lnSpc>
                <a:spcPct val="150000"/>
              </a:lnSpc>
            </a:pPr>
            <a:endParaRPr lang="en-US" sz="1700" dirty="0" smtClean="0">
              <a:ea typeface="Calibri"/>
              <a:cs typeface="Times New Roman"/>
            </a:endParaRPr>
          </a:p>
          <a:p>
            <a:pPr marL="742950" lvl="1" indent="-285750">
              <a:lnSpc>
                <a:spcPct val="150000"/>
              </a:lnSpc>
              <a:buFont typeface="Arial" panose="020B0604020202020204" pitchFamily="34" charset="0"/>
              <a:buChar char="•"/>
            </a:pPr>
            <a:r>
              <a:rPr lang="en-US" sz="1600" dirty="0" smtClean="0">
                <a:ea typeface="Calibri"/>
                <a:cs typeface="Times New Roman"/>
              </a:rPr>
              <a:t>S is set of states, created based on full observations, and A is set of actions,</a:t>
            </a:r>
          </a:p>
          <a:p>
            <a:pPr marL="742950" lvl="1" indent="-285750">
              <a:lnSpc>
                <a:spcPct val="150000"/>
              </a:lnSpc>
              <a:buFont typeface="Arial" panose="020B0604020202020204" pitchFamily="34" charset="0"/>
              <a:buChar char="•"/>
            </a:pPr>
            <a:r>
              <a:rPr lang="en-US" sz="1600" dirty="0" smtClean="0">
                <a:ea typeface="Calibri"/>
                <a:cs typeface="Times New Roman"/>
              </a:rPr>
              <a:t>R is reward function, written as R(S, A, S’) to indicate the reward gained from being in state S, taking action a, and moving directly to state S’,</a:t>
            </a:r>
          </a:p>
          <a:p>
            <a:pPr marL="742950" lvl="1" indent="-285750">
              <a:lnSpc>
                <a:spcPct val="150000"/>
              </a:lnSpc>
              <a:buFont typeface="Arial" panose="020B0604020202020204" pitchFamily="34" charset="0"/>
              <a:buChar char="•"/>
            </a:pPr>
            <a:r>
              <a:rPr lang="en-US" sz="1600" dirty="0" smtClean="0">
                <a:ea typeface="Calibri"/>
                <a:cs typeface="Times New Roman"/>
              </a:rPr>
              <a:t>P is a transition probability function, written as P(S’|S, a) to represent  probability of being in state S’, after starting in state s and taking action A, </a:t>
            </a:r>
          </a:p>
          <a:p>
            <a:pPr marL="742950" lvl="1" indent="-285750">
              <a:lnSpc>
                <a:spcPct val="150000"/>
              </a:lnSpc>
              <a:buFont typeface="Arial" panose="020B0604020202020204" pitchFamily="34" charset="0"/>
              <a:buChar char="•"/>
            </a:pPr>
            <a:r>
              <a:rPr lang="en-US" sz="1600" dirty="0" smtClean="0">
                <a:latin typeface="Symbol" panose="05050102010706020507" pitchFamily="18" charset="2"/>
                <a:ea typeface="Calibri"/>
                <a:cs typeface="Times New Roman"/>
              </a:rPr>
              <a:t>g</a:t>
            </a:r>
            <a:r>
              <a:rPr lang="en-US" sz="1600" dirty="0" smtClean="0">
                <a:ea typeface="Calibri"/>
                <a:cs typeface="Times New Roman"/>
              </a:rPr>
              <a:t> is discount factor, which represents how much future rewards are valued, </a:t>
            </a:r>
            <a:r>
              <a:rPr lang="en-US" sz="1600" dirty="0">
                <a:latin typeface="Symbol" panose="05050102010706020507" pitchFamily="18" charset="2"/>
                <a:ea typeface="Calibri"/>
                <a:cs typeface="Times New Roman"/>
              </a:rPr>
              <a:t>g</a:t>
            </a:r>
            <a:r>
              <a:rPr lang="en-US" sz="1600" dirty="0" smtClean="0">
                <a:ea typeface="Calibri"/>
                <a:cs typeface="Times New Roman"/>
              </a:rPr>
              <a:t> has  value in interval [0,1] . If g is close to 1, then future rewards are highly-valued. If </a:t>
            </a:r>
            <a:r>
              <a:rPr lang="en-US" sz="1600" dirty="0">
                <a:latin typeface="Symbol" panose="05050102010706020507" pitchFamily="18" charset="2"/>
                <a:ea typeface="Calibri"/>
                <a:cs typeface="Times New Roman"/>
              </a:rPr>
              <a:t>g</a:t>
            </a:r>
            <a:r>
              <a:rPr lang="en-US" sz="1600" dirty="0" smtClean="0">
                <a:ea typeface="Calibri"/>
                <a:cs typeface="Times New Roman"/>
              </a:rPr>
              <a:t> is close to zero, then future rewards are not valued at all.</a:t>
            </a:r>
          </a:p>
          <a:p>
            <a:pPr marL="742950" lvl="1" indent="-285750">
              <a:lnSpc>
                <a:spcPct val="150000"/>
              </a:lnSpc>
              <a:buFont typeface="Arial" panose="020B0604020202020204" pitchFamily="34" charset="0"/>
              <a:buChar char="•"/>
            </a:pPr>
            <a:endParaRPr lang="en-US" sz="1600" dirty="0">
              <a:ea typeface="Calibri"/>
              <a:cs typeface="Times New Roman"/>
            </a:endParaRPr>
          </a:p>
          <a:p>
            <a:pPr lvl="1">
              <a:lnSpc>
                <a:spcPct val="150000"/>
              </a:lnSpc>
            </a:pPr>
            <a:endParaRPr lang="en-US" sz="1600" dirty="0">
              <a:ea typeface="Calibri"/>
              <a:cs typeface="Times New Roman"/>
            </a:endParaRPr>
          </a:p>
        </p:txBody>
      </p:sp>
    </p:spTree>
    <p:extLst>
      <p:ext uri="{BB962C8B-B14F-4D97-AF65-F5344CB8AC3E}">
        <p14:creationId xmlns:p14="http://schemas.microsoft.com/office/powerpoint/2010/main" val="41872093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457200" y="1371600"/>
            <a:ext cx="8229600" cy="4989513"/>
          </a:xfrm>
        </p:spPr>
        <p:txBody>
          <a:bodyPr>
            <a:normAutofit fontScale="92500" lnSpcReduction="20000"/>
          </a:bodyPr>
          <a:lstStyle/>
          <a:p>
            <a:pPr marL="342900" lvl="1">
              <a:lnSpc>
                <a:spcPct val="80000"/>
              </a:lnSpc>
            </a:pPr>
            <a:endParaRPr lang="en-US" sz="1800" i="1" dirty="0" smtClean="0"/>
          </a:p>
          <a:p>
            <a:pPr marL="342900" lvl="1">
              <a:lnSpc>
                <a:spcPct val="80000"/>
              </a:lnSpc>
            </a:pPr>
            <a:r>
              <a:rPr lang="en-US" sz="1800" dirty="0" smtClean="0"/>
              <a:t>V(s) is expected sum of discounted rewards for achieving goal starting from state s:</a:t>
            </a:r>
          </a:p>
          <a:p>
            <a:pPr marL="57150" lvl="1" indent="0">
              <a:lnSpc>
                <a:spcPct val="80000"/>
              </a:lnSpc>
              <a:buNone/>
            </a:pPr>
            <a:r>
              <a:rPr lang="en-US" sz="1800" dirty="0" smtClean="0"/>
              <a:t>                                        V(s) = E </a:t>
            </a:r>
            <a:r>
              <a:rPr lang="en-US" sz="1800" dirty="0"/>
              <a:t>[</a:t>
            </a:r>
            <a:r>
              <a:rPr lang="en-US" sz="1800" dirty="0">
                <a:latin typeface="Symbol" panose="05050102010706020507" pitchFamily="18" charset="2"/>
              </a:rPr>
              <a:t>S</a:t>
            </a:r>
            <a:r>
              <a:rPr lang="en-US" sz="1800" baseline="-25000" dirty="0">
                <a:latin typeface="Calibri" panose="020F0502020204030204" pitchFamily="34" charset="0"/>
              </a:rPr>
              <a:t>t</a:t>
            </a:r>
            <a:r>
              <a:rPr lang="en-US" sz="1800" dirty="0"/>
              <a:t> </a:t>
            </a:r>
            <a:r>
              <a:rPr lang="en-US" sz="1800" dirty="0" err="1">
                <a:latin typeface="Symbol" panose="05050102010706020507" pitchFamily="18" charset="2"/>
              </a:rPr>
              <a:t>g</a:t>
            </a:r>
            <a:r>
              <a:rPr lang="en-US" sz="1800" baseline="30000" dirty="0" err="1"/>
              <a:t>t</a:t>
            </a:r>
            <a:r>
              <a:rPr lang="en-US" sz="1800" dirty="0"/>
              <a:t> </a:t>
            </a:r>
            <a:r>
              <a:rPr lang="en-US" sz="1800" dirty="0" err="1"/>
              <a:t>R</a:t>
            </a:r>
            <a:r>
              <a:rPr lang="en-US" sz="1800" baseline="-25000" dirty="0" err="1"/>
              <a:t>t</a:t>
            </a:r>
            <a:r>
              <a:rPr lang="en-US" sz="1800" dirty="0"/>
              <a:t>(s, </a:t>
            </a:r>
            <a:r>
              <a:rPr lang="en-US" sz="1800" dirty="0" err="1"/>
              <a:t>a,s</a:t>
            </a:r>
            <a:r>
              <a:rPr lang="en-US" sz="1800" dirty="0"/>
              <a:t>’) | S</a:t>
            </a:r>
            <a:r>
              <a:rPr lang="en-US" sz="1800" baseline="-25000" dirty="0"/>
              <a:t>t </a:t>
            </a:r>
            <a:r>
              <a:rPr lang="en-US" sz="1800" dirty="0"/>
              <a:t>= </a:t>
            </a:r>
            <a:r>
              <a:rPr lang="en-US" sz="1800" dirty="0" smtClean="0"/>
              <a:t>s]</a:t>
            </a:r>
          </a:p>
          <a:p>
            <a:pPr marL="57150" lvl="1" indent="0">
              <a:lnSpc>
                <a:spcPct val="80000"/>
              </a:lnSpc>
              <a:buNone/>
            </a:pPr>
            <a:endParaRPr lang="en-US" sz="1800" dirty="0" smtClean="0"/>
          </a:p>
          <a:p>
            <a:pPr marL="342900" lvl="1">
              <a:lnSpc>
                <a:spcPct val="80000"/>
              </a:lnSpc>
            </a:pPr>
            <a:r>
              <a:rPr lang="en-US" sz="1800" dirty="0" smtClean="0"/>
              <a:t>Q(s</a:t>
            </a:r>
            <a:r>
              <a:rPr lang="en-US" sz="1800" dirty="0"/>
              <a:t>, a</a:t>
            </a:r>
            <a:r>
              <a:rPr lang="en-US" sz="1800" dirty="0" smtClean="0"/>
              <a:t>) is expected sum of discounted rewards R after taking action a in state s:</a:t>
            </a:r>
          </a:p>
          <a:p>
            <a:pPr marL="514350" lvl="2" indent="0">
              <a:lnSpc>
                <a:spcPct val="80000"/>
              </a:lnSpc>
              <a:buNone/>
            </a:pPr>
            <a:endParaRPr lang="en-US" sz="1400" dirty="0"/>
          </a:p>
          <a:p>
            <a:pPr marL="514350" lvl="2" indent="0">
              <a:lnSpc>
                <a:spcPct val="80000"/>
              </a:lnSpc>
              <a:buNone/>
            </a:pPr>
            <a:r>
              <a:rPr lang="en-US" sz="1700" dirty="0" smtClean="0"/>
              <a:t>	</a:t>
            </a:r>
            <a:r>
              <a:rPr lang="en-US" sz="1600" dirty="0"/>
              <a:t> </a:t>
            </a:r>
            <a:r>
              <a:rPr lang="en-US" sz="1600" dirty="0" smtClean="0"/>
              <a:t>	Q(s</a:t>
            </a:r>
            <a:r>
              <a:rPr lang="en-US" sz="1600" dirty="0"/>
              <a:t>, a) </a:t>
            </a:r>
            <a:r>
              <a:rPr lang="en-US" sz="1600" dirty="0" smtClean="0"/>
              <a:t> = </a:t>
            </a:r>
            <a:r>
              <a:rPr lang="en-US" sz="1700" dirty="0" smtClean="0"/>
              <a:t>E [</a:t>
            </a:r>
            <a:r>
              <a:rPr lang="en-US" sz="1700" dirty="0" smtClean="0">
                <a:latin typeface="Symbol" panose="05050102010706020507" pitchFamily="18" charset="2"/>
              </a:rPr>
              <a:t>S</a:t>
            </a:r>
            <a:r>
              <a:rPr lang="en-US" sz="1700" baseline="-25000" dirty="0" smtClean="0">
                <a:latin typeface="Calibri" panose="020F0502020204030204" pitchFamily="34" charset="0"/>
              </a:rPr>
              <a:t>t</a:t>
            </a:r>
            <a:r>
              <a:rPr lang="en-US" sz="1700" dirty="0" smtClean="0"/>
              <a:t> </a:t>
            </a:r>
            <a:r>
              <a:rPr lang="en-US" sz="1700" dirty="0" err="1">
                <a:latin typeface="Symbol" panose="05050102010706020507" pitchFamily="18" charset="2"/>
              </a:rPr>
              <a:t>g</a:t>
            </a:r>
            <a:r>
              <a:rPr lang="en-US" sz="1700" baseline="30000" dirty="0" err="1"/>
              <a:t>t</a:t>
            </a:r>
            <a:r>
              <a:rPr lang="en-US" sz="1700" dirty="0"/>
              <a:t> </a:t>
            </a:r>
            <a:r>
              <a:rPr lang="en-US" sz="1700" dirty="0" err="1"/>
              <a:t>R</a:t>
            </a:r>
            <a:r>
              <a:rPr lang="en-US" sz="1700" baseline="-25000" dirty="0" err="1"/>
              <a:t>t</a:t>
            </a:r>
            <a:r>
              <a:rPr lang="en-US" sz="1700" dirty="0"/>
              <a:t>(s, </a:t>
            </a:r>
            <a:r>
              <a:rPr lang="en-US" sz="1700" dirty="0" err="1"/>
              <a:t>a,s</a:t>
            </a:r>
            <a:r>
              <a:rPr lang="en-US" sz="1700" dirty="0"/>
              <a:t>’) | S</a:t>
            </a:r>
            <a:r>
              <a:rPr lang="en-US" sz="1700" baseline="-25000" dirty="0"/>
              <a:t>t </a:t>
            </a:r>
            <a:r>
              <a:rPr lang="en-US" sz="1700" dirty="0"/>
              <a:t>= </a:t>
            </a:r>
            <a:r>
              <a:rPr lang="en-US" sz="1700" dirty="0" smtClean="0"/>
              <a:t>s, </a:t>
            </a:r>
            <a:r>
              <a:rPr lang="en-US" sz="1700" dirty="0"/>
              <a:t>A</a:t>
            </a:r>
            <a:r>
              <a:rPr lang="en-US" sz="1700" baseline="-25000" dirty="0"/>
              <a:t>t </a:t>
            </a:r>
            <a:r>
              <a:rPr lang="en-US" sz="1700" dirty="0"/>
              <a:t>= a</a:t>
            </a:r>
            <a:r>
              <a:rPr lang="en-US" sz="1700" dirty="0" smtClean="0"/>
              <a:t>], </a:t>
            </a:r>
          </a:p>
          <a:p>
            <a:pPr marL="114300" lvl="1" indent="0">
              <a:lnSpc>
                <a:spcPct val="80000"/>
              </a:lnSpc>
              <a:buNone/>
            </a:pPr>
            <a:endParaRPr lang="en-US" sz="1700" dirty="0"/>
          </a:p>
          <a:p>
            <a:r>
              <a:rPr lang="en-US" sz="1800" dirty="0" smtClean="0"/>
              <a:t>Optimal </a:t>
            </a:r>
            <a:r>
              <a:rPr lang="en-US" sz="1800" dirty="0"/>
              <a:t>policy </a:t>
            </a:r>
            <a:r>
              <a:rPr lang="en-US" sz="1800" dirty="0">
                <a:latin typeface="Symbol" panose="05050102010706020507" pitchFamily="18" charset="2"/>
              </a:rPr>
              <a:t>p</a:t>
            </a:r>
            <a:r>
              <a:rPr lang="en-US" sz="1800" baseline="30000" dirty="0"/>
              <a:t>*</a:t>
            </a:r>
            <a:r>
              <a:rPr lang="en-US" sz="1800" dirty="0"/>
              <a:t> is one that, if followed, maximizes the following expected sum of discounted </a:t>
            </a:r>
            <a:r>
              <a:rPr lang="en-US" sz="1800" dirty="0" smtClean="0"/>
              <a:t>rewards:</a:t>
            </a:r>
          </a:p>
          <a:p>
            <a:pPr marL="0" indent="0">
              <a:buNone/>
            </a:pPr>
            <a:endParaRPr lang="en-US" sz="1800" dirty="0" smtClean="0">
              <a:latin typeface="Symbol" panose="05050102010706020507" pitchFamily="18" charset="2"/>
            </a:endParaRPr>
          </a:p>
          <a:p>
            <a:pPr marL="0" indent="0">
              <a:buNone/>
            </a:pPr>
            <a:r>
              <a:rPr lang="en-US" sz="1800" dirty="0">
                <a:latin typeface="Symbol" panose="05050102010706020507" pitchFamily="18" charset="2"/>
              </a:rPr>
              <a:t>		p</a:t>
            </a:r>
            <a:r>
              <a:rPr lang="en-US" sz="1800" baseline="30000" dirty="0"/>
              <a:t>*</a:t>
            </a:r>
            <a:r>
              <a:rPr lang="en-US" sz="1800" dirty="0"/>
              <a:t>(s) = </a:t>
            </a:r>
            <a:r>
              <a:rPr lang="en-US" sz="1800" dirty="0" err="1"/>
              <a:t>arg</a:t>
            </a:r>
            <a:r>
              <a:rPr lang="en-US" sz="1800" baseline="-25000" dirty="0" err="1"/>
              <a:t>a</a:t>
            </a:r>
            <a:r>
              <a:rPr lang="en-US" sz="1800" baseline="-25000" dirty="0" err="1">
                <a:latin typeface="Symbol" panose="05050102010706020507" pitchFamily="18" charset="2"/>
              </a:rPr>
              <a:t>e</a:t>
            </a:r>
            <a:r>
              <a:rPr lang="en-US" sz="1800" baseline="-25000" dirty="0" err="1"/>
              <a:t>A</a:t>
            </a:r>
            <a:r>
              <a:rPr lang="en-US" sz="1800" dirty="0"/>
              <a:t> max Q</a:t>
            </a:r>
            <a:r>
              <a:rPr lang="en-US" sz="1800" baseline="30000" dirty="0"/>
              <a:t>*</a:t>
            </a:r>
            <a:r>
              <a:rPr lang="en-US" sz="1800" dirty="0"/>
              <a:t>(s, a)</a:t>
            </a:r>
          </a:p>
          <a:p>
            <a:pPr marL="0" indent="0">
              <a:buNone/>
            </a:pPr>
            <a:r>
              <a:rPr lang="en-US" sz="1800" dirty="0" smtClean="0"/>
              <a:t>                                              = </a:t>
            </a:r>
            <a:r>
              <a:rPr lang="en-US" sz="1800" dirty="0" err="1" smtClean="0"/>
              <a:t>arg</a:t>
            </a:r>
            <a:r>
              <a:rPr lang="en-US" sz="1800" baseline="-25000" dirty="0" err="1"/>
              <a:t>a</a:t>
            </a:r>
            <a:r>
              <a:rPr lang="en-US" sz="1800" baseline="-25000" dirty="0" err="1">
                <a:latin typeface="Symbol" panose="05050102010706020507" pitchFamily="18" charset="2"/>
              </a:rPr>
              <a:t>e</a:t>
            </a:r>
            <a:r>
              <a:rPr lang="en-US" sz="1800" baseline="-25000" dirty="0" err="1"/>
              <a:t>A</a:t>
            </a:r>
            <a:r>
              <a:rPr lang="en-US" sz="1800" dirty="0" smtClean="0"/>
              <a:t> </a:t>
            </a:r>
            <a:r>
              <a:rPr lang="en-US" sz="1800" dirty="0"/>
              <a:t>max </a:t>
            </a:r>
            <a:r>
              <a:rPr lang="en-US" sz="1800" dirty="0" smtClean="0"/>
              <a:t>E</a:t>
            </a:r>
            <a:r>
              <a:rPr lang="en-US" sz="1800" baseline="-25000" dirty="0">
                <a:latin typeface="Symbol" panose="05050102010706020507" pitchFamily="18" charset="2"/>
              </a:rPr>
              <a:t>p</a:t>
            </a:r>
            <a:r>
              <a:rPr lang="en-US" sz="1800" baseline="-25000" dirty="0" smtClean="0"/>
              <a:t> </a:t>
            </a:r>
            <a:r>
              <a:rPr lang="en-US" sz="1800" dirty="0" smtClean="0"/>
              <a:t>[</a:t>
            </a:r>
            <a:r>
              <a:rPr lang="en-US" sz="1800" dirty="0" smtClean="0">
                <a:latin typeface="Symbol" panose="05050102010706020507" pitchFamily="18" charset="2"/>
              </a:rPr>
              <a:t>S</a:t>
            </a:r>
            <a:r>
              <a:rPr lang="en-US" sz="1800" baseline="-25000" dirty="0">
                <a:latin typeface="Calibri" panose="020F0502020204030204" pitchFamily="34" charset="0"/>
              </a:rPr>
              <a:t>t</a:t>
            </a:r>
            <a:r>
              <a:rPr lang="en-US" sz="1800" dirty="0" smtClean="0"/>
              <a:t> </a:t>
            </a:r>
            <a:r>
              <a:rPr lang="en-US" sz="1800" dirty="0">
                <a:latin typeface="Symbol" panose="05050102010706020507" pitchFamily="18" charset="2"/>
              </a:rPr>
              <a:t>g</a:t>
            </a:r>
            <a:r>
              <a:rPr lang="en-US" sz="1800" baseline="30000" dirty="0"/>
              <a:t>t</a:t>
            </a:r>
            <a:r>
              <a:rPr lang="en-US" sz="1800" dirty="0"/>
              <a:t> </a:t>
            </a:r>
            <a:r>
              <a:rPr lang="en-US" sz="1800" dirty="0" smtClean="0"/>
              <a:t>R</a:t>
            </a:r>
            <a:r>
              <a:rPr lang="en-US" sz="1800" baseline="-25000" dirty="0" smtClean="0"/>
              <a:t>t</a:t>
            </a:r>
            <a:r>
              <a:rPr lang="en-US" sz="1800" dirty="0" smtClean="0"/>
              <a:t>(s, </a:t>
            </a:r>
            <a:r>
              <a:rPr lang="en-US" sz="1800" dirty="0" err="1" smtClean="0"/>
              <a:t>a,s</a:t>
            </a:r>
            <a:r>
              <a:rPr lang="en-US" sz="1800" dirty="0" smtClean="0"/>
              <a:t>’) </a:t>
            </a:r>
            <a:r>
              <a:rPr lang="en-US" sz="1800" dirty="0"/>
              <a:t>| S</a:t>
            </a:r>
            <a:r>
              <a:rPr lang="en-US" sz="1800" baseline="-25000" dirty="0"/>
              <a:t>t </a:t>
            </a:r>
            <a:r>
              <a:rPr lang="en-US" sz="1800" dirty="0"/>
              <a:t>= </a:t>
            </a:r>
            <a:r>
              <a:rPr lang="en-US" sz="1800" dirty="0" smtClean="0"/>
              <a:t>s, </a:t>
            </a:r>
            <a:r>
              <a:rPr lang="en-US" sz="1800" dirty="0"/>
              <a:t>A</a:t>
            </a:r>
            <a:r>
              <a:rPr lang="en-US" sz="1800" baseline="-25000" dirty="0"/>
              <a:t>t </a:t>
            </a:r>
            <a:r>
              <a:rPr lang="en-US" sz="1800" dirty="0"/>
              <a:t>= a</a:t>
            </a:r>
            <a:r>
              <a:rPr lang="en-US" sz="1800" dirty="0" smtClean="0"/>
              <a:t>]</a:t>
            </a:r>
          </a:p>
          <a:p>
            <a:pPr marL="0" indent="0">
              <a:buNone/>
            </a:pPr>
            <a:r>
              <a:rPr lang="en-US" sz="1800" dirty="0"/>
              <a:t> </a:t>
            </a:r>
            <a:r>
              <a:rPr lang="en-US" sz="1800" dirty="0" smtClean="0"/>
              <a:t>                                             = </a:t>
            </a:r>
            <a:r>
              <a:rPr lang="en-US" sz="1800" dirty="0" err="1" smtClean="0"/>
              <a:t>arg</a:t>
            </a:r>
            <a:r>
              <a:rPr lang="en-US" sz="1800" baseline="-25000" dirty="0" err="1"/>
              <a:t>a</a:t>
            </a:r>
            <a:r>
              <a:rPr lang="en-US" sz="1800" baseline="-25000" dirty="0" err="1">
                <a:latin typeface="Symbol" panose="05050102010706020507" pitchFamily="18" charset="2"/>
              </a:rPr>
              <a:t>e</a:t>
            </a:r>
            <a:r>
              <a:rPr lang="en-US" sz="1800" baseline="-25000" dirty="0" err="1"/>
              <a:t>A</a:t>
            </a:r>
            <a:r>
              <a:rPr lang="en-US" sz="1800" dirty="0" smtClean="0"/>
              <a:t> max</a:t>
            </a:r>
            <a:r>
              <a:rPr lang="en-US" sz="1800" dirty="0"/>
              <a:t> E</a:t>
            </a:r>
            <a:r>
              <a:rPr lang="en-US" sz="1800" baseline="-25000" dirty="0">
                <a:latin typeface="Symbol" panose="05050102010706020507" pitchFamily="18" charset="2"/>
              </a:rPr>
              <a:t>p</a:t>
            </a:r>
            <a:r>
              <a:rPr lang="en-US" sz="1800" baseline="-25000" dirty="0"/>
              <a:t> </a:t>
            </a:r>
            <a:r>
              <a:rPr lang="en-US" sz="1800" dirty="0" smtClean="0"/>
              <a:t>[R</a:t>
            </a:r>
            <a:r>
              <a:rPr lang="en-US" sz="1800" baseline="-25000" dirty="0" smtClean="0"/>
              <a:t>t+1 </a:t>
            </a:r>
            <a:r>
              <a:rPr lang="en-US" sz="1800" dirty="0" smtClean="0"/>
              <a:t>+ </a:t>
            </a:r>
            <a:r>
              <a:rPr lang="en-US" sz="1800" dirty="0" smtClean="0">
                <a:latin typeface="Symbol" panose="05050102010706020507" pitchFamily="18" charset="2"/>
              </a:rPr>
              <a:t>g</a:t>
            </a:r>
            <a:r>
              <a:rPr lang="en-US" sz="1800" baseline="30000" dirty="0" smtClean="0"/>
              <a:t> </a:t>
            </a:r>
            <a:r>
              <a:rPr lang="en-US" sz="1800" dirty="0" smtClean="0"/>
              <a:t>* V(S</a:t>
            </a:r>
            <a:r>
              <a:rPr lang="en-US" sz="1800" baseline="-25000" dirty="0" smtClean="0"/>
              <a:t>t+1</a:t>
            </a:r>
            <a:r>
              <a:rPr lang="en-US" sz="1800" dirty="0" smtClean="0"/>
              <a:t>) | S</a:t>
            </a:r>
            <a:r>
              <a:rPr lang="en-US" sz="1800" baseline="-25000" dirty="0" smtClean="0"/>
              <a:t>t </a:t>
            </a:r>
            <a:r>
              <a:rPr lang="en-US" sz="1800" dirty="0" smtClean="0"/>
              <a:t>= s, A</a:t>
            </a:r>
            <a:r>
              <a:rPr lang="en-US" sz="1800" baseline="-25000" dirty="0" smtClean="0"/>
              <a:t>t </a:t>
            </a:r>
            <a:r>
              <a:rPr lang="en-US" sz="1800" dirty="0" smtClean="0"/>
              <a:t>= a],</a:t>
            </a:r>
          </a:p>
          <a:p>
            <a:pPr marL="0" indent="0">
              <a:buNone/>
            </a:pPr>
            <a:r>
              <a:rPr lang="en-US" sz="1800" dirty="0" smtClean="0"/>
              <a:t> </a:t>
            </a:r>
          </a:p>
          <a:p>
            <a:pPr marL="342900" lvl="1">
              <a:lnSpc>
                <a:spcPct val="80000"/>
              </a:lnSpc>
            </a:pPr>
            <a:r>
              <a:rPr lang="en-US" sz="1800" u="sng" dirty="0" smtClean="0"/>
              <a:t>Bellman Optimality Criterion:  </a:t>
            </a:r>
            <a:r>
              <a:rPr lang="en-US" sz="1800" dirty="0" smtClean="0"/>
              <a:t>V</a:t>
            </a:r>
            <a:r>
              <a:rPr lang="en-US" sz="1800" baseline="30000" dirty="0" smtClean="0"/>
              <a:t>*</a:t>
            </a:r>
            <a:r>
              <a:rPr lang="en-US" sz="1800" dirty="0" smtClean="0"/>
              <a:t>(s</a:t>
            </a:r>
            <a:r>
              <a:rPr lang="en-US" sz="1800" dirty="0"/>
              <a:t>) and Q</a:t>
            </a:r>
            <a:r>
              <a:rPr lang="en-US" sz="1800" baseline="30000" dirty="0"/>
              <a:t>*</a:t>
            </a:r>
            <a:r>
              <a:rPr lang="en-US" sz="1800" dirty="0"/>
              <a:t>(s, a) </a:t>
            </a:r>
            <a:r>
              <a:rPr lang="en-US" sz="1800" dirty="0" smtClean="0"/>
              <a:t>satisfies following equations, </a:t>
            </a:r>
          </a:p>
          <a:p>
            <a:pPr marL="57150" lvl="1" indent="0">
              <a:lnSpc>
                <a:spcPct val="80000"/>
              </a:lnSpc>
              <a:buNone/>
            </a:pPr>
            <a:r>
              <a:rPr lang="en-US" sz="1800" dirty="0"/>
              <a:t> </a:t>
            </a:r>
            <a:r>
              <a:rPr lang="en-US" sz="1800" dirty="0" smtClean="0"/>
              <a:t>     respectively, i.e., are fixed points:</a:t>
            </a:r>
          </a:p>
          <a:p>
            <a:pPr marL="57150" lvl="1" indent="0">
              <a:lnSpc>
                <a:spcPct val="80000"/>
              </a:lnSpc>
              <a:buNone/>
            </a:pPr>
            <a:r>
              <a:rPr lang="en-US" sz="1800" dirty="0" smtClean="0"/>
              <a:t>		</a:t>
            </a:r>
          </a:p>
          <a:p>
            <a:pPr marL="57150" lvl="1" indent="0">
              <a:lnSpc>
                <a:spcPct val="80000"/>
              </a:lnSpc>
              <a:buNone/>
            </a:pPr>
            <a:r>
              <a:rPr lang="en-US" sz="1800" dirty="0"/>
              <a:t>	</a:t>
            </a:r>
            <a:r>
              <a:rPr lang="en-US" sz="1800" dirty="0" smtClean="0"/>
              <a:t>	V</a:t>
            </a:r>
            <a:r>
              <a:rPr lang="en-US" sz="1800" baseline="-25000" dirty="0" smtClean="0">
                <a:latin typeface="Symbol" panose="05050102010706020507" pitchFamily="18" charset="2"/>
              </a:rPr>
              <a:t>p</a:t>
            </a:r>
            <a:r>
              <a:rPr lang="en-US" sz="1800" dirty="0" smtClean="0">
                <a:latin typeface="Symbol" panose="05050102010706020507" pitchFamily="18" charset="2"/>
              </a:rPr>
              <a:t>(</a:t>
            </a:r>
            <a:r>
              <a:rPr lang="en-US" sz="1800" dirty="0" smtClean="0"/>
              <a:t>s</a:t>
            </a:r>
            <a:r>
              <a:rPr lang="en-US" sz="1800" dirty="0" smtClean="0">
                <a:latin typeface="Symbol" panose="05050102010706020507" pitchFamily="18" charset="2"/>
              </a:rPr>
              <a:t>)</a:t>
            </a:r>
            <a:r>
              <a:rPr lang="en-US" sz="1800" dirty="0" smtClean="0"/>
              <a:t> = </a:t>
            </a:r>
            <a:r>
              <a:rPr lang="en-US" sz="2400" dirty="0">
                <a:latin typeface="Symbol" panose="05050102010706020507" pitchFamily="18" charset="2"/>
              </a:rPr>
              <a:t>S</a:t>
            </a:r>
            <a:r>
              <a:rPr lang="en-US" sz="2400" baseline="-25000" dirty="0">
                <a:latin typeface="Calibri" panose="020F0502020204030204" pitchFamily="34" charset="0"/>
              </a:rPr>
              <a:t>a</a:t>
            </a:r>
            <a:r>
              <a:rPr lang="en-US" sz="1800" dirty="0" smtClean="0">
                <a:latin typeface="Symbol" panose="05050102010706020507" pitchFamily="18" charset="2"/>
              </a:rPr>
              <a:t> p (</a:t>
            </a:r>
            <a:r>
              <a:rPr lang="en-US" sz="1800" dirty="0" smtClean="0"/>
              <a:t>a|s</a:t>
            </a:r>
            <a:r>
              <a:rPr lang="en-US" sz="1800" dirty="0" smtClean="0">
                <a:latin typeface="Symbol" panose="05050102010706020507" pitchFamily="18" charset="2"/>
              </a:rPr>
              <a:t>) </a:t>
            </a:r>
            <a:r>
              <a:rPr lang="en-US" sz="2400" dirty="0" smtClean="0">
                <a:latin typeface="Symbol" panose="05050102010706020507" pitchFamily="18" charset="2"/>
              </a:rPr>
              <a:t>S</a:t>
            </a:r>
            <a:r>
              <a:rPr lang="en-US" sz="2400" baseline="-25000" dirty="0" smtClean="0"/>
              <a:t>s’</a:t>
            </a:r>
            <a:r>
              <a:rPr lang="en-US" sz="1800" dirty="0" smtClean="0">
                <a:latin typeface="Symbol" panose="05050102010706020507" pitchFamily="18" charset="2"/>
              </a:rPr>
              <a:t> </a:t>
            </a:r>
            <a:r>
              <a:rPr lang="en-US" sz="1800" dirty="0" smtClean="0">
                <a:ea typeface="Calibri"/>
                <a:cs typeface="Times New Roman"/>
              </a:rPr>
              <a:t>P(</a:t>
            </a:r>
            <a:r>
              <a:rPr lang="en-US" sz="1800" dirty="0" err="1" smtClean="0">
                <a:ea typeface="Calibri"/>
                <a:cs typeface="Times New Roman"/>
              </a:rPr>
              <a:t>s|a</a:t>
            </a:r>
            <a:r>
              <a:rPr lang="en-US" sz="1800" dirty="0" smtClean="0">
                <a:ea typeface="Calibri"/>
                <a:cs typeface="Times New Roman"/>
              </a:rPr>
              <a:t>) *</a:t>
            </a:r>
            <a:r>
              <a:rPr lang="en-US" sz="1800" dirty="0" smtClean="0"/>
              <a:t> [R(</a:t>
            </a:r>
            <a:r>
              <a:rPr lang="en-US" sz="1800" dirty="0" err="1" smtClean="0"/>
              <a:t>s,a,s</a:t>
            </a:r>
            <a:r>
              <a:rPr lang="en-US" sz="1800" dirty="0" smtClean="0"/>
              <a:t>’) + </a:t>
            </a:r>
            <a:r>
              <a:rPr lang="en-US" sz="1800" dirty="0" smtClean="0">
                <a:latin typeface="Symbol" panose="05050102010706020507" pitchFamily="18" charset="2"/>
              </a:rPr>
              <a:t>g</a:t>
            </a:r>
            <a:r>
              <a:rPr lang="en-US" sz="1800" dirty="0" smtClean="0"/>
              <a:t>*</a:t>
            </a:r>
            <a:r>
              <a:rPr lang="en-US" sz="1800" dirty="0" err="1" smtClean="0"/>
              <a:t>V</a:t>
            </a:r>
            <a:r>
              <a:rPr lang="en-US" sz="1800" baseline="-25000" dirty="0" err="1" smtClean="0">
                <a:latin typeface="Symbol" panose="05050102010706020507" pitchFamily="18" charset="2"/>
              </a:rPr>
              <a:t>p</a:t>
            </a:r>
            <a:r>
              <a:rPr lang="en-US" sz="1800" dirty="0" smtClean="0">
                <a:latin typeface="Symbol" panose="05050102010706020507" pitchFamily="18" charset="2"/>
              </a:rPr>
              <a:t>(</a:t>
            </a:r>
            <a:r>
              <a:rPr lang="en-US" sz="1800" dirty="0" err="1" smtClean="0"/>
              <a:t>s’</a:t>
            </a:r>
            <a:r>
              <a:rPr lang="en-US" sz="1800" dirty="0" smtClean="0">
                <a:latin typeface="Symbol" panose="05050102010706020507" pitchFamily="18" charset="2"/>
              </a:rPr>
              <a:t>)], </a:t>
            </a:r>
            <a:r>
              <a:rPr lang="en-US" sz="1800" dirty="0" smtClean="0">
                <a:latin typeface="Calibri" panose="020F0502020204030204" pitchFamily="34" charset="0"/>
              </a:rPr>
              <a:t>or</a:t>
            </a:r>
            <a:endParaRPr lang="en-US" sz="1800" dirty="0">
              <a:latin typeface="Symbol" panose="05050102010706020507" pitchFamily="18" charset="2"/>
            </a:endParaRPr>
          </a:p>
          <a:p>
            <a:pPr marL="57150" lvl="1" indent="0">
              <a:lnSpc>
                <a:spcPct val="80000"/>
              </a:lnSpc>
              <a:buNone/>
            </a:pPr>
            <a:endParaRPr lang="en-US" sz="1800" i="1" dirty="0" smtClean="0">
              <a:latin typeface="Symbol" panose="05050102010706020507" pitchFamily="18" charset="2"/>
            </a:endParaRPr>
          </a:p>
          <a:p>
            <a:pPr marL="57150" lvl="1" indent="0">
              <a:lnSpc>
                <a:spcPct val="80000"/>
              </a:lnSpc>
              <a:buNone/>
            </a:pPr>
            <a:r>
              <a:rPr lang="en-US" sz="1800" i="1" dirty="0"/>
              <a:t> </a:t>
            </a:r>
            <a:r>
              <a:rPr lang="en-US" sz="1800" i="1" dirty="0" smtClean="0"/>
              <a:t>                                   </a:t>
            </a:r>
            <a:r>
              <a:rPr lang="en-US" sz="1800" dirty="0" smtClean="0"/>
              <a:t>Q</a:t>
            </a:r>
            <a:r>
              <a:rPr lang="en-US" sz="1800" baseline="30000" dirty="0"/>
              <a:t>*</a:t>
            </a:r>
            <a:r>
              <a:rPr lang="en-US" sz="1800" dirty="0"/>
              <a:t>(s, a</a:t>
            </a:r>
            <a:r>
              <a:rPr lang="en-US" sz="1800" dirty="0" smtClean="0"/>
              <a:t>) = </a:t>
            </a:r>
            <a:r>
              <a:rPr lang="en-US" sz="2400" dirty="0" smtClean="0">
                <a:latin typeface="Symbol" panose="05050102010706020507" pitchFamily="18" charset="2"/>
              </a:rPr>
              <a:t>S</a:t>
            </a:r>
            <a:r>
              <a:rPr lang="en-US" sz="2400" baseline="-25000" dirty="0">
                <a:latin typeface="Calibri" panose="020F0502020204030204" pitchFamily="34" charset="0"/>
              </a:rPr>
              <a:t>a</a:t>
            </a:r>
            <a:r>
              <a:rPr lang="en-US" sz="1800" dirty="0" smtClean="0">
                <a:latin typeface="Symbol" panose="05050102010706020507" pitchFamily="18" charset="2"/>
              </a:rPr>
              <a:t> </a:t>
            </a:r>
            <a:r>
              <a:rPr lang="en-US" sz="1800" dirty="0">
                <a:latin typeface="Symbol" panose="05050102010706020507" pitchFamily="18" charset="2"/>
              </a:rPr>
              <a:t>p (</a:t>
            </a:r>
            <a:r>
              <a:rPr lang="en-US" sz="1800" dirty="0" err="1"/>
              <a:t>a|s</a:t>
            </a:r>
            <a:r>
              <a:rPr lang="en-US" sz="1800" dirty="0">
                <a:latin typeface="Symbol" panose="05050102010706020507" pitchFamily="18" charset="2"/>
              </a:rPr>
              <a:t>) </a:t>
            </a:r>
            <a:r>
              <a:rPr lang="en-US" sz="2400" dirty="0">
                <a:latin typeface="Symbol" panose="05050102010706020507" pitchFamily="18" charset="2"/>
              </a:rPr>
              <a:t>S</a:t>
            </a:r>
            <a:r>
              <a:rPr lang="en-US" sz="2400" baseline="-25000" dirty="0"/>
              <a:t>s’</a:t>
            </a:r>
            <a:r>
              <a:rPr lang="en-US" sz="1800" dirty="0">
                <a:latin typeface="Symbol" panose="05050102010706020507" pitchFamily="18" charset="2"/>
              </a:rPr>
              <a:t> </a:t>
            </a:r>
            <a:r>
              <a:rPr lang="en-US" sz="1800" dirty="0">
                <a:ea typeface="Calibri"/>
                <a:cs typeface="Times New Roman"/>
              </a:rPr>
              <a:t>P(</a:t>
            </a:r>
            <a:r>
              <a:rPr lang="en-US" sz="1800" dirty="0" err="1">
                <a:ea typeface="Calibri"/>
                <a:cs typeface="Times New Roman"/>
              </a:rPr>
              <a:t>s|a</a:t>
            </a:r>
            <a:r>
              <a:rPr lang="en-US" sz="1800" dirty="0">
                <a:ea typeface="Calibri"/>
                <a:cs typeface="Times New Roman"/>
              </a:rPr>
              <a:t>) *</a:t>
            </a:r>
            <a:r>
              <a:rPr lang="en-US" sz="1800" dirty="0"/>
              <a:t> [R(</a:t>
            </a:r>
            <a:r>
              <a:rPr lang="en-US" sz="1800" dirty="0" err="1"/>
              <a:t>s,a,s</a:t>
            </a:r>
            <a:r>
              <a:rPr lang="en-US" sz="1800" dirty="0"/>
              <a:t>’) + </a:t>
            </a:r>
            <a:r>
              <a:rPr lang="en-US" sz="1800" dirty="0" smtClean="0">
                <a:latin typeface="Symbol" panose="05050102010706020507" pitchFamily="18" charset="2"/>
              </a:rPr>
              <a:t>g</a:t>
            </a:r>
            <a:r>
              <a:rPr lang="en-US" sz="1800" dirty="0" smtClean="0"/>
              <a:t>*</a:t>
            </a:r>
            <a:r>
              <a:rPr lang="en-US" sz="1800" dirty="0" err="1" smtClean="0"/>
              <a:t>Q</a:t>
            </a:r>
            <a:r>
              <a:rPr lang="en-US" sz="1800" baseline="-25000" dirty="0" err="1" smtClean="0">
                <a:latin typeface="Symbol" panose="05050102010706020507" pitchFamily="18" charset="2"/>
              </a:rPr>
              <a:t>p</a:t>
            </a:r>
            <a:r>
              <a:rPr lang="en-US" sz="1800" dirty="0" smtClean="0">
                <a:latin typeface="Symbol" panose="05050102010706020507" pitchFamily="18" charset="2"/>
              </a:rPr>
              <a:t>(</a:t>
            </a:r>
            <a:r>
              <a:rPr lang="en-US" sz="1800" dirty="0" smtClean="0"/>
              <a:t>s’, a’</a:t>
            </a:r>
            <a:r>
              <a:rPr lang="en-US" sz="1800" dirty="0" smtClean="0">
                <a:latin typeface="Symbol" panose="05050102010706020507" pitchFamily="18" charset="2"/>
              </a:rPr>
              <a:t>)],</a:t>
            </a:r>
            <a:endParaRPr lang="en-US" sz="1800" i="1" dirty="0"/>
          </a:p>
          <a:p>
            <a:pPr marL="57150" indent="0">
              <a:lnSpc>
                <a:spcPct val="80000"/>
              </a:lnSpc>
              <a:buNone/>
            </a:pPr>
            <a:endParaRPr lang="en-US" sz="1800" b="1" dirty="0" smtClean="0"/>
          </a:p>
          <a:p>
            <a:pPr marL="457200" lvl="1" indent="0">
              <a:lnSpc>
                <a:spcPct val="80000"/>
              </a:lnSpc>
              <a:buNone/>
            </a:pPr>
            <a:endParaRPr lang="en-US" sz="1800" dirty="0" smtClean="0"/>
          </a:p>
          <a:p>
            <a:pPr marL="0" indent="0">
              <a:lnSpc>
                <a:spcPct val="80000"/>
              </a:lnSpc>
              <a:buNone/>
            </a:pPr>
            <a:endParaRPr lang="en-US" sz="1800" dirty="0" smtClean="0"/>
          </a:p>
          <a:p>
            <a:pPr>
              <a:lnSpc>
                <a:spcPct val="80000"/>
              </a:lnSpc>
            </a:pPr>
            <a:endParaRPr lang="en-US" sz="1800" dirty="0" smtClean="0"/>
          </a:p>
          <a:p>
            <a:pPr>
              <a:lnSpc>
                <a:spcPct val="80000"/>
              </a:lnSpc>
            </a:pPr>
            <a:endParaRPr lang="en-US" sz="1800" dirty="0" smtClean="0"/>
          </a:p>
          <a:p>
            <a:pPr marL="0" indent="0">
              <a:lnSpc>
                <a:spcPct val="80000"/>
              </a:lnSpc>
              <a:buNone/>
            </a:pPr>
            <a:endParaRPr lang="en-US" sz="1800" dirty="0" smtClean="0"/>
          </a:p>
          <a:p>
            <a:pPr marL="0" indent="0">
              <a:lnSpc>
                <a:spcPct val="80000"/>
              </a:lnSpc>
              <a:buNone/>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buNone/>
            </a:pPr>
            <a:endParaRPr lang="en-US" sz="1800" dirty="0" smtClean="0"/>
          </a:p>
          <a:p>
            <a:pPr>
              <a:lnSpc>
                <a:spcPct val="80000"/>
              </a:lnSpc>
            </a:pPr>
            <a:endParaRPr lang="en-US" sz="1400" dirty="0" smtClean="0"/>
          </a:p>
        </p:txBody>
      </p:sp>
      <p:sp>
        <p:nvSpPr>
          <p:cNvPr id="25601" name="Rectangle 2"/>
          <p:cNvSpPr>
            <a:spLocks noGrp="1" noChangeArrowheads="1"/>
          </p:cNvSpPr>
          <p:nvPr>
            <p:ph type="title"/>
          </p:nvPr>
        </p:nvSpPr>
        <p:spPr>
          <a:xfrm>
            <a:off x="457200" y="762000"/>
            <a:ext cx="8229600" cy="838200"/>
          </a:xfrm>
        </p:spPr>
        <p:txBody>
          <a:bodyPr>
            <a:normAutofit/>
          </a:bodyPr>
          <a:lstStyle/>
          <a:p>
            <a:r>
              <a:rPr lang="en-US" sz="3600" dirty="0" smtClean="0">
                <a:solidFill>
                  <a:srgbClr val="1F497D">
                    <a:lumMod val="75000"/>
                  </a:srgbClr>
                </a:solidFill>
              </a:rPr>
              <a:t>Bellman Optimality Criterion</a:t>
            </a:r>
            <a:endParaRPr lang="en-US" sz="1400" dirty="0" smtClean="0">
              <a:latin typeface="+mn-lt"/>
            </a:endParaRPr>
          </a:p>
        </p:txBody>
      </p:sp>
      <p:sp>
        <p:nvSpPr>
          <p:cNvPr id="7" name="Slide Number Placeholder 6"/>
          <p:cNvSpPr>
            <a:spLocks noGrp="1"/>
          </p:cNvSpPr>
          <p:nvPr>
            <p:ph type="sldNum" sz="quarter" idx="4294967295"/>
          </p:nvPr>
        </p:nvSpPr>
        <p:spPr>
          <a:xfrm>
            <a:off x="7010400" y="6381750"/>
            <a:ext cx="2133600" cy="476250"/>
          </a:xfrm>
          <a:prstGeom prst="rect">
            <a:avLst/>
          </a:prstGeom>
        </p:spPr>
        <p:txBody>
          <a:bodyPr/>
          <a:lstStyle/>
          <a:p>
            <a:pPr>
              <a:defRPr/>
            </a:pPr>
            <a:fld id="{BD45B917-A63E-4FAA-88BC-86BB32F19A6E}" type="slidenum">
              <a:rPr lang="en-US" smtClean="0">
                <a:latin typeface="+mn-lt"/>
              </a:rPr>
              <a:pPr>
                <a:defRPr/>
              </a:pPr>
              <a:t>38</a:t>
            </a:fld>
            <a:endParaRPr lang="en-US" dirty="0">
              <a:latin typeface="+mn-lt"/>
            </a:endParaRP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931295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457200" y="1371600"/>
            <a:ext cx="8229600" cy="4989513"/>
          </a:xfrm>
        </p:spPr>
        <p:txBody>
          <a:bodyPr>
            <a:normAutofit/>
          </a:bodyPr>
          <a:lstStyle/>
          <a:p>
            <a:pPr marL="457200" lvl="1" indent="0">
              <a:lnSpc>
                <a:spcPct val="80000"/>
              </a:lnSpc>
              <a:buNone/>
            </a:pPr>
            <a:endParaRPr lang="en-US" sz="1400" dirty="0" smtClean="0"/>
          </a:p>
          <a:p>
            <a:pPr marL="457200" lvl="1" indent="0">
              <a:lnSpc>
                <a:spcPct val="80000"/>
              </a:lnSpc>
              <a:buNone/>
            </a:pPr>
            <a:endParaRPr lang="en-US" sz="1400" dirty="0"/>
          </a:p>
          <a:p>
            <a:pPr lvl="1">
              <a:lnSpc>
                <a:spcPct val="80000"/>
              </a:lnSpc>
            </a:pPr>
            <a:r>
              <a:rPr lang="en-US" sz="1800" dirty="0"/>
              <a:t>Daniel Silver, </a:t>
            </a:r>
            <a:r>
              <a:rPr lang="en-US" sz="1800" i="1" dirty="0"/>
              <a:t>Introduction to Reinforcement Learning Course (YouTube)</a:t>
            </a:r>
            <a:r>
              <a:rPr lang="en-US" sz="1800" dirty="0"/>
              <a:t>, </a:t>
            </a:r>
            <a:r>
              <a:rPr lang="en-US" sz="1800" dirty="0" err="1"/>
              <a:t>Deepmind</a:t>
            </a:r>
            <a:r>
              <a:rPr lang="en-US" sz="1800" dirty="0"/>
              <a:t>, 2015</a:t>
            </a:r>
          </a:p>
          <a:p>
            <a:pPr marL="457200" lvl="1" indent="0">
              <a:lnSpc>
                <a:spcPct val="80000"/>
              </a:lnSpc>
              <a:buNone/>
            </a:pPr>
            <a:endParaRPr lang="en-US" sz="1800" dirty="0" smtClean="0"/>
          </a:p>
          <a:p>
            <a:pPr lvl="1">
              <a:lnSpc>
                <a:spcPct val="80000"/>
              </a:lnSpc>
            </a:pPr>
            <a:r>
              <a:rPr lang="en-US" sz="1800" dirty="0" smtClean="0"/>
              <a:t>An </a:t>
            </a:r>
            <a:r>
              <a:rPr lang="en-US" sz="1800" dirty="0"/>
              <a:t>Introduction to </a:t>
            </a:r>
            <a:r>
              <a:rPr lang="en-US" sz="1800" dirty="0" smtClean="0"/>
              <a:t>Reinforcement Learning, 1998</a:t>
            </a:r>
            <a:endParaRPr lang="en-US" sz="1800" dirty="0"/>
          </a:p>
          <a:p>
            <a:pPr lvl="2">
              <a:lnSpc>
                <a:spcPct val="80000"/>
              </a:lnSpc>
              <a:buFont typeface="Arial" panose="020B0604020202020204" pitchFamily="34" charset="0"/>
              <a:buChar char="•"/>
            </a:pPr>
            <a:r>
              <a:rPr lang="en-US" sz="1400" dirty="0" smtClean="0"/>
              <a:t>Richard Sutton and Andrew Barto,</a:t>
            </a:r>
          </a:p>
          <a:p>
            <a:pPr lvl="2">
              <a:lnSpc>
                <a:spcPct val="80000"/>
              </a:lnSpc>
              <a:buFont typeface="Arial" panose="020B0604020202020204" pitchFamily="34" charset="0"/>
              <a:buChar char="•"/>
            </a:pPr>
            <a:r>
              <a:rPr lang="en-US" sz="1400" dirty="0" smtClean="0"/>
              <a:t>MIT Press publishing</a:t>
            </a:r>
          </a:p>
          <a:p>
            <a:pPr lvl="2">
              <a:lnSpc>
                <a:spcPct val="80000"/>
              </a:lnSpc>
              <a:buFont typeface="Arial" panose="020B0604020202020204" pitchFamily="34" charset="0"/>
              <a:buChar char="•"/>
            </a:pPr>
            <a:r>
              <a:rPr lang="en-US" sz="1400" dirty="0" smtClean="0"/>
              <a:t>Available online (second edition in progress?)</a:t>
            </a:r>
          </a:p>
          <a:p>
            <a:pPr lvl="2">
              <a:lnSpc>
                <a:spcPct val="80000"/>
              </a:lnSpc>
              <a:buFont typeface="Arial" panose="020B0604020202020204" pitchFamily="34" charset="0"/>
              <a:buChar char="•"/>
            </a:pPr>
            <a:r>
              <a:rPr lang="en-US" sz="1400" dirty="0" smtClean="0">
                <a:hlinkClick r:id="rId3"/>
              </a:rPr>
              <a:t>http://webdocs.cs.ualberta.ca/~sutton/book/the-book.html</a:t>
            </a:r>
            <a:endParaRPr lang="en-US" sz="1400" dirty="0" smtClean="0"/>
          </a:p>
          <a:p>
            <a:pPr lvl="2">
              <a:lnSpc>
                <a:spcPct val="80000"/>
              </a:lnSpc>
              <a:buFont typeface="Arial" panose="020B0604020202020204" pitchFamily="34" charset="0"/>
              <a:buChar char="•"/>
            </a:pPr>
            <a:endParaRPr lang="en-US" sz="1400" dirty="0"/>
          </a:p>
          <a:p>
            <a:pPr lvl="1">
              <a:lnSpc>
                <a:spcPct val="80000"/>
              </a:lnSpc>
            </a:pPr>
            <a:r>
              <a:rPr lang="en-US" sz="1800" dirty="0" smtClean="0"/>
              <a:t>Algorithms for Reinforcement Learning, 2010</a:t>
            </a:r>
          </a:p>
          <a:p>
            <a:pPr lvl="2">
              <a:lnSpc>
                <a:spcPct val="80000"/>
              </a:lnSpc>
              <a:buFont typeface="Arial" panose="020B0604020202020204" pitchFamily="34" charset="0"/>
              <a:buChar char="•"/>
            </a:pPr>
            <a:r>
              <a:rPr lang="en-US" sz="1400" dirty="0" smtClean="0"/>
              <a:t>Csaba Szepesavari</a:t>
            </a:r>
          </a:p>
          <a:p>
            <a:pPr lvl="2">
              <a:lnSpc>
                <a:spcPct val="80000"/>
              </a:lnSpc>
              <a:buFont typeface="Arial" panose="020B0604020202020204" pitchFamily="34" charset="0"/>
              <a:buChar char="•"/>
            </a:pPr>
            <a:r>
              <a:rPr lang="en-US" sz="1400" dirty="0" smtClean="0"/>
              <a:t>Morgan and Claypool publishing</a:t>
            </a:r>
          </a:p>
          <a:p>
            <a:pPr lvl="2">
              <a:lnSpc>
                <a:spcPct val="80000"/>
              </a:lnSpc>
              <a:buFont typeface="Arial" panose="020B0604020202020204" pitchFamily="34" charset="0"/>
              <a:buChar char="•"/>
            </a:pPr>
            <a:r>
              <a:rPr lang="en-US" sz="1400" dirty="0" smtClean="0"/>
              <a:t>Available online</a:t>
            </a:r>
          </a:p>
          <a:p>
            <a:pPr lvl="2">
              <a:lnSpc>
                <a:spcPct val="80000"/>
              </a:lnSpc>
              <a:buFont typeface="Arial" panose="020B0604020202020204" pitchFamily="34" charset="0"/>
              <a:buChar char="•"/>
            </a:pPr>
            <a:r>
              <a:rPr lang="en-US" sz="1400" dirty="0" smtClean="0">
                <a:hlinkClick r:id="rId4"/>
              </a:rPr>
              <a:t>http://www.ualberta.ca/~szepesvari/papers/RLAlgsInMDPs.pdf</a:t>
            </a:r>
            <a:endParaRPr lang="en-US" sz="1400" dirty="0" smtClean="0"/>
          </a:p>
          <a:p>
            <a:pPr lvl="2">
              <a:lnSpc>
                <a:spcPct val="80000"/>
              </a:lnSpc>
              <a:buFont typeface="Arial" panose="020B0604020202020204" pitchFamily="34" charset="0"/>
              <a:buChar char="•"/>
            </a:pPr>
            <a:endParaRPr lang="en-US" sz="1400" dirty="0"/>
          </a:p>
          <a:p>
            <a:pPr lvl="1">
              <a:lnSpc>
                <a:spcPct val="80000"/>
              </a:lnSpc>
            </a:pPr>
            <a:r>
              <a:rPr lang="en-US" sz="1800" dirty="0" smtClean="0"/>
              <a:t>Dynamic Programming and Optimal Control, 3</a:t>
            </a:r>
            <a:r>
              <a:rPr lang="en-US" sz="1800" baseline="30000" dirty="0" smtClean="0"/>
              <a:t>rd</a:t>
            </a:r>
            <a:r>
              <a:rPr lang="en-US" sz="1800" dirty="0" smtClean="0"/>
              <a:t> Edition, Volume II</a:t>
            </a:r>
          </a:p>
          <a:p>
            <a:pPr lvl="2">
              <a:lnSpc>
                <a:spcPct val="80000"/>
              </a:lnSpc>
              <a:buFont typeface="Arial" panose="020B0604020202020204" pitchFamily="34" charset="0"/>
              <a:buChar char="•"/>
            </a:pPr>
            <a:r>
              <a:rPr lang="en-US" sz="1400" dirty="0" smtClean="0"/>
              <a:t>Dimitri P. Bertsekas, MIT</a:t>
            </a:r>
          </a:p>
          <a:p>
            <a:pPr lvl="2">
              <a:lnSpc>
                <a:spcPct val="80000"/>
              </a:lnSpc>
              <a:buFont typeface="Arial" panose="020B0604020202020204" pitchFamily="34" charset="0"/>
              <a:buChar char="•"/>
            </a:pPr>
            <a:r>
              <a:rPr lang="en-US" sz="1400" dirty="0" smtClean="0"/>
              <a:t>Chapter 6 – Approximate Dynamic Programming</a:t>
            </a:r>
            <a:r>
              <a:rPr lang="en-US" sz="1400" dirty="0"/>
              <a:t>	</a:t>
            </a:r>
            <a:endParaRPr lang="en-US" sz="1400" dirty="0" smtClean="0"/>
          </a:p>
          <a:p>
            <a:pPr marL="914400" lvl="2" indent="0">
              <a:lnSpc>
                <a:spcPct val="80000"/>
              </a:lnSpc>
              <a:buNone/>
            </a:pPr>
            <a:endParaRPr lang="en-US" sz="1400" dirty="0" smtClean="0"/>
          </a:p>
          <a:p>
            <a:pPr marL="914400" lvl="2" indent="0">
              <a:lnSpc>
                <a:spcPct val="80000"/>
              </a:lnSpc>
              <a:buNone/>
            </a:pPr>
            <a:endParaRPr lang="en-US" sz="1400" dirty="0"/>
          </a:p>
          <a:p>
            <a:pPr marL="0" indent="0">
              <a:lnSpc>
                <a:spcPct val="80000"/>
              </a:lnSpc>
              <a:buNone/>
            </a:pPr>
            <a:endParaRPr lang="en-US" sz="1800" b="1" dirty="0"/>
          </a:p>
          <a:p>
            <a:pPr>
              <a:lnSpc>
                <a:spcPct val="80000"/>
              </a:lnSpc>
            </a:pPr>
            <a:endParaRPr lang="en-US" sz="1800" dirty="0" smtClean="0"/>
          </a:p>
          <a:p>
            <a:pPr>
              <a:lnSpc>
                <a:spcPct val="80000"/>
              </a:lnSpc>
            </a:pPr>
            <a:endParaRPr lang="en-US" sz="1800" dirty="0" smtClean="0"/>
          </a:p>
          <a:p>
            <a:pPr marL="0" indent="0">
              <a:lnSpc>
                <a:spcPct val="80000"/>
              </a:lnSpc>
              <a:buNone/>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a:p>
          <a:p>
            <a:pPr>
              <a:lnSpc>
                <a:spcPct val="80000"/>
              </a:lnSpc>
            </a:pPr>
            <a:endParaRPr lang="en-US" sz="1800" dirty="0" smtClean="0"/>
          </a:p>
          <a:p>
            <a:pPr>
              <a:lnSpc>
                <a:spcPct val="80000"/>
              </a:lnSpc>
              <a:buNone/>
            </a:pPr>
            <a:endParaRPr lang="en-US" sz="1800" dirty="0" smtClean="0"/>
          </a:p>
          <a:p>
            <a:pPr>
              <a:lnSpc>
                <a:spcPct val="80000"/>
              </a:lnSpc>
            </a:pPr>
            <a:endParaRPr lang="en-US" sz="1400" dirty="0" smtClean="0"/>
          </a:p>
        </p:txBody>
      </p:sp>
      <p:sp>
        <p:nvSpPr>
          <p:cNvPr id="25601" name="Rectangle 2"/>
          <p:cNvSpPr>
            <a:spLocks noGrp="1" noChangeArrowheads="1"/>
          </p:cNvSpPr>
          <p:nvPr>
            <p:ph type="title"/>
          </p:nvPr>
        </p:nvSpPr>
        <p:spPr>
          <a:xfrm>
            <a:off x="457200" y="762000"/>
            <a:ext cx="8229600" cy="838200"/>
          </a:xfrm>
        </p:spPr>
        <p:txBody>
          <a:bodyPr>
            <a:normAutofit/>
          </a:bodyPr>
          <a:lstStyle/>
          <a:p>
            <a:r>
              <a:rPr lang="en-US" sz="3600" dirty="0" smtClean="0">
                <a:solidFill>
                  <a:schemeClr val="tx2">
                    <a:lumMod val="75000"/>
                  </a:schemeClr>
                </a:solidFill>
              </a:rPr>
              <a:t>References (Textbooks)</a:t>
            </a:r>
            <a:endParaRPr lang="en-US" sz="1400" dirty="0" smtClean="0">
              <a:latin typeface="+mn-lt"/>
            </a:endParaRPr>
          </a:p>
        </p:txBody>
      </p:sp>
      <p:sp>
        <p:nvSpPr>
          <p:cNvPr id="7" name="Slide Number Placeholder 6"/>
          <p:cNvSpPr>
            <a:spLocks noGrp="1"/>
          </p:cNvSpPr>
          <p:nvPr>
            <p:ph type="sldNum" sz="quarter" idx="4294967295"/>
          </p:nvPr>
        </p:nvSpPr>
        <p:spPr>
          <a:xfrm>
            <a:off x="7010400" y="6381750"/>
            <a:ext cx="2133600" cy="476250"/>
          </a:xfrm>
          <a:prstGeom prst="rect">
            <a:avLst/>
          </a:prstGeom>
        </p:spPr>
        <p:txBody>
          <a:bodyPr/>
          <a:lstStyle/>
          <a:p>
            <a:pPr>
              <a:defRPr/>
            </a:pPr>
            <a:fld id="{BD45B917-A63E-4FAA-88BC-86BB32F19A6E}" type="slidenum">
              <a:rPr lang="en-US" smtClean="0">
                <a:latin typeface="+mn-lt"/>
              </a:rPr>
              <a:pPr>
                <a:defRPr/>
              </a:pPr>
              <a:t>39</a:t>
            </a:fld>
            <a:endParaRPr lang="en-US" dirty="0">
              <a:latin typeface="+mn-lt"/>
            </a:endParaRPr>
          </a:p>
        </p:txBody>
      </p:sp>
      <p:sp>
        <p:nvSpPr>
          <p:cNvPr id="4" name="Footer Placeholder 3"/>
          <p:cNvSpPr>
            <a:spLocks noGrp="1"/>
          </p:cNvSpPr>
          <p:nvPr>
            <p:ph type="ftr" sz="quarter" idx="11"/>
          </p:nvPr>
        </p:nvSpPr>
        <p:spPr/>
        <p:txBody>
          <a:bodyPr/>
          <a:lstStyle/>
          <a:p>
            <a:endParaRPr lang="en-US" dirty="0"/>
          </a:p>
        </p:txBody>
      </p:sp>
      <p:sp>
        <p:nvSpPr>
          <p:cNvPr id="8" name="Rectangle 3"/>
          <p:cNvSpPr txBox="1">
            <a:spLocks noChangeArrowheads="1"/>
          </p:cNvSpPr>
          <p:nvPr/>
        </p:nvSpPr>
        <p:spPr>
          <a:xfrm>
            <a:off x="609600" y="1524000"/>
            <a:ext cx="8229600" cy="4989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endParaRPr lang="en-US" sz="1800" dirty="0" smtClean="0"/>
          </a:p>
          <a:p>
            <a:pPr>
              <a:lnSpc>
                <a:spcPct val="80000"/>
              </a:lnSpc>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buFont typeface="Arial" pitchFamily="34" charset="0"/>
              <a:buNone/>
            </a:pPr>
            <a:endParaRPr lang="en-US" sz="1800" dirty="0" smtClean="0"/>
          </a:p>
          <a:p>
            <a:pPr>
              <a:lnSpc>
                <a:spcPct val="80000"/>
              </a:lnSpc>
            </a:pPr>
            <a:endParaRPr lang="en-US" sz="1400" dirty="0" smtClean="0"/>
          </a:p>
        </p:txBody>
      </p:sp>
    </p:spTree>
    <p:extLst>
      <p:ext uri="{BB962C8B-B14F-4D97-AF65-F5344CB8AC3E}">
        <p14:creationId xmlns:p14="http://schemas.microsoft.com/office/powerpoint/2010/main" val="3994599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600" dirty="0" smtClean="0">
                <a:solidFill>
                  <a:srgbClr val="1F497D">
                    <a:lumMod val="75000"/>
                  </a:srgbClr>
                </a:solidFill>
              </a:rPr>
              <a:t>Cyber Defense Challenges</a:t>
            </a:r>
            <a:endParaRPr lang="en-US" sz="3600" dirty="0">
              <a:solidFill>
                <a:srgbClr val="1F497D">
                  <a:lumMod val="75000"/>
                </a:srgbClr>
              </a:solidFill>
            </a:endParaRPr>
          </a:p>
        </p:txBody>
      </p:sp>
      <p:sp>
        <p:nvSpPr>
          <p:cNvPr id="7" name="Footer Placeholder 6"/>
          <p:cNvSpPr>
            <a:spLocks noGrp="1"/>
          </p:cNvSpPr>
          <p:nvPr>
            <p:ph type="ftr" sz="quarter" idx="11"/>
          </p:nvPr>
        </p:nvSpPr>
        <p:spPr/>
        <p:txBody>
          <a:bodyPr/>
          <a:lstStyle/>
          <a:p>
            <a:endParaRPr lang="en-US" dirty="0"/>
          </a:p>
        </p:txBody>
      </p:sp>
      <p:sp>
        <p:nvSpPr>
          <p:cNvPr id="8" name="ClassificationHeader" hidden="1"/>
          <p:cNvSpPr txBox="1"/>
          <p:nvPr/>
        </p:nvSpPr>
        <p:spPr>
          <a:xfrm>
            <a:off x="685800" y="22860"/>
            <a:ext cx="7772400" cy="230832"/>
          </a:xfrm>
          <a:prstGeom prst="rect">
            <a:avLst/>
          </a:prstGeom>
          <a:solidFill>
            <a:srgbClr val="008000"/>
          </a:solidFill>
          <a:ln w="50800">
            <a:noFill/>
          </a:ln>
          <a:extLst>
            <a:ext uri="{91240B29-F687-4F45-9708-019B960494DF}">
              <a14:hiddenLine xmlns:a14="http://schemas.microsoft.com/office/drawing/2010/main" w="50800">
                <a:solidFill>
                  <a:srgbClr val="008000"/>
                </a:solidFill>
              </a14:hiddenLine>
            </a:ext>
          </a:extLst>
        </p:spPr>
        <p:txBody>
          <a:bodyPr vert="horz" wrap="square" lIns="45720" tIns="22860" rIns="45720" bIns="22860" rtlCol="0" anchor="t">
            <a:spAutoFit/>
          </a:bodyPr>
          <a:lstStyle/>
          <a:p>
            <a:pPr algn="ctr"/>
            <a:endParaRPr lang="en-US" sz="1200" b="1" dirty="0">
              <a:solidFill>
                <a:srgbClr val="F8C818"/>
              </a:solidFill>
              <a:latin typeface="Microsoft Sans Serif"/>
            </a:endParaRPr>
          </a:p>
        </p:txBody>
      </p:sp>
      <p:sp>
        <p:nvSpPr>
          <p:cNvPr id="9" name="ClassificationFooter" hidden="1"/>
          <p:cNvSpPr txBox="1"/>
          <p:nvPr/>
        </p:nvSpPr>
        <p:spPr>
          <a:xfrm>
            <a:off x="685800" y="6604308"/>
            <a:ext cx="7772400" cy="230832"/>
          </a:xfrm>
          <a:prstGeom prst="rect">
            <a:avLst/>
          </a:prstGeom>
          <a:solidFill>
            <a:srgbClr val="008000"/>
          </a:solidFill>
          <a:ln w="50800">
            <a:noFill/>
          </a:ln>
          <a:extLst>
            <a:ext uri="{91240B29-F687-4F45-9708-019B960494DF}">
              <a14:hiddenLine xmlns:a14="http://schemas.microsoft.com/office/drawing/2010/main" w="50800">
                <a:solidFill>
                  <a:srgbClr val="008000"/>
                </a:solidFill>
              </a14:hiddenLine>
            </a:ext>
          </a:extLst>
        </p:spPr>
        <p:txBody>
          <a:bodyPr vert="horz" wrap="square" lIns="45720" tIns="22860" rIns="45720" bIns="22860" rtlCol="0" anchor="t">
            <a:spAutoFit/>
          </a:bodyPr>
          <a:lstStyle/>
          <a:p>
            <a:pPr algn="ctr"/>
            <a:endParaRPr lang="en-US" sz="1200" b="1" dirty="0">
              <a:solidFill>
                <a:srgbClr val="F8C818"/>
              </a:solidFill>
              <a:latin typeface="Microsoft Sans Serif"/>
            </a:endParaRPr>
          </a:p>
        </p:txBody>
      </p:sp>
      <p:sp>
        <p:nvSpPr>
          <p:cNvPr id="3" name="Content Placeholder 2"/>
          <p:cNvSpPr>
            <a:spLocks noGrp="1"/>
          </p:cNvSpPr>
          <p:nvPr>
            <p:ph sz="half" idx="1"/>
          </p:nvPr>
        </p:nvSpPr>
        <p:spPr>
          <a:xfrm>
            <a:off x="457200" y="1600200"/>
            <a:ext cx="8305800" cy="4525963"/>
          </a:xfrm>
        </p:spPr>
        <p:txBody>
          <a:bodyPr/>
          <a:lstStyle/>
          <a:p>
            <a:r>
              <a:rPr lang="en-US" dirty="0" smtClean="0"/>
              <a:t>Complexity and speed of Attacks</a:t>
            </a:r>
          </a:p>
          <a:p>
            <a:pPr lvl="1"/>
            <a:r>
              <a:rPr lang="en-US" dirty="0" smtClean="0"/>
              <a:t>Ransomware disabling vast number of machines in seconds</a:t>
            </a:r>
          </a:p>
          <a:p>
            <a:pPr lvl="1"/>
            <a:r>
              <a:rPr lang="en-US" dirty="0" smtClean="0"/>
              <a:t>File-less malware residing only in memory</a:t>
            </a:r>
          </a:p>
          <a:p>
            <a:pPr lvl="1"/>
            <a:r>
              <a:rPr lang="en-US" dirty="0" smtClean="0"/>
              <a:t>Leveraging common tools for attacks (i.e., Windows PowerShell and WMI)</a:t>
            </a:r>
          </a:p>
          <a:p>
            <a:r>
              <a:rPr lang="en-US" dirty="0" smtClean="0"/>
              <a:t>Large scale required to mitigate attacks in real-time</a:t>
            </a:r>
          </a:p>
          <a:p>
            <a:pPr lvl="1"/>
            <a:r>
              <a:rPr lang="en-US" dirty="0" smtClean="0"/>
              <a:t>Insufficient numbers of highly-skilled cyber-experts </a:t>
            </a:r>
          </a:p>
          <a:p>
            <a:pPr lvl="1"/>
            <a:r>
              <a:rPr lang="en-US" dirty="0" smtClean="0"/>
              <a:t>Increasing number of machines, and associated data, requiring continuous monitoring</a:t>
            </a:r>
            <a:endParaRPr lang="en-US" dirty="0"/>
          </a:p>
        </p:txBody>
      </p:sp>
    </p:spTree>
    <p:extLst>
      <p:ext uri="{BB962C8B-B14F-4D97-AF65-F5344CB8AC3E}">
        <p14:creationId xmlns:p14="http://schemas.microsoft.com/office/powerpoint/2010/main" val="1056983323"/>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0"/>
            <a:ext cx="7772400" cy="838200"/>
          </a:xfrm>
        </p:spPr>
        <p:txBody>
          <a:bodyPr>
            <a:normAutofit/>
          </a:bodyPr>
          <a:lstStyle/>
          <a:p>
            <a:r>
              <a:rPr lang="en-US" dirty="0" smtClean="0"/>
              <a:t>Autonomous Cyber Defense</a:t>
            </a:r>
            <a:endParaRPr lang="en-US" dirty="0"/>
          </a:p>
        </p:txBody>
      </p:sp>
    </p:spTree>
    <p:extLst>
      <p:ext uri="{BB962C8B-B14F-4D97-AF65-F5344CB8AC3E}">
        <p14:creationId xmlns:p14="http://schemas.microsoft.com/office/powerpoint/2010/main" val="4051847117"/>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4"/>
          </p:nvPr>
        </p:nvSpPr>
        <p:spPr/>
        <p:txBody>
          <a:bodyPr/>
          <a:lstStyle/>
          <a:p>
            <a:fld id="{3A68354D-8EDD-4D72-8622-6C99DDD0F9EB}" type="slidenum">
              <a:rPr lang="en-US" smtClean="0"/>
              <a:pPr/>
              <a:t>41</a:t>
            </a:fld>
            <a:endParaRPr lang="en-US" dirty="0"/>
          </a:p>
        </p:txBody>
      </p:sp>
      <p:sp>
        <p:nvSpPr>
          <p:cNvPr id="13" name="Rounded Rectangle 12"/>
          <p:cNvSpPr/>
          <p:nvPr/>
        </p:nvSpPr>
        <p:spPr>
          <a:xfrm>
            <a:off x="3276600" y="2194560"/>
            <a:ext cx="1371600" cy="7772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Fusion, Contextualization,</a:t>
            </a:r>
          </a:p>
          <a:p>
            <a:pPr algn="ctr"/>
            <a:r>
              <a:rPr lang="en-US" sz="1200" dirty="0" smtClean="0"/>
              <a:t>Enrichment</a:t>
            </a:r>
            <a:endParaRPr lang="en-US" sz="1200" dirty="0"/>
          </a:p>
        </p:txBody>
      </p:sp>
      <p:sp>
        <p:nvSpPr>
          <p:cNvPr id="14" name="Rounded Rectangle 13"/>
          <p:cNvSpPr/>
          <p:nvPr/>
        </p:nvSpPr>
        <p:spPr>
          <a:xfrm>
            <a:off x="5105400" y="2194560"/>
            <a:ext cx="1371600" cy="5486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Analytics, Understanding</a:t>
            </a:r>
            <a:endParaRPr lang="en-US" sz="1200" dirty="0"/>
          </a:p>
        </p:txBody>
      </p:sp>
      <p:sp>
        <p:nvSpPr>
          <p:cNvPr id="17" name="Rounded Rectangle 16"/>
          <p:cNvSpPr/>
          <p:nvPr/>
        </p:nvSpPr>
        <p:spPr>
          <a:xfrm>
            <a:off x="5029200" y="4572000"/>
            <a:ext cx="1371600" cy="5486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Decision Making</a:t>
            </a:r>
            <a:endParaRPr lang="en-US" sz="1200" dirty="0"/>
          </a:p>
        </p:txBody>
      </p:sp>
      <p:cxnSp>
        <p:nvCxnSpPr>
          <p:cNvPr id="20" name="Straight Arrow Connector 19"/>
          <p:cNvCxnSpPr>
            <a:stCxn id="13" idx="3"/>
            <a:endCxn id="14" idx="1"/>
          </p:cNvCxnSpPr>
          <p:nvPr/>
        </p:nvCxnSpPr>
        <p:spPr>
          <a:xfrm flipV="1">
            <a:off x="4648200" y="2468880"/>
            <a:ext cx="457200" cy="11430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7" idx="1"/>
            <a:endCxn id="26" idx="3"/>
          </p:cNvCxnSpPr>
          <p:nvPr/>
        </p:nvCxnSpPr>
        <p:spPr>
          <a:xfrm flipH="1">
            <a:off x="4419600" y="4846320"/>
            <a:ext cx="609600" cy="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048000" y="4572000"/>
            <a:ext cx="1371600" cy="5486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Response Orchestration</a:t>
            </a:r>
            <a:endParaRPr lang="en-US" sz="1200" dirty="0"/>
          </a:p>
        </p:txBody>
      </p:sp>
      <p:sp>
        <p:nvSpPr>
          <p:cNvPr id="27" name="Rounded Rectangle 26"/>
          <p:cNvSpPr/>
          <p:nvPr/>
        </p:nvSpPr>
        <p:spPr>
          <a:xfrm>
            <a:off x="6746536" y="2727960"/>
            <a:ext cx="1371600" cy="5486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Knowledge Model,</a:t>
            </a:r>
            <a:br>
              <a:rPr lang="en-US" sz="1200" dirty="0" smtClean="0"/>
            </a:br>
            <a:r>
              <a:rPr lang="en-US" sz="1200" dirty="0" smtClean="0"/>
              <a:t>State Model</a:t>
            </a:r>
            <a:endParaRPr lang="en-US" sz="1200" dirty="0"/>
          </a:p>
        </p:txBody>
      </p:sp>
      <p:cxnSp>
        <p:nvCxnSpPr>
          <p:cNvPr id="28" name="Straight Arrow Connector 27"/>
          <p:cNvCxnSpPr>
            <a:stCxn id="14" idx="3"/>
            <a:endCxn id="27" idx="0"/>
          </p:cNvCxnSpPr>
          <p:nvPr/>
        </p:nvCxnSpPr>
        <p:spPr>
          <a:xfrm>
            <a:off x="6477000" y="2468880"/>
            <a:ext cx="955336" cy="259080"/>
          </a:xfrm>
          <a:prstGeom prst="straightConnector1">
            <a:avLst/>
          </a:prstGeom>
          <a:ln w="25400">
            <a:headEnd type="none"/>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7" idx="2"/>
            <a:endCxn id="38" idx="0"/>
          </p:cNvCxnSpPr>
          <p:nvPr/>
        </p:nvCxnSpPr>
        <p:spPr>
          <a:xfrm>
            <a:off x="5715000" y="5120640"/>
            <a:ext cx="838200" cy="59436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5867400" y="5715000"/>
            <a:ext cx="1371600" cy="548640"/>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Goals</a:t>
            </a:r>
            <a:endParaRPr lang="en-US" sz="1200" dirty="0"/>
          </a:p>
        </p:txBody>
      </p:sp>
      <p:sp>
        <p:nvSpPr>
          <p:cNvPr id="2" name="Oval 1"/>
          <p:cNvSpPr/>
          <p:nvPr/>
        </p:nvSpPr>
        <p:spPr>
          <a:xfrm>
            <a:off x="1752600" y="2209800"/>
            <a:ext cx="228600" cy="228600"/>
          </a:xfrm>
          <a:prstGeom prst="ellipse">
            <a:avLst/>
          </a:prstGeom>
          <a:solidFill>
            <a:srgbClr val="00B050"/>
          </a:solidFill>
          <a:ln w="6350">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a:t>
            </a:r>
            <a:endParaRPr lang="en-US" sz="1600" dirty="0"/>
          </a:p>
        </p:txBody>
      </p:sp>
      <p:sp>
        <p:nvSpPr>
          <p:cNvPr id="24" name="Oval 23"/>
          <p:cNvSpPr/>
          <p:nvPr/>
        </p:nvSpPr>
        <p:spPr>
          <a:xfrm>
            <a:off x="1905000" y="2362200"/>
            <a:ext cx="228600" cy="228600"/>
          </a:xfrm>
          <a:prstGeom prst="ellipse">
            <a:avLst/>
          </a:prstGeom>
          <a:solidFill>
            <a:srgbClr val="00B050"/>
          </a:solidFill>
          <a:ln w="6350">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a:t>
            </a:r>
            <a:endParaRPr lang="en-US" sz="1600" dirty="0"/>
          </a:p>
        </p:txBody>
      </p:sp>
      <p:sp>
        <p:nvSpPr>
          <p:cNvPr id="25" name="Oval 24"/>
          <p:cNvSpPr/>
          <p:nvPr/>
        </p:nvSpPr>
        <p:spPr>
          <a:xfrm>
            <a:off x="2057400" y="2514600"/>
            <a:ext cx="228600" cy="228600"/>
          </a:xfrm>
          <a:prstGeom prst="ellipse">
            <a:avLst/>
          </a:prstGeom>
          <a:solidFill>
            <a:srgbClr val="00B050"/>
          </a:solidFill>
          <a:ln w="6350">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a:t>
            </a:r>
            <a:endParaRPr lang="en-US" sz="1600" dirty="0"/>
          </a:p>
        </p:txBody>
      </p:sp>
      <p:sp>
        <p:nvSpPr>
          <p:cNvPr id="32" name="Oval 31"/>
          <p:cNvSpPr/>
          <p:nvPr/>
        </p:nvSpPr>
        <p:spPr>
          <a:xfrm>
            <a:off x="2209800" y="2667000"/>
            <a:ext cx="228600" cy="228600"/>
          </a:xfrm>
          <a:prstGeom prst="ellipse">
            <a:avLst/>
          </a:prstGeom>
          <a:solidFill>
            <a:srgbClr val="00B050"/>
          </a:solidFill>
          <a:ln w="6350">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a:t>
            </a:r>
            <a:endParaRPr lang="en-US" sz="1600" dirty="0"/>
          </a:p>
        </p:txBody>
      </p:sp>
      <p:sp>
        <p:nvSpPr>
          <p:cNvPr id="33" name="Oval 32"/>
          <p:cNvSpPr/>
          <p:nvPr/>
        </p:nvSpPr>
        <p:spPr>
          <a:xfrm>
            <a:off x="2362200" y="2819400"/>
            <a:ext cx="228600" cy="228600"/>
          </a:xfrm>
          <a:prstGeom prst="ellipse">
            <a:avLst/>
          </a:prstGeom>
          <a:solidFill>
            <a:srgbClr val="00B050"/>
          </a:solidFill>
          <a:ln w="6350">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a:t>
            </a:r>
            <a:endParaRPr lang="en-US" sz="1600" dirty="0"/>
          </a:p>
        </p:txBody>
      </p:sp>
      <p:sp>
        <p:nvSpPr>
          <p:cNvPr id="34" name="Oval 33"/>
          <p:cNvSpPr/>
          <p:nvPr/>
        </p:nvSpPr>
        <p:spPr>
          <a:xfrm>
            <a:off x="2514600" y="2971800"/>
            <a:ext cx="228600" cy="228600"/>
          </a:xfrm>
          <a:prstGeom prst="ellipse">
            <a:avLst/>
          </a:prstGeom>
          <a:solidFill>
            <a:srgbClr val="00B050"/>
          </a:solidFill>
          <a:ln w="6350">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a:t>
            </a:r>
            <a:endParaRPr lang="en-US" sz="1600" dirty="0"/>
          </a:p>
        </p:txBody>
      </p:sp>
      <p:sp>
        <p:nvSpPr>
          <p:cNvPr id="35" name="Oval 34"/>
          <p:cNvSpPr/>
          <p:nvPr/>
        </p:nvSpPr>
        <p:spPr>
          <a:xfrm>
            <a:off x="1752600" y="4572000"/>
            <a:ext cx="228600" cy="228600"/>
          </a:xfrm>
          <a:prstGeom prst="ellipse">
            <a:avLst/>
          </a:prstGeom>
          <a:solidFill>
            <a:schemeClr val="accent2">
              <a:lumMod val="75000"/>
            </a:schemeClr>
          </a:solidFill>
          <a:ln w="6350">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a:t>
            </a:r>
          </a:p>
        </p:txBody>
      </p:sp>
      <p:sp>
        <p:nvSpPr>
          <p:cNvPr id="39" name="Oval 38"/>
          <p:cNvSpPr/>
          <p:nvPr/>
        </p:nvSpPr>
        <p:spPr>
          <a:xfrm>
            <a:off x="1905000" y="4419600"/>
            <a:ext cx="228600" cy="228600"/>
          </a:xfrm>
          <a:prstGeom prst="ellipse">
            <a:avLst/>
          </a:prstGeom>
          <a:solidFill>
            <a:schemeClr val="accent2">
              <a:lumMod val="75000"/>
            </a:schemeClr>
          </a:solidFill>
          <a:ln w="6350">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a:t>
            </a:r>
          </a:p>
        </p:txBody>
      </p:sp>
      <p:sp>
        <p:nvSpPr>
          <p:cNvPr id="40" name="Oval 39"/>
          <p:cNvSpPr/>
          <p:nvPr/>
        </p:nvSpPr>
        <p:spPr>
          <a:xfrm>
            <a:off x="2057400" y="4267200"/>
            <a:ext cx="228600" cy="228600"/>
          </a:xfrm>
          <a:prstGeom prst="ellipse">
            <a:avLst/>
          </a:prstGeom>
          <a:solidFill>
            <a:schemeClr val="accent2">
              <a:lumMod val="75000"/>
            </a:schemeClr>
          </a:solidFill>
          <a:ln w="6350">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a:t>
            </a:r>
          </a:p>
        </p:txBody>
      </p:sp>
      <p:sp>
        <p:nvSpPr>
          <p:cNvPr id="41" name="Oval 40"/>
          <p:cNvSpPr/>
          <p:nvPr/>
        </p:nvSpPr>
        <p:spPr>
          <a:xfrm>
            <a:off x="2209800" y="4114800"/>
            <a:ext cx="228600" cy="228600"/>
          </a:xfrm>
          <a:prstGeom prst="ellipse">
            <a:avLst/>
          </a:prstGeom>
          <a:solidFill>
            <a:schemeClr val="accent2">
              <a:lumMod val="75000"/>
            </a:schemeClr>
          </a:solidFill>
          <a:ln w="6350">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a:t>
            </a:r>
          </a:p>
        </p:txBody>
      </p:sp>
      <p:sp>
        <p:nvSpPr>
          <p:cNvPr id="42" name="Oval 41"/>
          <p:cNvSpPr/>
          <p:nvPr/>
        </p:nvSpPr>
        <p:spPr>
          <a:xfrm>
            <a:off x="2362200" y="3962400"/>
            <a:ext cx="228600" cy="228600"/>
          </a:xfrm>
          <a:prstGeom prst="ellipse">
            <a:avLst/>
          </a:prstGeom>
          <a:solidFill>
            <a:schemeClr val="accent2">
              <a:lumMod val="75000"/>
            </a:schemeClr>
          </a:solidFill>
          <a:ln w="6350">
            <a:gradFill>
              <a:gsLst>
                <a:gs pos="0">
                  <a:srgbClr val="FFFFFF"/>
                </a:gs>
                <a:gs pos="7001">
                  <a:srgbClr val="E6E6E6"/>
                </a:gs>
                <a:gs pos="32001">
                  <a:srgbClr val="7D8496"/>
                </a:gs>
                <a:gs pos="47000">
                  <a:srgbClr val="E6E6E6"/>
                </a:gs>
                <a:gs pos="85001">
                  <a:srgbClr val="7D8496"/>
                </a:gs>
                <a:gs pos="100000">
                  <a:srgbClr val="E6E6E6"/>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a:t>
            </a:r>
          </a:p>
        </p:txBody>
      </p:sp>
      <p:sp>
        <p:nvSpPr>
          <p:cNvPr id="3" name="Oval 2"/>
          <p:cNvSpPr/>
          <p:nvPr/>
        </p:nvSpPr>
        <p:spPr>
          <a:xfrm>
            <a:off x="1219200" y="32766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219200" y="35052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stCxn id="2" idx="3"/>
            <a:endCxn id="3" idx="7"/>
          </p:cNvCxnSpPr>
          <p:nvPr/>
        </p:nvCxnSpPr>
        <p:spPr>
          <a:xfrm flipH="1">
            <a:off x="1544404" y="2404922"/>
            <a:ext cx="241674" cy="916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24" idx="3"/>
            <a:endCxn id="3" idx="7"/>
          </p:cNvCxnSpPr>
          <p:nvPr/>
        </p:nvCxnSpPr>
        <p:spPr>
          <a:xfrm flipH="1">
            <a:off x="1544404" y="2557322"/>
            <a:ext cx="394074" cy="763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25" idx="3"/>
            <a:endCxn id="3" idx="7"/>
          </p:cNvCxnSpPr>
          <p:nvPr/>
        </p:nvCxnSpPr>
        <p:spPr>
          <a:xfrm flipH="1">
            <a:off x="1544404" y="2709722"/>
            <a:ext cx="546474" cy="6115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32" idx="3"/>
            <a:endCxn id="3" idx="7"/>
          </p:cNvCxnSpPr>
          <p:nvPr/>
        </p:nvCxnSpPr>
        <p:spPr>
          <a:xfrm flipH="1">
            <a:off x="1544404" y="2862122"/>
            <a:ext cx="698874" cy="459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3" idx="3"/>
            <a:endCxn id="3" idx="7"/>
          </p:cNvCxnSpPr>
          <p:nvPr/>
        </p:nvCxnSpPr>
        <p:spPr>
          <a:xfrm flipH="1">
            <a:off x="1544404" y="3014522"/>
            <a:ext cx="851274" cy="30671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4" idx="3"/>
            <a:endCxn id="3" idx="7"/>
          </p:cNvCxnSpPr>
          <p:nvPr/>
        </p:nvCxnSpPr>
        <p:spPr>
          <a:xfrm flipH="1">
            <a:off x="1544404" y="3166922"/>
            <a:ext cx="1003674" cy="154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2" idx="1"/>
            <a:endCxn id="43" idx="5"/>
          </p:cNvCxnSpPr>
          <p:nvPr/>
        </p:nvCxnSpPr>
        <p:spPr>
          <a:xfrm flipH="1" flipV="1">
            <a:off x="1544404" y="3765363"/>
            <a:ext cx="851274" cy="2305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1" idx="1"/>
            <a:endCxn id="43" idx="5"/>
          </p:cNvCxnSpPr>
          <p:nvPr/>
        </p:nvCxnSpPr>
        <p:spPr>
          <a:xfrm flipH="1" flipV="1">
            <a:off x="1544404" y="3765363"/>
            <a:ext cx="698874" cy="382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40" idx="1"/>
            <a:endCxn id="43" idx="5"/>
          </p:cNvCxnSpPr>
          <p:nvPr/>
        </p:nvCxnSpPr>
        <p:spPr>
          <a:xfrm flipH="1" flipV="1">
            <a:off x="1544404" y="3765363"/>
            <a:ext cx="546474" cy="535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39" idx="1"/>
            <a:endCxn id="43" idx="5"/>
          </p:cNvCxnSpPr>
          <p:nvPr/>
        </p:nvCxnSpPr>
        <p:spPr>
          <a:xfrm flipH="1" flipV="1">
            <a:off x="1544404" y="3765363"/>
            <a:ext cx="394074" cy="6877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35" idx="1"/>
            <a:endCxn id="43" idx="5"/>
          </p:cNvCxnSpPr>
          <p:nvPr/>
        </p:nvCxnSpPr>
        <p:spPr>
          <a:xfrm flipH="1" flipV="1">
            <a:off x="1544404" y="3765363"/>
            <a:ext cx="241674" cy="840115"/>
          </a:xfrm>
          <a:prstGeom prst="line">
            <a:avLst/>
          </a:prstGeom>
        </p:spPr>
        <p:style>
          <a:lnRef idx="1">
            <a:schemeClr val="accent1"/>
          </a:lnRef>
          <a:fillRef idx="0">
            <a:schemeClr val="accent1"/>
          </a:fillRef>
          <a:effectRef idx="0">
            <a:schemeClr val="accent1"/>
          </a:effectRef>
          <a:fontRef idx="minor">
            <a:schemeClr val="tx1"/>
          </a:fontRef>
        </p:style>
      </p:cxnSp>
      <p:sp>
        <p:nvSpPr>
          <p:cNvPr id="22" name="Cloud 21"/>
          <p:cNvSpPr/>
          <p:nvPr/>
        </p:nvSpPr>
        <p:spPr>
          <a:xfrm>
            <a:off x="457200" y="2743200"/>
            <a:ext cx="1828800" cy="18288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Actual</a:t>
            </a:r>
          </a:p>
          <a:p>
            <a:pPr algn="ctr"/>
            <a:r>
              <a:rPr lang="en-US" dirty="0" smtClean="0"/>
              <a:t>Network</a:t>
            </a:r>
            <a:endParaRPr lang="en-US" dirty="0"/>
          </a:p>
        </p:txBody>
      </p:sp>
      <p:sp>
        <p:nvSpPr>
          <p:cNvPr id="72" name="Rounded Rectangle 71"/>
          <p:cNvSpPr/>
          <p:nvPr/>
        </p:nvSpPr>
        <p:spPr>
          <a:xfrm>
            <a:off x="6781800" y="3810000"/>
            <a:ext cx="1371600" cy="5486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Reasoning</a:t>
            </a:r>
            <a:endParaRPr lang="en-US" sz="1200" dirty="0"/>
          </a:p>
        </p:txBody>
      </p:sp>
      <p:sp>
        <p:nvSpPr>
          <p:cNvPr id="80" name="Rounded Rectangle 79"/>
          <p:cNvSpPr/>
          <p:nvPr/>
        </p:nvSpPr>
        <p:spPr>
          <a:xfrm>
            <a:off x="4343400" y="5715000"/>
            <a:ext cx="1371600" cy="548640"/>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Available Responses &amp; Impacts</a:t>
            </a:r>
            <a:endParaRPr lang="en-US" sz="1200" dirty="0"/>
          </a:p>
        </p:txBody>
      </p:sp>
      <p:cxnSp>
        <p:nvCxnSpPr>
          <p:cNvPr id="83" name="Straight Arrow Connector 82"/>
          <p:cNvCxnSpPr/>
          <p:nvPr/>
        </p:nvCxnSpPr>
        <p:spPr>
          <a:xfrm>
            <a:off x="7315200" y="3276600"/>
            <a:ext cx="0" cy="533400"/>
          </a:xfrm>
          <a:prstGeom prst="straightConnector1">
            <a:avLst/>
          </a:prstGeom>
          <a:ln w="25400">
            <a:headEnd type="none"/>
            <a:tailEnd type="arrow"/>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13" idx="1"/>
            <a:endCxn id="2" idx="7"/>
          </p:cNvCxnSpPr>
          <p:nvPr/>
        </p:nvCxnSpPr>
        <p:spPr>
          <a:xfrm flipH="1" flipV="1">
            <a:off x="1947722" y="2243278"/>
            <a:ext cx="1328878" cy="339902"/>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3" idx="1"/>
            <a:endCxn id="24" idx="7"/>
          </p:cNvCxnSpPr>
          <p:nvPr/>
        </p:nvCxnSpPr>
        <p:spPr>
          <a:xfrm flipH="1" flipV="1">
            <a:off x="2100122" y="2395678"/>
            <a:ext cx="1176478" cy="187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3" idx="1"/>
            <a:endCxn id="25" idx="7"/>
          </p:cNvCxnSpPr>
          <p:nvPr/>
        </p:nvCxnSpPr>
        <p:spPr>
          <a:xfrm flipH="1" flipV="1">
            <a:off x="2252522" y="2548078"/>
            <a:ext cx="1024078" cy="35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3" idx="1"/>
            <a:endCxn id="32" idx="7"/>
          </p:cNvCxnSpPr>
          <p:nvPr/>
        </p:nvCxnSpPr>
        <p:spPr>
          <a:xfrm flipH="1">
            <a:off x="2404922" y="2583180"/>
            <a:ext cx="871678" cy="117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3" idx="1"/>
            <a:endCxn id="33" idx="7"/>
          </p:cNvCxnSpPr>
          <p:nvPr/>
        </p:nvCxnSpPr>
        <p:spPr>
          <a:xfrm flipH="1">
            <a:off x="2557322" y="2583180"/>
            <a:ext cx="719278" cy="269698"/>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3" idx="1"/>
            <a:endCxn id="34" idx="7"/>
          </p:cNvCxnSpPr>
          <p:nvPr/>
        </p:nvCxnSpPr>
        <p:spPr>
          <a:xfrm flipH="1">
            <a:off x="2709722" y="2583180"/>
            <a:ext cx="566878" cy="422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V="1">
            <a:off x="7620000" y="3276600"/>
            <a:ext cx="0" cy="533400"/>
          </a:xfrm>
          <a:prstGeom prst="straightConnector1">
            <a:avLst/>
          </a:prstGeom>
          <a:ln w="25400">
            <a:headEnd type="none"/>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27" idx="1"/>
            <a:endCxn id="17" idx="0"/>
          </p:cNvCxnSpPr>
          <p:nvPr/>
        </p:nvCxnSpPr>
        <p:spPr>
          <a:xfrm flipH="1">
            <a:off x="5715000" y="3002280"/>
            <a:ext cx="1031536" cy="1569720"/>
          </a:xfrm>
          <a:prstGeom prst="straightConnector1">
            <a:avLst/>
          </a:prstGeom>
          <a:ln w="25400">
            <a:headEnd type="none"/>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72" idx="1"/>
            <a:endCxn id="17" idx="0"/>
          </p:cNvCxnSpPr>
          <p:nvPr/>
        </p:nvCxnSpPr>
        <p:spPr>
          <a:xfrm flipH="1">
            <a:off x="5715000" y="4084320"/>
            <a:ext cx="1066800" cy="487680"/>
          </a:xfrm>
          <a:prstGeom prst="straightConnector1">
            <a:avLst/>
          </a:prstGeom>
          <a:ln w="25400">
            <a:headEnd type="none"/>
            <a:tailEnd type="arrow"/>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26" idx="1"/>
            <a:endCxn id="42" idx="5"/>
          </p:cNvCxnSpPr>
          <p:nvPr/>
        </p:nvCxnSpPr>
        <p:spPr>
          <a:xfrm flipH="1" flipV="1">
            <a:off x="2557322" y="4157522"/>
            <a:ext cx="490678" cy="6887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26" idx="1"/>
            <a:endCxn id="41" idx="5"/>
          </p:cNvCxnSpPr>
          <p:nvPr/>
        </p:nvCxnSpPr>
        <p:spPr>
          <a:xfrm flipH="1" flipV="1">
            <a:off x="2404922" y="4309922"/>
            <a:ext cx="643078" cy="536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26" idx="1"/>
            <a:endCxn id="40" idx="5"/>
          </p:cNvCxnSpPr>
          <p:nvPr/>
        </p:nvCxnSpPr>
        <p:spPr>
          <a:xfrm flipH="1" flipV="1">
            <a:off x="2252522" y="4462322"/>
            <a:ext cx="795478" cy="383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26" idx="1"/>
            <a:endCxn id="39" idx="5"/>
          </p:cNvCxnSpPr>
          <p:nvPr/>
        </p:nvCxnSpPr>
        <p:spPr>
          <a:xfrm flipH="1" flipV="1">
            <a:off x="2100122" y="4614722"/>
            <a:ext cx="947878" cy="2315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26" idx="1"/>
            <a:endCxn id="35" idx="5"/>
          </p:cNvCxnSpPr>
          <p:nvPr/>
        </p:nvCxnSpPr>
        <p:spPr>
          <a:xfrm flipH="1" flipV="1">
            <a:off x="1947722" y="4767122"/>
            <a:ext cx="1100278" cy="791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7" idx="2"/>
            <a:endCxn id="80" idx="0"/>
          </p:cNvCxnSpPr>
          <p:nvPr/>
        </p:nvCxnSpPr>
        <p:spPr>
          <a:xfrm flipH="1">
            <a:off x="5029200" y="5120640"/>
            <a:ext cx="685800" cy="59436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60" name="Rounded Rectangle 59"/>
          <p:cNvSpPr/>
          <p:nvPr/>
        </p:nvSpPr>
        <p:spPr>
          <a:xfrm>
            <a:off x="4191000" y="1447800"/>
            <a:ext cx="1371600" cy="472440"/>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External Reference Data</a:t>
            </a:r>
            <a:endParaRPr lang="en-US" sz="1200" dirty="0"/>
          </a:p>
        </p:txBody>
      </p:sp>
      <p:cxnSp>
        <p:nvCxnSpPr>
          <p:cNvPr id="62" name="Straight Arrow Connector 61"/>
          <p:cNvCxnSpPr>
            <a:stCxn id="60" idx="2"/>
            <a:endCxn id="13" idx="0"/>
          </p:cNvCxnSpPr>
          <p:nvPr/>
        </p:nvCxnSpPr>
        <p:spPr>
          <a:xfrm flipH="1">
            <a:off x="3962400" y="1920240"/>
            <a:ext cx="914400" cy="274320"/>
          </a:xfrm>
          <a:prstGeom prst="straightConnector1">
            <a:avLst/>
          </a:prstGeom>
          <a:ln w="25400">
            <a:headEnd type="none"/>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60" idx="2"/>
            <a:endCxn id="14" idx="0"/>
          </p:cNvCxnSpPr>
          <p:nvPr/>
        </p:nvCxnSpPr>
        <p:spPr>
          <a:xfrm>
            <a:off x="4876800" y="1920240"/>
            <a:ext cx="914400" cy="274320"/>
          </a:xfrm>
          <a:prstGeom prst="straightConnector1">
            <a:avLst/>
          </a:prstGeom>
          <a:ln w="25400">
            <a:headEnd type="none"/>
            <a:tailEnd type="arrow"/>
          </a:ln>
        </p:spPr>
        <p:style>
          <a:lnRef idx="1">
            <a:schemeClr val="accent1"/>
          </a:lnRef>
          <a:fillRef idx="0">
            <a:schemeClr val="accent1"/>
          </a:fillRef>
          <a:effectRef idx="0">
            <a:schemeClr val="accent1"/>
          </a:effectRef>
          <a:fontRef idx="minor">
            <a:schemeClr val="tx1"/>
          </a:fontRef>
        </p:style>
      </p:cxnSp>
      <p:sp>
        <p:nvSpPr>
          <p:cNvPr id="73" name="Title 6"/>
          <p:cNvSpPr>
            <a:spLocks noGrp="1"/>
          </p:cNvSpPr>
          <p:nvPr>
            <p:ph type="title"/>
          </p:nvPr>
        </p:nvSpPr>
        <p:spPr>
          <a:xfrm>
            <a:off x="457200" y="639763"/>
            <a:ext cx="8229600" cy="884237"/>
          </a:xfrm>
        </p:spPr>
        <p:txBody>
          <a:bodyPr>
            <a:noAutofit/>
          </a:bodyPr>
          <a:lstStyle/>
          <a:p>
            <a:pPr>
              <a:lnSpc>
                <a:spcPts val="3500"/>
              </a:lnSpc>
            </a:pPr>
            <a:r>
              <a:rPr lang="en-US" sz="3200" b="1" dirty="0">
                <a:solidFill>
                  <a:schemeClr val="tx1"/>
                </a:solidFill>
                <a:latin typeface="+mn-lt"/>
                <a:ea typeface="+mn-ea"/>
                <a:cs typeface="Arial" charset="0"/>
              </a:rPr>
              <a:t>Autonomous Cyber Defense:</a:t>
            </a:r>
            <a:br>
              <a:rPr lang="en-US" sz="3200" b="1" dirty="0">
                <a:solidFill>
                  <a:schemeClr val="tx1"/>
                </a:solidFill>
                <a:latin typeface="+mn-lt"/>
                <a:ea typeface="+mn-ea"/>
                <a:cs typeface="Arial" charset="0"/>
              </a:rPr>
            </a:br>
            <a:r>
              <a:rPr lang="en-US" sz="3200" b="1" dirty="0" smtClean="0">
                <a:solidFill>
                  <a:schemeClr val="tx1"/>
                </a:solidFill>
                <a:latin typeface="+mn-lt"/>
                <a:ea typeface="+mn-ea"/>
                <a:cs typeface="Arial" charset="0"/>
              </a:rPr>
              <a:t>Feedback Loop</a:t>
            </a:r>
            <a:endParaRPr lang="en-US" sz="3200" b="1" dirty="0">
              <a:solidFill>
                <a:schemeClr val="tx1"/>
              </a:solidFill>
              <a:latin typeface="+mn-lt"/>
              <a:ea typeface="+mn-ea"/>
              <a:cs typeface="Arial" charset="0"/>
            </a:endParaRPr>
          </a:p>
        </p:txBody>
      </p:sp>
    </p:spTree>
    <p:extLst>
      <p:ext uri="{BB962C8B-B14F-4D97-AF65-F5344CB8AC3E}">
        <p14:creationId xmlns:p14="http://schemas.microsoft.com/office/powerpoint/2010/main" val="1065121664"/>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457200" y="1371600"/>
            <a:ext cx="8229600" cy="4989513"/>
          </a:xfrm>
        </p:spPr>
        <p:txBody>
          <a:bodyPr>
            <a:normAutofit/>
          </a:bodyPr>
          <a:lstStyle/>
          <a:p>
            <a:pPr marL="57150" lvl="1" indent="0">
              <a:lnSpc>
                <a:spcPct val="80000"/>
              </a:lnSpc>
              <a:buNone/>
            </a:pPr>
            <a:endParaRPr lang="en-US" sz="1800" i="1" dirty="0"/>
          </a:p>
          <a:p>
            <a:pPr marL="457200" lvl="1" indent="0">
              <a:lnSpc>
                <a:spcPct val="80000"/>
              </a:lnSpc>
              <a:buNone/>
            </a:pPr>
            <a:endParaRPr lang="en-US" sz="1400" dirty="0"/>
          </a:p>
          <a:p>
            <a:pPr indent="-285750">
              <a:lnSpc>
                <a:spcPct val="80000"/>
              </a:lnSpc>
            </a:pPr>
            <a:endParaRPr lang="en-US" sz="1800" b="1" dirty="0" smtClean="0"/>
          </a:p>
          <a:p>
            <a:pPr marL="457200" lvl="1" indent="0">
              <a:lnSpc>
                <a:spcPct val="80000"/>
              </a:lnSpc>
              <a:buNone/>
            </a:pPr>
            <a:endParaRPr lang="en-US" sz="1800" dirty="0" smtClean="0"/>
          </a:p>
          <a:p>
            <a:pPr marL="0" indent="0">
              <a:lnSpc>
                <a:spcPct val="80000"/>
              </a:lnSpc>
              <a:buNone/>
            </a:pPr>
            <a:endParaRPr lang="en-US" sz="1800" dirty="0" smtClean="0"/>
          </a:p>
          <a:p>
            <a:pPr>
              <a:lnSpc>
                <a:spcPct val="80000"/>
              </a:lnSpc>
            </a:pPr>
            <a:endParaRPr lang="en-US" sz="1800" dirty="0" smtClean="0"/>
          </a:p>
          <a:p>
            <a:pPr>
              <a:lnSpc>
                <a:spcPct val="80000"/>
              </a:lnSpc>
            </a:pPr>
            <a:endParaRPr lang="en-US" sz="1800" dirty="0" smtClean="0"/>
          </a:p>
          <a:p>
            <a:pPr marL="0" indent="0">
              <a:lnSpc>
                <a:spcPct val="80000"/>
              </a:lnSpc>
              <a:buNone/>
            </a:pPr>
            <a:endParaRPr lang="en-US" sz="1800" dirty="0" smtClean="0"/>
          </a:p>
          <a:p>
            <a:pPr marL="0" indent="0">
              <a:lnSpc>
                <a:spcPct val="80000"/>
              </a:lnSpc>
              <a:buNone/>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buNone/>
            </a:pPr>
            <a:endParaRPr lang="en-US" sz="1800" dirty="0" smtClean="0"/>
          </a:p>
          <a:p>
            <a:pPr>
              <a:lnSpc>
                <a:spcPct val="80000"/>
              </a:lnSpc>
            </a:pPr>
            <a:endParaRPr lang="en-US" sz="1400" dirty="0" smtClean="0"/>
          </a:p>
        </p:txBody>
      </p:sp>
      <p:sp>
        <p:nvSpPr>
          <p:cNvPr id="25601" name="Rectangle 2"/>
          <p:cNvSpPr>
            <a:spLocks noGrp="1" noChangeArrowheads="1"/>
          </p:cNvSpPr>
          <p:nvPr>
            <p:ph type="title"/>
          </p:nvPr>
        </p:nvSpPr>
        <p:spPr>
          <a:xfrm>
            <a:off x="457200" y="762000"/>
            <a:ext cx="8229600" cy="838200"/>
          </a:xfrm>
        </p:spPr>
        <p:txBody>
          <a:bodyPr>
            <a:normAutofit/>
          </a:bodyPr>
          <a:lstStyle/>
          <a:p>
            <a:r>
              <a:rPr lang="en-US" sz="3600" dirty="0" smtClean="0">
                <a:solidFill>
                  <a:srgbClr val="1F497D">
                    <a:lumMod val="75000"/>
                  </a:srgbClr>
                </a:solidFill>
              </a:rPr>
              <a:t>Autonomous Cyber Defense</a:t>
            </a:r>
            <a:endParaRPr lang="en-US" sz="1400" dirty="0" smtClean="0">
              <a:latin typeface="+mn-lt"/>
            </a:endParaRPr>
          </a:p>
        </p:txBody>
      </p:sp>
      <p:sp>
        <p:nvSpPr>
          <p:cNvPr id="7" name="Slide Number Placeholder 6"/>
          <p:cNvSpPr>
            <a:spLocks noGrp="1"/>
          </p:cNvSpPr>
          <p:nvPr>
            <p:ph type="sldNum" sz="quarter" idx="4294967295"/>
          </p:nvPr>
        </p:nvSpPr>
        <p:spPr>
          <a:xfrm>
            <a:off x="7010400" y="6381750"/>
            <a:ext cx="2133600" cy="476250"/>
          </a:xfrm>
          <a:prstGeom prst="rect">
            <a:avLst/>
          </a:prstGeom>
        </p:spPr>
        <p:txBody>
          <a:bodyPr/>
          <a:lstStyle/>
          <a:p>
            <a:pPr>
              <a:defRPr/>
            </a:pPr>
            <a:fld id="{BD45B917-A63E-4FAA-88BC-86BB32F19A6E}" type="slidenum">
              <a:rPr lang="en-US" smtClean="0">
                <a:latin typeface="+mn-lt"/>
              </a:rPr>
              <a:pPr>
                <a:defRPr/>
              </a:pPr>
              <a:t>42</a:t>
            </a:fld>
            <a:endParaRPr lang="en-US" dirty="0">
              <a:latin typeface="+mn-lt"/>
            </a:endParaRPr>
          </a:p>
        </p:txBody>
      </p:sp>
      <p:sp>
        <p:nvSpPr>
          <p:cNvPr id="4" name="Footer Placeholder 3"/>
          <p:cNvSpPr>
            <a:spLocks noGrp="1"/>
          </p:cNvSpPr>
          <p:nvPr>
            <p:ph type="ftr" sz="quarter" idx="11"/>
          </p:nvPr>
        </p:nvSpPr>
        <p:spPr/>
        <p:txBody>
          <a:bodyPr/>
          <a:lstStyle/>
          <a:p>
            <a:endParaRPr lang="en-US" dirty="0"/>
          </a:p>
        </p:txBody>
      </p:sp>
      <p:sp>
        <p:nvSpPr>
          <p:cNvPr id="8" name="Rectangle 3"/>
          <p:cNvSpPr txBox="1">
            <a:spLocks noChangeArrowheads="1"/>
          </p:cNvSpPr>
          <p:nvPr/>
        </p:nvSpPr>
        <p:spPr>
          <a:xfrm>
            <a:off x="609600" y="1524000"/>
            <a:ext cx="8229600" cy="4989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Arial" pitchFamily="34" charset="0"/>
              <a:buNone/>
            </a:pPr>
            <a:endParaRPr lang="en-US" sz="1800" dirty="0" smtClean="0"/>
          </a:p>
          <a:p>
            <a:pPr marL="342900" lvl="1">
              <a:lnSpc>
                <a:spcPct val="80000"/>
              </a:lnSpc>
            </a:pPr>
            <a:r>
              <a:rPr lang="en-US" sz="1800" u="sng" dirty="0" smtClean="0"/>
              <a:t>Intuition:</a:t>
            </a:r>
            <a:r>
              <a:rPr lang="en-US" sz="1800" dirty="0" smtClean="0"/>
              <a:t>  System performs reasoning </a:t>
            </a:r>
            <a:r>
              <a:rPr lang="en-US" sz="1800" dirty="0"/>
              <a:t>and </a:t>
            </a:r>
            <a:r>
              <a:rPr lang="en-US" sz="1800" dirty="0" smtClean="0"/>
              <a:t>response, </a:t>
            </a:r>
            <a:r>
              <a:rPr lang="en-US" sz="1800" dirty="0"/>
              <a:t>where </a:t>
            </a:r>
            <a:r>
              <a:rPr lang="en-US" sz="1800" dirty="0" smtClean="0"/>
              <a:t>goals </a:t>
            </a:r>
            <a:r>
              <a:rPr lang="en-US" sz="1800" dirty="0"/>
              <a:t>are well defined </a:t>
            </a:r>
            <a:r>
              <a:rPr lang="en-US" sz="1800" dirty="0" smtClean="0"/>
              <a:t>by human and </a:t>
            </a:r>
            <a:r>
              <a:rPr lang="en-US" sz="1800" dirty="0"/>
              <a:t>some bounded range of actions is available.</a:t>
            </a:r>
            <a:endParaRPr lang="en-US" sz="1800" dirty="0" smtClean="0"/>
          </a:p>
          <a:p>
            <a:pPr marL="57150" lvl="1" indent="0">
              <a:lnSpc>
                <a:spcPct val="80000"/>
              </a:lnSpc>
              <a:buNone/>
            </a:pPr>
            <a:endParaRPr lang="en-US" sz="1800" dirty="0" smtClean="0"/>
          </a:p>
          <a:p>
            <a:r>
              <a:rPr lang="en-US" sz="1800" u="sng" dirty="0" smtClean="0"/>
              <a:t>Features:</a:t>
            </a:r>
          </a:p>
          <a:p>
            <a:pPr lvl="1"/>
            <a:r>
              <a:rPr lang="en-US" sz="1800" dirty="0"/>
              <a:t>Automated reasoning, and </a:t>
            </a:r>
          </a:p>
          <a:p>
            <a:pPr lvl="1"/>
            <a:r>
              <a:rPr lang="en-US" sz="1800" dirty="0"/>
              <a:t>Adaptive </a:t>
            </a:r>
            <a:r>
              <a:rPr lang="en-US" sz="1800" dirty="0" smtClean="0"/>
              <a:t>response</a:t>
            </a:r>
          </a:p>
          <a:p>
            <a:pPr marL="57150" lvl="1" indent="0">
              <a:lnSpc>
                <a:spcPct val="80000"/>
              </a:lnSpc>
              <a:buNone/>
            </a:pPr>
            <a:endParaRPr lang="en-US" sz="1800" dirty="0" smtClean="0"/>
          </a:p>
          <a:p>
            <a:pPr marL="342900" lvl="1">
              <a:lnSpc>
                <a:spcPct val="80000"/>
              </a:lnSpc>
            </a:pPr>
            <a:r>
              <a:rPr lang="en-US" sz="1800" dirty="0" smtClean="0">
                <a:solidFill>
                  <a:prstClr val="black"/>
                </a:solidFill>
              </a:rPr>
              <a:t>Automated </a:t>
            </a:r>
            <a:r>
              <a:rPr lang="en-US" sz="1800" dirty="0">
                <a:solidFill>
                  <a:prstClr val="black"/>
                </a:solidFill>
              </a:rPr>
              <a:t>reasoning and adaptive response </a:t>
            </a:r>
            <a:r>
              <a:rPr lang="en-US" sz="1800" dirty="0" smtClean="0">
                <a:solidFill>
                  <a:prstClr val="black"/>
                </a:solidFill>
              </a:rPr>
              <a:t>needed </a:t>
            </a:r>
            <a:r>
              <a:rPr lang="en-US" sz="1800" dirty="0">
                <a:solidFill>
                  <a:prstClr val="black"/>
                </a:solidFill>
              </a:rPr>
              <a:t>to mitigate damage from attacks at </a:t>
            </a:r>
            <a:r>
              <a:rPr lang="en-US" sz="1800" dirty="0" smtClean="0">
                <a:solidFill>
                  <a:prstClr val="black"/>
                </a:solidFill>
              </a:rPr>
              <a:t>machine </a:t>
            </a:r>
            <a:r>
              <a:rPr lang="en-US" sz="1800" dirty="0">
                <a:solidFill>
                  <a:prstClr val="black"/>
                </a:solidFill>
              </a:rPr>
              <a:t>speed and enterprise scale.</a:t>
            </a:r>
          </a:p>
          <a:p>
            <a:pPr marL="57150" lvl="1" indent="0">
              <a:lnSpc>
                <a:spcPct val="80000"/>
              </a:lnSpc>
              <a:buNone/>
            </a:pPr>
            <a:endParaRPr lang="en-US" sz="1800" dirty="0"/>
          </a:p>
          <a:p>
            <a:pPr marL="342900" lvl="1">
              <a:lnSpc>
                <a:spcPct val="80000"/>
              </a:lnSpc>
            </a:pPr>
            <a:r>
              <a:rPr lang="en-US" sz="1800" dirty="0">
                <a:solidFill>
                  <a:prstClr val="black"/>
                </a:solidFill>
              </a:rPr>
              <a:t>Automated responses can also </a:t>
            </a:r>
            <a:r>
              <a:rPr lang="en-US" sz="1800" dirty="0" smtClean="0">
                <a:solidFill>
                  <a:prstClr val="black"/>
                </a:solidFill>
              </a:rPr>
              <a:t>reduce uncertainty </a:t>
            </a:r>
            <a:r>
              <a:rPr lang="en-US" sz="1800" dirty="0">
                <a:solidFill>
                  <a:prstClr val="black"/>
                </a:solidFill>
              </a:rPr>
              <a:t>and </a:t>
            </a:r>
            <a:r>
              <a:rPr lang="en-US" sz="1800" dirty="0" smtClean="0">
                <a:solidFill>
                  <a:prstClr val="black"/>
                </a:solidFill>
              </a:rPr>
              <a:t>increase situational awareness</a:t>
            </a:r>
            <a:endParaRPr lang="en-US" sz="1800" dirty="0">
              <a:solidFill>
                <a:prstClr val="black"/>
              </a:solidFill>
            </a:endParaRPr>
          </a:p>
          <a:p>
            <a:pPr marL="57150" lvl="1" indent="0">
              <a:lnSpc>
                <a:spcPct val="80000"/>
              </a:lnSpc>
              <a:buNone/>
            </a:pPr>
            <a:endParaRPr lang="en-US" sz="1800" dirty="0" smtClean="0"/>
          </a:p>
          <a:p>
            <a:pPr marL="57150" lvl="1" indent="0">
              <a:lnSpc>
                <a:spcPct val="80000"/>
              </a:lnSpc>
              <a:buNone/>
            </a:pPr>
            <a:endParaRPr lang="en-US" sz="1800" dirty="0" smtClean="0"/>
          </a:p>
          <a:p>
            <a:pPr marL="342900" lvl="1">
              <a:lnSpc>
                <a:spcPct val="80000"/>
              </a:lnSpc>
            </a:pPr>
            <a:endParaRPr lang="en-US" sz="1800" dirty="0"/>
          </a:p>
          <a:p>
            <a:pPr marL="342900" lvl="1">
              <a:lnSpc>
                <a:spcPct val="80000"/>
              </a:lnSpc>
            </a:pPr>
            <a:endParaRPr lang="en-US" sz="1800" i="1" dirty="0" smtClean="0"/>
          </a:p>
          <a:p>
            <a:pPr marL="457200" lvl="1" indent="0">
              <a:lnSpc>
                <a:spcPct val="80000"/>
              </a:lnSpc>
              <a:buFont typeface="Arial" pitchFamily="34" charset="0"/>
              <a:buNone/>
            </a:pPr>
            <a:endParaRPr lang="en-US" sz="1400" dirty="0" smtClean="0"/>
          </a:p>
          <a:p>
            <a:pPr indent="-285750">
              <a:lnSpc>
                <a:spcPct val="80000"/>
              </a:lnSpc>
            </a:pPr>
            <a:endParaRPr lang="en-US" sz="1800" b="1" dirty="0" smtClean="0"/>
          </a:p>
          <a:p>
            <a:pPr marL="457200" lvl="1" indent="0">
              <a:lnSpc>
                <a:spcPct val="80000"/>
              </a:lnSpc>
              <a:buFont typeface="Arial" pitchFamily="34" charset="0"/>
              <a:buNone/>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buFont typeface="Arial" pitchFamily="34" charset="0"/>
              <a:buNone/>
            </a:pPr>
            <a:endParaRPr lang="en-US" sz="1800" dirty="0" smtClean="0"/>
          </a:p>
          <a:p>
            <a:pPr>
              <a:lnSpc>
                <a:spcPct val="80000"/>
              </a:lnSpc>
            </a:pPr>
            <a:endParaRPr lang="en-US" sz="1400" dirty="0" smtClean="0"/>
          </a:p>
        </p:txBody>
      </p:sp>
    </p:spTree>
    <p:extLst>
      <p:ext uri="{BB962C8B-B14F-4D97-AF65-F5344CB8AC3E}">
        <p14:creationId xmlns:p14="http://schemas.microsoft.com/office/powerpoint/2010/main" val="16091043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457200" y="1371600"/>
            <a:ext cx="8229600" cy="4989513"/>
          </a:xfrm>
        </p:spPr>
        <p:txBody>
          <a:bodyPr>
            <a:normAutofit/>
          </a:bodyPr>
          <a:lstStyle/>
          <a:p>
            <a:pPr marL="57150" lvl="1" indent="0">
              <a:lnSpc>
                <a:spcPct val="80000"/>
              </a:lnSpc>
              <a:buNone/>
            </a:pPr>
            <a:endParaRPr lang="en-US" sz="1800" i="1" dirty="0"/>
          </a:p>
          <a:p>
            <a:pPr marL="457200" lvl="1" indent="0">
              <a:lnSpc>
                <a:spcPct val="80000"/>
              </a:lnSpc>
              <a:buNone/>
            </a:pPr>
            <a:endParaRPr lang="en-US" sz="1400" dirty="0"/>
          </a:p>
          <a:p>
            <a:pPr indent="-285750">
              <a:lnSpc>
                <a:spcPct val="80000"/>
              </a:lnSpc>
            </a:pPr>
            <a:endParaRPr lang="en-US" sz="1800" b="1" dirty="0" smtClean="0"/>
          </a:p>
          <a:p>
            <a:pPr marL="457200" lvl="1" indent="0">
              <a:lnSpc>
                <a:spcPct val="80000"/>
              </a:lnSpc>
              <a:buNone/>
            </a:pPr>
            <a:endParaRPr lang="en-US" sz="1800" dirty="0" smtClean="0"/>
          </a:p>
          <a:p>
            <a:pPr marL="0" indent="0">
              <a:lnSpc>
                <a:spcPct val="80000"/>
              </a:lnSpc>
              <a:buNone/>
            </a:pPr>
            <a:endParaRPr lang="en-US" sz="1800" dirty="0" smtClean="0"/>
          </a:p>
          <a:p>
            <a:pPr>
              <a:lnSpc>
                <a:spcPct val="80000"/>
              </a:lnSpc>
            </a:pPr>
            <a:endParaRPr lang="en-US" sz="1800" dirty="0" smtClean="0"/>
          </a:p>
          <a:p>
            <a:pPr>
              <a:lnSpc>
                <a:spcPct val="80000"/>
              </a:lnSpc>
            </a:pPr>
            <a:endParaRPr lang="en-US" sz="1800" dirty="0" smtClean="0"/>
          </a:p>
          <a:p>
            <a:pPr marL="0" indent="0">
              <a:lnSpc>
                <a:spcPct val="80000"/>
              </a:lnSpc>
              <a:buNone/>
            </a:pPr>
            <a:endParaRPr lang="en-US" sz="1800" dirty="0" smtClean="0"/>
          </a:p>
          <a:p>
            <a:pPr marL="0" indent="0">
              <a:lnSpc>
                <a:spcPct val="80000"/>
              </a:lnSpc>
              <a:buNone/>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buNone/>
            </a:pPr>
            <a:endParaRPr lang="en-US" sz="1800" dirty="0" smtClean="0"/>
          </a:p>
          <a:p>
            <a:pPr>
              <a:lnSpc>
                <a:spcPct val="80000"/>
              </a:lnSpc>
            </a:pPr>
            <a:endParaRPr lang="en-US" sz="1400" dirty="0" smtClean="0"/>
          </a:p>
        </p:txBody>
      </p:sp>
      <p:sp>
        <p:nvSpPr>
          <p:cNvPr id="25601" name="Rectangle 2"/>
          <p:cNvSpPr>
            <a:spLocks noGrp="1" noChangeArrowheads="1"/>
          </p:cNvSpPr>
          <p:nvPr>
            <p:ph type="title"/>
          </p:nvPr>
        </p:nvSpPr>
        <p:spPr>
          <a:xfrm>
            <a:off x="457200" y="762000"/>
            <a:ext cx="8229600" cy="838200"/>
          </a:xfrm>
        </p:spPr>
        <p:txBody>
          <a:bodyPr>
            <a:normAutofit fontScale="90000"/>
          </a:bodyPr>
          <a:lstStyle/>
          <a:p>
            <a:r>
              <a:rPr lang="en-US" sz="3600" dirty="0">
                <a:solidFill>
                  <a:srgbClr val="1F497D">
                    <a:lumMod val="75000"/>
                  </a:srgbClr>
                </a:solidFill>
              </a:rPr>
              <a:t>Autonomous </a:t>
            </a:r>
            <a:r>
              <a:rPr lang="en-US" sz="3600" dirty="0" smtClean="0">
                <a:solidFill>
                  <a:srgbClr val="1F497D">
                    <a:lumMod val="75000"/>
                  </a:srgbClr>
                </a:solidFill>
              </a:rPr>
              <a:t>Cyber Defense Challenges</a:t>
            </a:r>
            <a:r>
              <a:rPr lang="en-US" sz="3100" b="1" dirty="0" smtClean="0">
                <a:latin typeface="+mn-lt"/>
              </a:rPr>
              <a:t/>
            </a:r>
            <a:br>
              <a:rPr lang="en-US" sz="3100" b="1" dirty="0" smtClean="0">
                <a:latin typeface="+mn-lt"/>
              </a:rPr>
            </a:br>
            <a:endParaRPr lang="en-US" sz="1400" dirty="0" smtClean="0">
              <a:latin typeface="+mn-lt"/>
            </a:endParaRPr>
          </a:p>
        </p:txBody>
      </p:sp>
      <p:sp>
        <p:nvSpPr>
          <p:cNvPr id="7" name="Slide Number Placeholder 6"/>
          <p:cNvSpPr>
            <a:spLocks noGrp="1"/>
          </p:cNvSpPr>
          <p:nvPr>
            <p:ph type="sldNum" sz="quarter" idx="4294967295"/>
          </p:nvPr>
        </p:nvSpPr>
        <p:spPr>
          <a:xfrm>
            <a:off x="7010400" y="6381750"/>
            <a:ext cx="2133600" cy="476250"/>
          </a:xfrm>
          <a:prstGeom prst="rect">
            <a:avLst/>
          </a:prstGeom>
        </p:spPr>
        <p:txBody>
          <a:bodyPr/>
          <a:lstStyle/>
          <a:p>
            <a:pPr>
              <a:defRPr/>
            </a:pPr>
            <a:fld id="{BD45B917-A63E-4FAA-88BC-86BB32F19A6E}" type="slidenum">
              <a:rPr lang="en-US" smtClean="0">
                <a:latin typeface="+mn-lt"/>
              </a:rPr>
              <a:pPr>
                <a:defRPr/>
              </a:pPr>
              <a:t>43</a:t>
            </a:fld>
            <a:endParaRPr lang="en-US" dirty="0">
              <a:latin typeface="+mn-lt"/>
            </a:endParaRPr>
          </a:p>
        </p:txBody>
      </p:sp>
      <p:sp>
        <p:nvSpPr>
          <p:cNvPr id="4" name="Footer Placeholder 3"/>
          <p:cNvSpPr>
            <a:spLocks noGrp="1"/>
          </p:cNvSpPr>
          <p:nvPr>
            <p:ph type="ftr" sz="quarter" idx="11"/>
          </p:nvPr>
        </p:nvSpPr>
        <p:spPr/>
        <p:txBody>
          <a:bodyPr/>
          <a:lstStyle/>
          <a:p>
            <a:endParaRPr lang="en-US" dirty="0"/>
          </a:p>
        </p:txBody>
      </p:sp>
      <p:sp>
        <p:nvSpPr>
          <p:cNvPr id="8" name="Rectangle 3"/>
          <p:cNvSpPr txBox="1">
            <a:spLocks noChangeArrowheads="1"/>
          </p:cNvSpPr>
          <p:nvPr/>
        </p:nvSpPr>
        <p:spPr>
          <a:xfrm>
            <a:off x="609600" y="1524000"/>
            <a:ext cx="8229600" cy="4989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Arial" pitchFamily="34" charset="0"/>
              <a:buNone/>
            </a:pPr>
            <a:endParaRPr lang="en-US" sz="1800" dirty="0" smtClean="0"/>
          </a:p>
          <a:p>
            <a:pPr marL="342900" lvl="1">
              <a:lnSpc>
                <a:spcPct val="80000"/>
              </a:lnSpc>
            </a:pPr>
            <a:r>
              <a:rPr lang="en-US" sz="1800" dirty="0" smtClean="0"/>
              <a:t>Cyber training </a:t>
            </a:r>
            <a:r>
              <a:rPr lang="en-US" sz="1800" dirty="0"/>
              <a:t>data and realistic testbed for </a:t>
            </a:r>
            <a:endParaRPr lang="en-US" sz="1800" dirty="0" smtClean="0"/>
          </a:p>
          <a:p>
            <a:pPr marL="57150" lvl="1" indent="0">
              <a:lnSpc>
                <a:spcPct val="80000"/>
              </a:lnSpc>
              <a:buNone/>
            </a:pPr>
            <a:r>
              <a:rPr lang="en-US" sz="1800" dirty="0" smtClean="0"/>
              <a:t>      repeatable</a:t>
            </a:r>
            <a:r>
              <a:rPr lang="en-US" sz="1800" dirty="0"/>
              <a:t>, </a:t>
            </a:r>
            <a:r>
              <a:rPr lang="en-US" sz="1800" dirty="0" smtClean="0"/>
              <a:t>interactive experiments</a:t>
            </a:r>
          </a:p>
          <a:p>
            <a:pPr marL="57150" lvl="1" indent="0">
              <a:lnSpc>
                <a:spcPct val="80000"/>
              </a:lnSpc>
              <a:buNone/>
            </a:pPr>
            <a:endParaRPr lang="en-US" sz="1800" dirty="0" smtClean="0"/>
          </a:p>
          <a:p>
            <a:pPr marL="342900" lvl="1">
              <a:lnSpc>
                <a:spcPct val="80000"/>
              </a:lnSpc>
            </a:pPr>
            <a:r>
              <a:rPr lang="en-US" sz="1800" dirty="0"/>
              <a:t>Speed and scalability of </a:t>
            </a:r>
            <a:r>
              <a:rPr lang="en-US" sz="1800" dirty="0" smtClean="0"/>
              <a:t>reasoning methods, </a:t>
            </a:r>
            <a:r>
              <a:rPr lang="en-US" sz="1800" dirty="0"/>
              <a:t>esp. </a:t>
            </a:r>
          </a:p>
          <a:p>
            <a:pPr marL="57150" lvl="1" indent="0">
              <a:lnSpc>
                <a:spcPct val="80000"/>
              </a:lnSpc>
              <a:buNone/>
            </a:pPr>
            <a:r>
              <a:rPr lang="en-US" sz="1800" dirty="0"/>
              <a:t>      over large state spaces</a:t>
            </a:r>
            <a:endParaRPr lang="en-US" sz="1800" dirty="0" smtClean="0"/>
          </a:p>
          <a:p>
            <a:pPr marL="57150" lvl="1" indent="0">
              <a:lnSpc>
                <a:spcPct val="80000"/>
              </a:lnSpc>
              <a:buNone/>
            </a:pPr>
            <a:endParaRPr lang="en-US" sz="1800" dirty="0" smtClean="0"/>
          </a:p>
          <a:p>
            <a:pPr marL="342900" lvl="1">
              <a:lnSpc>
                <a:spcPct val="80000"/>
              </a:lnSpc>
            </a:pPr>
            <a:r>
              <a:rPr lang="en-US" sz="1800" dirty="0"/>
              <a:t>Decisions made on uncertain and incomplete data</a:t>
            </a:r>
          </a:p>
          <a:p>
            <a:pPr marL="742950" lvl="2">
              <a:lnSpc>
                <a:spcPct val="80000"/>
              </a:lnSpc>
            </a:pPr>
            <a:r>
              <a:rPr lang="en-US" sz="1400" dirty="0" smtClean="0"/>
              <a:t>Adversary </a:t>
            </a:r>
            <a:r>
              <a:rPr lang="en-US" sz="1400" dirty="0"/>
              <a:t>influence on </a:t>
            </a:r>
            <a:r>
              <a:rPr lang="en-US" sz="1400" dirty="0" smtClean="0"/>
              <a:t>computer network</a:t>
            </a:r>
          </a:p>
          <a:p>
            <a:pPr marL="742950" lvl="2">
              <a:lnSpc>
                <a:spcPct val="80000"/>
              </a:lnSpc>
            </a:pPr>
            <a:r>
              <a:rPr lang="en-US" sz="1400" dirty="0" smtClean="0"/>
              <a:t>Users, admins, and defenders influence </a:t>
            </a:r>
            <a:r>
              <a:rPr lang="en-US" sz="1400" dirty="0"/>
              <a:t>on </a:t>
            </a:r>
            <a:r>
              <a:rPr lang="en-US" sz="1400" dirty="0" smtClean="0"/>
              <a:t>computer network and adversary</a:t>
            </a:r>
          </a:p>
          <a:p>
            <a:pPr marL="342900" lvl="1">
              <a:lnSpc>
                <a:spcPct val="80000"/>
              </a:lnSpc>
            </a:pPr>
            <a:endParaRPr lang="en-US" sz="1800" dirty="0"/>
          </a:p>
          <a:p>
            <a:pPr marL="342900" lvl="1">
              <a:lnSpc>
                <a:spcPct val="80000"/>
              </a:lnSpc>
            </a:pPr>
            <a:r>
              <a:rPr lang="en-US" sz="1800" dirty="0" smtClean="0"/>
              <a:t>Reasoning across different time scales (e.g., correlation among historical, current, and future decisions and responses)</a:t>
            </a:r>
          </a:p>
          <a:p>
            <a:pPr marL="342900" lvl="1">
              <a:lnSpc>
                <a:spcPct val="80000"/>
              </a:lnSpc>
            </a:pPr>
            <a:endParaRPr lang="en-US" sz="1800" dirty="0"/>
          </a:p>
          <a:p>
            <a:pPr marL="342900" lvl="1">
              <a:lnSpc>
                <a:spcPct val="80000"/>
              </a:lnSpc>
            </a:pPr>
            <a:r>
              <a:rPr lang="en-US" sz="1800" dirty="0" smtClean="0"/>
              <a:t>Interactions between global and local decisions and responses (e.g., central vs. distributed system)</a:t>
            </a:r>
          </a:p>
          <a:p>
            <a:pPr marL="342900" lvl="1">
              <a:lnSpc>
                <a:spcPct val="80000"/>
              </a:lnSpc>
            </a:pPr>
            <a:endParaRPr lang="en-US" sz="1800" i="1" dirty="0"/>
          </a:p>
          <a:p>
            <a:pPr marL="342900" lvl="1">
              <a:lnSpc>
                <a:spcPct val="80000"/>
              </a:lnSpc>
            </a:pPr>
            <a:endParaRPr lang="en-US" sz="1800" dirty="0" smtClean="0"/>
          </a:p>
          <a:p>
            <a:pPr marL="342900" lvl="1">
              <a:lnSpc>
                <a:spcPct val="80000"/>
              </a:lnSpc>
            </a:pPr>
            <a:endParaRPr lang="en-US" sz="1800" dirty="0" smtClean="0"/>
          </a:p>
          <a:p>
            <a:pPr marL="57150" lvl="1" indent="0">
              <a:lnSpc>
                <a:spcPct val="80000"/>
              </a:lnSpc>
              <a:buNone/>
            </a:pPr>
            <a:endParaRPr lang="en-US" sz="1800" dirty="0" smtClean="0"/>
          </a:p>
          <a:p>
            <a:pPr marL="57150" lvl="1" indent="0">
              <a:lnSpc>
                <a:spcPct val="80000"/>
              </a:lnSpc>
              <a:buNone/>
            </a:pPr>
            <a:endParaRPr lang="en-US" sz="1800" dirty="0"/>
          </a:p>
          <a:p>
            <a:pPr marL="342900" lvl="1">
              <a:lnSpc>
                <a:spcPct val="80000"/>
              </a:lnSpc>
            </a:pPr>
            <a:endParaRPr lang="en-US" sz="1800" dirty="0" smtClean="0"/>
          </a:p>
          <a:p>
            <a:pPr marL="57150" lvl="1" indent="0">
              <a:lnSpc>
                <a:spcPct val="80000"/>
              </a:lnSpc>
              <a:buNone/>
            </a:pPr>
            <a:endParaRPr lang="en-US" sz="1800" dirty="0" smtClean="0"/>
          </a:p>
          <a:p>
            <a:pPr marL="342900" lvl="1">
              <a:lnSpc>
                <a:spcPct val="80000"/>
              </a:lnSpc>
            </a:pPr>
            <a:endParaRPr lang="en-US" sz="1800" dirty="0"/>
          </a:p>
          <a:p>
            <a:pPr marL="342900" lvl="1">
              <a:lnSpc>
                <a:spcPct val="80000"/>
              </a:lnSpc>
            </a:pPr>
            <a:endParaRPr lang="en-US" sz="1800" i="1" dirty="0" smtClean="0"/>
          </a:p>
          <a:p>
            <a:pPr marL="457200" lvl="1" indent="0">
              <a:lnSpc>
                <a:spcPct val="80000"/>
              </a:lnSpc>
              <a:buFont typeface="Arial" pitchFamily="34" charset="0"/>
              <a:buNone/>
            </a:pPr>
            <a:endParaRPr lang="en-US" sz="1400" dirty="0" smtClean="0"/>
          </a:p>
          <a:p>
            <a:pPr indent="-285750">
              <a:lnSpc>
                <a:spcPct val="80000"/>
              </a:lnSpc>
            </a:pPr>
            <a:endParaRPr lang="en-US" sz="1800" b="1" dirty="0" smtClean="0"/>
          </a:p>
          <a:p>
            <a:pPr marL="457200" lvl="1" indent="0">
              <a:lnSpc>
                <a:spcPct val="80000"/>
              </a:lnSpc>
              <a:buFont typeface="Arial" pitchFamily="34" charset="0"/>
              <a:buNone/>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buFont typeface="Arial" pitchFamily="34" charset="0"/>
              <a:buNone/>
            </a:pPr>
            <a:endParaRPr lang="en-US" sz="1800" dirty="0" smtClean="0"/>
          </a:p>
          <a:p>
            <a:pPr>
              <a:lnSpc>
                <a:spcPct val="80000"/>
              </a:lnSpc>
            </a:pPr>
            <a:endParaRPr lang="en-US" sz="1400" dirty="0" smtClean="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295400"/>
            <a:ext cx="31242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25952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1"/>
          <p:cNvSpPr txBox="1"/>
          <p:nvPr/>
        </p:nvSpPr>
        <p:spPr>
          <a:xfrm>
            <a:off x="457172" y="273352"/>
            <a:ext cx="8228763" cy="1145009"/>
          </a:xfrm>
          <a:prstGeom prst="rect">
            <a:avLst/>
          </a:prstGeom>
          <a:noFill/>
          <a:ln>
            <a:noFill/>
          </a:ln>
        </p:spPr>
        <p:txBody>
          <a:bodyPr lIns="0" tIns="0" rIns="0" bIns="0" anchor="ctr"/>
          <a:lstStyle/>
          <a:p>
            <a:pPr algn="ctr"/>
            <a:r>
              <a:rPr lang="en-US" sz="3200" dirty="0">
                <a:solidFill>
                  <a:schemeClr val="tx2">
                    <a:lumMod val="75000"/>
                  </a:schemeClr>
                </a:solidFill>
                <a:latin typeface="+mj-lt"/>
                <a:ea typeface="+mj-ea"/>
                <a:cs typeface="+mj-cs"/>
              </a:rPr>
              <a:t>RL Cyber-Defense Scenario</a:t>
            </a:r>
            <a:endParaRPr sz="3200" dirty="0">
              <a:solidFill>
                <a:schemeClr val="tx2">
                  <a:lumMod val="75000"/>
                </a:schemeClr>
              </a:solidFill>
              <a:latin typeface="+mj-lt"/>
              <a:ea typeface="+mj-ea"/>
              <a:cs typeface="+mj-cs"/>
            </a:endParaRPr>
          </a:p>
        </p:txBody>
      </p:sp>
      <p:sp>
        <p:nvSpPr>
          <p:cNvPr id="5" name="TextShape 2"/>
          <p:cNvSpPr txBox="1"/>
          <p:nvPr/>
        </p:nvSpPr>
        <p:spPr>
          <a:xfrm>
            <a:off x="489827" y="1295400"/>
            <a:ext cx="8228763" cy="5579744"/>
          </a:xfrm>
          <a:prstGeom prst="rect">
            <a:avLst/>
          </a:prstGeom>
          <a:noFill/>
          <a:ln>
            <a:noFill/>
          </a:ln>
        </p:spPr>
        <p:txBody>
          <a:bodyPr lIns="0" tIns="0" rIns="0" bIns="0"/>
          <a:lstStyle/>
          <a:p>
            <a:pPr marL="342900" indent="-342900">
              <a:buSzPct val="75000"/>
              <a:buFont typeface="Arial" panose="020B0604020202020204" pitchFamily="34" charset="0"/>
              <a:buChar char="•"/>
            </a:pPr>
            <a:r>
              <a:rPr lang="en-US" dirty="0" smtClean="0"/>
              <a:t>Given possible cyber-attack conditions, train RL agent to mitigate attack while maintaining network performance level (preferably high)</a:t>
            </a:r>
          </a:p>
          <a:p>
            <a:pPr marL="342900" indent="-342900">
              <a:buSzPct val="75000"/>
              <a:buFont typeface="Arial" panose="020B0604020202020204" pitchFamily="34" charset="0"/>
              <a:buChar char="•"/>
            </a:pPr>
            <a:endParaRPr lang="en-US" dirty="0" smtClean="0"/>
          </a:p>
          <a:p>
            <a:pPr marL="342900" indent="-342900">
              <a:buSzPct val="75000"/>
              <a:buFont typeface="Arial" panose="020B0604020202020204" pitchFamily="34" charset="0"/>
              <a:buChar char="•"/>
            </a:pPr>
            <a:r>
              <a:rPr lang="en-US" dirty="0" smtClean="0"/>
              <a:t>Network of eighteen (18) equally valuable nodes</a:t>
            </a:r>
          </a:p>
          <a:p>
            <a:pPr marL="342900" indent="-342900">
              <a:buSzPct val="45000"/>
              <a:buFont typeface="Arial" panose="020B0604020202020204" pitchFamily="34" charset="0"/>
              <a:buChar char="•"/>
            </a:pPr>
            <a:endParaRPr lang="en-US" dirty="0" smtClean="0"/>
          </a:p>
          <a:p>
            <a:pPr marL="285750" indent="-285750">
              <a:buSzPct val="75000"/>
              <a:buFont typeface="Arial" panose="020B0604020202020204" pitchFamily="34" charset="0"/>
              <a:buChar char="•"/>
            </a:pPr>
            <a:r>
              <a:rPr lang="en-US" dirty="0" smtClean="0"/>
              <a:t> Node </a:t>
            </a:r>
            <a:r>
              <a:rPr lang="en-US" dirty="0"/>
              <a:t>types:</a:t>
            </a:r>
          </a:p>
          <a:p>
            <a:pPr marL="742950" lvl="1" indent="-285750">
              <a:buSzPct val="75000"/>
              <a:buFont typeface="Arial" panose="020B0604020202020204" pitchFamily="34" charset="0"/>
              <a:buChar char="•"/>
            </a:pPr>
            <a:r>
              <a:rPr lang="en-US" dirty="0" smtClean="0"/>
              <a:t>Assigned </a:t>
            </a:r>
            <a:r>
              <a:rPr lang="en-US" dirty="0"/>
              <a:t>0: Safe</a:t>
            </a:r>
          </a:p>
          <a:p>
            <a:pPr marL="742950" lvl="1" indent="-285750">
              <a:buSzPct val="75000"/>
              <a:buFont typeface="Arial" panose="020B0604020202020204" pitchFamily="34" charset="0"/>
              <a:buChar char="•"/>
            </a:pPr>
            <a:r>
              <a:rPr lang="en-US" dirty="0"/>
              <a:t>Assigned 1: </a:t>
            </a:r>
            <a:r>
              <a:rPr lang="en-US" dirty="0" smtClean="0"/>
              <a:t>Unsafe &amp; </a:t>
            </a:r>
            <a:r>
              <a:rPr lang="en-US" u="sng" dirty="0"/>
              <a:t>not</a:t>
            </a:r>
            <a:r>
              <a:rPr lang="en-US" dirty="0"/>
              <a:t> isolated</a:t>
            </a:r>
          </a:p>
          <a:p>
            <a:pPr marL="742950" lvl="1" indent="-285750">
              <a:buSzPct val="75000"/>
              <a:buFont typeface="Arial" panose="020B0604020202020204" pitchFamily="34" charset="0"/>
              <a:buChar char="•"/>
            </a:pPr>
            <a:r>
              <a:rPr lang="en-US" dirty="0"/>
              <a:t>Assigned 2: </a:t>
            </a:r>
            <a:r>
              <a:rPr lang="en-US" dirty="0" smtClean="0"/>
              <a:t>Unsafe &amp; </a:t>
            </a:r>
            <a:r>
              <a:rPr lang="en-US" u="sng" dirty="0" smtClean="0"/>
              <a:t>and</a:t>
            </a:r>
            <a:r>
              <a:rPr lang="en-US" dirty="0" smtClean="0"/>
              <a:t> isolated</a:t>
            </a:r>
          </a:p>
          <a:p>
            <a:pPr marL="742950" lvl="1" indent="-285750">
              <a:buSzPct val="75000"/>
              <a:buFont typeface="Arial" panose="020B0604020202020204" pitchFamily="34" charset="0"/>
              <a:buChar char="•"/>
            </a:pPr>
            <a:r>
              <a:rPr lang="en-US" dirty="0" smtClean="0"/>
              <a:t> </a:t>
            </a:r>
          </a:p>
          <a:p>
            <a:pPr marL="285750" indent="-285750">
              <a:buSzPct val="75000"/>
              <a:buFont typeface="Arial" panose="020B0604020202020204" pitchFamily="34" charset="0"/>
              <a:buChar char="•"/>
            </a:pPr>
            <a:r>
              <a:rPr lang="en-US" dirty="0" smtClean="0"/>
              <a:t> State of system (i.e., network) </a:t>
            </a:r>
            <a:r>
              <a:rPr lang="en-US" dirty="0"/>
              <a:t> </a:t>
            </a:r>
            <a:r>
              <a:rPr lang="en-US" dirty="0" smtClean="0"/>
              <a:t>= total number</a:t>
            </a:r>
          </a:p>
          <a:p>
            <a:pPr>
              <a:buSzPct val="45000"/>
            </a:pPr>
            <a:r>
              <a:rPr lang="en-US" dirty="0" smtClean="0"/>
              <a:t>      of safe nodes =&gt; 3</a:t>
            </a:r>
            <a:r>
              <a:rPr lang="en-US" baseline="30000" dirty="0" smtClean="0"/>
              <a:t>18</a:t>
            </a:r>
            <a:r>
              <a:rPr lang="en-US" dirty="0" smtClean="0"/>
              <a:t> possible states</a:t>
            </a:r>
          </a:p>
          <a:p>
            <a:pPr>
              <a:buSzPct val="45000"/>
            </a:pPr>
            <a:endParaRPr lang="en-US" dirty="0" smtClean="0"/>
          </a:p>
          <a:p>
            <a:pPr>
              <a:buSzPct val="45000"/>
              <a:buFont typeface="StarSymbol"/>
              <a:buChar char=""/>
            </a:pPr>
            <a:endParaRPr lang="en-US" dirty="0" smtClean="0"/>
          </a:p>
          <a:p>
            <a:pPr>
              <a:buSzPct val="75000"/>
            </a:pPr>
            <a:endParaRPr dirty="0"/>
          </a:p>
        </p:txBody>
      </p:sp>
      <p:pic>
        <p:nvPicPr>
          <p:cNvPr id="6" name="Picture 5"/>
          <p:cNvPicPr/>
          <p:nvPr/>
        </p:nvPicPr>
        <p:blipFill>
          <a:blip r:embed="rId2" cstate="print"/>
          <a:stretch/>
        </p:blipFill>
        <p:spPr>
          <a:xfrm>
            <a:off x="5638800" y="2743200"/>
            <a:ext cx="3192840" cy="3127680"/>
          </a:xfrm>
          <a:prstGeom prst="rect">
            <a:avLst/>
          </a:prstGeom>
          <a:ln>
            <a:noFill/>
          </a:ln>
        </p:spPr>
      </p:pic>
    </p:spTree>
    <p:extLst>
      <p:ext uri="{BB962C8B-B14F-4D97-AF65-F5344CB8AC3E}">
        <p14:creationId xmlns:p14="http://schemas.microsoft.com/office/powerpoint/2010/main" val="20557805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424517" y="381000"/>
            <a:ext cx="8228763" cy="1145009"/>
          </a:xfrm>
          <a:prstGeom prst="rect">
            <a:avLst/>
          </a:prstGeom>
          <a:noFill/>
          <a:ln>
            <a:noFill/>
          </a:ln>
        </p:spPr>
        <p:txBody>
          <a:bodyPr lIns="0" tIns="0" rIns="0" bIns="0" anchor="ctr"/>
          <a:lstStyle/>
          <a:p>
            <a:pPr algn="ctr"/>
            <a:r>
              <a:rPr lang="en-US" sz="3200" dirty="0">
                <a:solidFill>
                  <a:schemeClr val="tx2">
                    <a:lumMod val="75000"/>
                  </a:schemeClr>
                </a:solidFill>
                <a:latin typeface="+mj-lt"/>
                <a:ea typeface="+mj-ea"/>
                <a:cs typeface="+mj-cs"/>
              </a:rPr>
              <a:t>RL Cyber-Defense Scenario</a:t>
            </a:r>
            <a:endParaRPr sz="3200" dirty="0">
              <a:solidFill>
                <a:schemeClr val="tx2">
                  <a:lumMod val="75000"/>
                </a:schemeClr>
              </a:solidFill>
              <a:latin typeface="+mj-lt"/>
              <a:ea typeface="+mj-ea"/>
              <a:cs typeface="+mj-cs"/>
            </a:endParaRPr>
          </a:p>
        </p:txBody>
      </p:sp>
      <p:sp>
        <p:nvSpPr>
          <p:cNvPr id="167" name="TextShape 2"/>
          <p:cNvSpPr txBox="1"/>
          <p:nvPr/>
        </p:nvSpPr>
        <p:spPr>
          <a:xfrm>
            <a:off x="489827" y="1295400"/>
            <a:ext cx="8228763" cy="4648200"/>
          </a:xfrm>
          <a:prstGeom prst="rect">
            <a:avLst/>
          </a:prstGeom>
          <a:noFill/>
          <a:ln>
            <a:noFill/>
          </a:ln>
        </p:spPr>
        <p:txBody>
          <a:bodyPr lIns="0" tIns="0" rIns="0" bIns="0"/>
          <a:lstStyle/>
          <a:p>
            <a:pPr marL="342900" indent="-342900">
              <a:buSzPct val="75000"/>
              <a:buFont typeface="Arial" panose="020B0604020202020204" pitchFamily="34" charset="0"/>
              <a:buChar char="•"/>
            </a:pPr>
            <a:r>
              <a:rPr lang="en-US" dirty="0" smtClean="0"/>
              <a:t>Attacker </a:t>
            </a:r>
            <a:r>
              <a:rPr lang="en-US" dirty="0"/>
              <a:t>can compromise any node and spread to nodes connected to compromised nodes</a:t>
            </a:r>
          </a:p>
          <a:p>
            <a:pPr marL="342900" indent="-342900">
              <a:buSzPct val="75000"/>
              <a:buFont typeface="Arial" panose="020B0604020202020204" pitchFamily="34" charset="0"/>
              <a:buChar char="•"/>
            </a:pPr>
            <a:endParaRPr lang="en-US" dirty="0"/>
          </a:p>
          <a:p>
            <a:pPr marL="342900" indent="-342900">
              <a:buSzPct val="75000"/>
              <a:buFont typeface="Arial" panose="020B0604020202020204" pitchFamily="34" charset="0"/>
              <a:buChar char="•"/>
            </a:pPr>
            <a:r>
              <a:rPr lang="en-US" dirty="0" smtClean="0"/>
              <a:t>RL agent actions: </a:t>
            </a:r>
          </a:p>
          <a:p>
            <a:pPr marL="800100" lvl="1" indent="-342900">
              <a:buSzPct val="75000"/>
              <a:buFont typeface="Arial" panose="020B0604020202020204" pitchFamily="34" charset="0"/>
              <a:buChar char="•"/>
            </a:pPr>
            <a:r>
              <a:rPr lang="en-US" dirty="0" smtClean="0"/>
              <a:t>Do nothing, </a:t>
            </a:r>
          </a:p>
          <a:p>
            <a:pPr marL="800100" lvl="1" indent="-342900">
              <a:buSzPct val="75000"/>
              <a:buFont typeface="Arial" panose="020B0604020202020204" pitchFamily="34" charset="0"/>
              <a:buChar char="•"/>
            </a:pPr>
            <a:r>
              <a:rPr lang="en-US" dirty="0" smtClean="0"/>
              <a:t>Patch node , or </a:t>
            </a:r>
          </a:p>
          <a:p>
            <a:pPr marL="800100" lvl="1" indent="-342900">
              <a:buSzPct val="75000"/>
              <a:buFont typeface="Arial" panose="020B0604020202020204" pitchFamily="34" charset="0"/>
              <a:buChar char="•"/>
            </a:pPr>
            <a:r>
              <a:rPr lang="en-US" dirty="0" smtClean="0"/>
              <a:t>Isolate &amp; patch node</a:t>
            </a:r>
          </a:p>
          <a:p>
            <a:pPr marL="342900" indent="-342900">
              <a:buSzPct val="75000"/>
              <a:buFont typeface="Arial" panose="020B0604020202020204" pitchFamily="34" charset="0"/>
              <a:buChar char="•"/>
            </a:pPr>
            <a:endParaRPr lang="en-US" dirty="0" smtClean="0"/>
          </a:p>
          <a:p>
            <a:pPr marL="342900" indent="-342900">
              <a:buSzPct val="75000"/>
              <a:buFont typeface="Arial" panose="020B0604020202020204" pitchFamily="34" charset="0"/>
              <a:buChar char="•"/>
            </a:pPr>
            <a:r>
              <a:rPr lang="en-US" dirty="0" smtClean="0"/>
              <a:t>Reward function : R = Benefit of action – Cost of action:</a:t>
            </a:r>
          </a:p>
          <a:p>
            <a:pPr marL="800100" lvl="1" indent="-342900">
              <a:buSzPct val="75000"/>
              <a:buFont typeface="Arial" panose="020B0604020202020204" pitchFamily="34" charset="0"/>
              <a:buChar char="•"/>
            </a:pPr>
            <a:r>
              <a:rPr lang="en-US" dirty="0" smtClean="0"/>
              <a:t>Benefit = no. of safe nodes</a:t>
            </a:r>
          </a:p>
          <a:p>
            <a:pPr marL="800100" lvl="1" indent="-342900">
              <a:buSzPct val="75000"/>
              <a:buFont typeface="Arial" panose="020B0604020202020204" pitchFamily="34" charset="0"/>
              <a:buChar char="•"/>
            </a:pPr>
            <a:r>
              <a:rPr lang="en-US" dirty="0" smtClean="0"/>
              <a:t>Do nothing action has zero cost</a:t>
            </a:r>
          </a:p>
          <a:p>
            <a:pPr marL="800100" lvl="1" indent="-342900">
              <a:buSzPct val="75000"/>
              <a:buFont typeface="Arial" panose="020B0604020202020204" pitchFamily="34" charset="0"/>
              <a:buChar char="•"/>
            </a:pPr>
            <a:r>
              <a:rPr lang="en-US" dirty="0" smtClean="0"/>
              <a:t>Isolate action costs more than patch action</a:t>
            </a:r>
          </a:p>
          <a:p>
            <a:pPr marL="800100" lvl="1" indent="-342900">
              <a:buSzPct val="75000"/>
              <a:buFont typeface="Arial" panose="020B0604020202020204" pitchFamily="34" charset="0"/>
              <a:buChar char="•"/>
            </a:pPr>
            <a:r>
              <a:rPr lang="en-US" dirty="0" smtClean="0"/>
              <a:t>Use a tunable parameter to adjust cost</a:t>
            </a:r>
          </a:p>
          <a:p>
            <a:pPr marL="800100" lvl="1" indent="-342900">
              <a:buSzPct val="75000"/>
              <a:buFont typeface="Arial" panose="020B0604020202020204" pitchFamily="34" charset="0"/>
              <a:buChar char="•"/>
            </a:pPr>
            <a:endParaRPr lang="en-US" dirty="0" smtClean="0"/>
          </a:p>
          <a:p>
            <a:pPr>
              <a:buSzPct val="75000"/>
            </a:pPr>
            <a:endParaRPr lang="en-US" sz="2800" dirty="0">
              <a:latin typeface="Arial"/>
            </a:endParaRPr>
          </a:p>
          <a:p>
            <a:pPr>
              <a:buSzPct val="75000"/>
            </a:pPr>
            <a:endParaRPr dirty="0"/>
          </a:p>
        </p:txBody>
      </p:sp>
    </p:spTree>
    <p:extLst>
      <p:ext uri="{BB962C8B-B14F-4D97-AF65-F5344CB8AC3E}">
        <p14:creationId xmlns:p14="http://schemas.microsoft.com/office/powerpoint/2010/main" val="27757918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Shape 1"/>
          <p:cNvSpPr txBox="1"/>
          <p:nvPr/>
        </p:nvSpPr>
        <p:spPr>
          <a:xfrm>
            <a:off x="457172" y="338669"/>
            <a:ext cx="8228763" cy="1145009"/>
          </a:xfrm>
          <a:prstGeom prst="rect">
            <a:avLst/>
          </a:prstGeom>
          <a:noFill/>
          <a:ln>
            <a:noFill/>
          </a:ln>
        </p:spPr>
        <p:txBody>
          <a:bodyPr lIns="0" tIns="0" rIns="0" bIns="0" anchor="ctr"/>
          <a:lstStyle/>
          <a:p>
            <a:pPr algn="ctr"/>
            <a:r>
              <a:rPr lang="en-US" sz="3200" dirty="0">
                <a:solidFill>
                  <a:schemeClr val="tx2">
                    <a:lumMod val="75000"/>
                  </a:schemeClr>
                </a:solidFill>
                <a:latin typeface="+mj-lt"/>
                <a:ea typeface="+mj-ea"/>
                <a:cs typeface="+mj-cs"/>
              </a:rPr>
              <a:t>Experiment Details</a:t>
            </a:r>
            <a:endParaRPr sz="3200" dirty="0">
              <a:solidFill>
                <a:schemeClr val="tx2">
                  <a:lumMod val="75000"/>
                </a:schemeClr>
              </a:solidFill>
              <a:latin typeface="+mj-lt"/>
              <a:ea typeface="+mj-ea"/>
              <a:cs typeface="+mj-cs"/>
            </a:endParaRPr>
          </a:p>
        </p:txBody>
      </p:sp>
      <p:sp>
        <p:nvSpPr>
          <p:cNvPr id="165" name="TextShape 2"/>
          <p:cNvSpPr txBox="1"/>
          <p:nvPr/>
        </p:nvSpPr>
        <p:spPr>
          <a:xfrm>
            <a:off x="502140" y="1371600"/>
            <a:ext cx="7550516" cy="4634088"/>
          </a:xfrm>
          <a:prstGeom prst="rect">
            <a:avLst/>
          </a:prstGeom>
          <a:noFill/>
          <a:ln>
            <a:noFill/>
          </a:ln>
        </p:spPr>
        <p:txBody>
          <a:bodyPr lIns="0" tIns="0" rIns="0" bIns="0"/>
          <a:lstStyle/>
          <a:p>
            <a:pPr marL="342900" indent="-342900">
              <a:buSzPct val="75000"/>
              <a:buFont typeface="Arial" panose="020B0604020202020204" pitchFamily="34" charset="0"/>
              <a:buChar char="•"/>
            </a:pPr>
            <a:r>
              <a:rPr lang="en-US" dirty="0" smtClean="0"/>
              <a:t>Train/test </a:t>
            </a:r>
            <a:r>
              <a:rPr lang="en-US" dirty="0"/>
              <a:t>with 10k/1k episodes, </a:t>
            </a:r>
            <a:r>
              <a:rPr lang="en-US" dirty="0" smtClean="0"/>
              <a:t>with 100 turns per episode.</a:t>
            </a:r>
          </a:p>
          <a:p>
            <a:pPr marL="342900" indent="-342900">
              <a:buSzPct val="75000"/>
              <a:buFont typeface="Arial" panose="020B0604020202020204" pitchFamily="34" charset="0"/>
              <a:buChar char="•"/>
            </a:pPr>
            <a:endParaRPr lang="en-US" dirty="0"/>
          </a:p>
          <a:p>
            <a:pPr marL="342900" indent="-342900">
              <a:buSzPct val="75000"/>
              <a:buFont typeface="Arial" panose="020B0604020202020204" pitchFamily="34" charset="0"/>
              <a:buChar char="•"/>
            </a:pPr>
            <a:r>
              <a:rPr lang="en-US" dirty="0"/>
              <a:t>Each episode starts from a clean slate</a:t>
            </a:r>
            <a:r>
              <a:rPr lang="en-US" dirty="0" smtClean="0"/>
              <a:t>.</a:t>
            </a:r>
          </a:p>
          <a:p>
            <a:pPr marL="342900" indent="-342900">
              <a:buSzPct val="75000"/>
              <a:buFont typeface="Arial" panose="020B0604020202020204" pitchFamily="34" charset="0"/>
              <a:buChar char="•"/>
            </a:pPr>
            <a:endParaRPr lang="en-US" dirty="0"/>
          </a:p>
          <a:p>
            <a:pPr marL="342900" indent="-342900">
              <a:buSzPct val="75000"/>
              <a:buFont typeface="Arial" panose="020B0604020202020204" pitchFamily="34" charset="0"/>
              <a:buChar char="•"/>
            </a:pPr>
            <a:r>
              <a:rPr lang="en-US" dirty="0" smtClean="0"/>
              <a:t>Use </a:t>
            </a:r>
            <a:r>
              <a:rPr lang="en-US" dirty="0"/>
              <a:t>greedy-epsilon policy.</a:t>
            </a:r>
          </a:p>
          <a:p>
            <a:pPr marL="800100" lvl="1" indent="-342900">
              <a:buSzPct val="75000"/>
              <a:buFont typeface="Arial" panose="020B0604020202020204" pitchFamily="34" charset="0"/>
              <a:buChar char="•"/>
            </a:pPr>
            <a:r>
              <a:rPr lang="en-US" dirty="0"/>
              <a:t>Train: start with epsilon = 1.0, decrease to 0.1</a:t>
            </a:r>
          </a:p>
          <a:p>
            <a:pPr marL="800100" lvl="1" indent="-342900">
              <a:buSzPct val="75000"/>
              <a:buFont typeface="Arial" panose="020B0604020202020204" pitchFamily="34" charset="0"/>
              <a:buChar char="•"/>
            </a:pPr>
            <a:r>
              <a:rPr lang="en-US" dirty="0"/>
              <a:t>Test: fix epsilon = </a:t>
            </a:r>
            <a:r>
              <a:rPr lang="en-US" dirty="0" smtClean="0"/>
              <a:t>0.05</a:t>
            </a:r>
          </a:p>
          <a:p>
            <a:pPr marL="800100" lvl="1" indent="-342900">
              <a:buSzPct val="75000"/>
              <a:buFont typeface="Arial" panose="020B0604020202020204" pitchFamily="34" charset="0"/>
              <a:buChar char="•"/>
            </a:pPr>
            <a:endParaRPr lang="en-US" dirty="0"/>
          </a:p>
          <a:p>
            <a:pPr marL="342900" indent="-342900">
              <a:buSzPct val="75000"/>
              <a:buFont typeface="Arial" panose="020B0604020202020204" pitchFamily="34" charset="0"/>
              <a:buChar char="•"/>
            </a:pPr>
            <a:r>
              <a:rPr lang="en-US" dirty="0" smtClean="0"/>
              <a:t>Evaluate RL agent performance based on:</a:t>
            </a:r>
            <a:endParaRPr lang="en-US" dirty="0"/>
          </a:p>
          <a:p>
            <a:pPr marL="800100" lvl="1" indent="-342900">
              <a:buSzPct val="75000"/>
              <a:buFont typeface="Arial" panose="020B0604020202020204" pitchFamily="34" charset="0"/>
              <a:buChar char="•"/>
            </a:pPr>
            <a:r>
              <a:rPr lang="en-US" dirty="0"/>
              <a:t>A</a:t>
            </a:r>
            <a:r>
              <a:rPr lang="en-US" dirty="0" smtClean="0"/>
              <a:t>verage </a:t>
            </a:r>
            <a:r>
              <a:rPr lang="en-US" dirty="0"/>
              <a:t>over the number of safe nodes each turn to get episode's performance.</a:t>
            </a:r>
          </a:p>
          <a:p>
            <a:pPr marL="800100" lvl="1" indent="-342900">
              <a:buSzPct val="75000"/>
              <a:buFont typeface="Arial" panose="020B0604020202020204" pitchFamily="34" charset="0"/>
              <a:buChar char="•"/>
            </a:pPr>
            <a:r>
              <a:rPr lang="en-US" dirty="0" smtClean="0"/>
              <a:t>Average </a:t>
            </a:r>
            <a:r>
              <a:rPr lang="en-US" dirty="0"/>
              <a:t>over episodes to get one scalar </a:t>
            </a:r>
            <a:r>
              <a:rPr lang="en-US" dirty="0" smtClean="0"/>
              <a:t>score for experiment</a:t>
            </a:r>
          </a:p>
        </p:txBody>
      </p:sp>
    </p:spTree>
    <p:extLst>
      <p:ext uri="{BB962C8B-B14F-4D97-AF65-F5344CB8AC3E}">
        <p14:creationId xmlns:p14="http://schemas.microsoft.com/office/powerpoint/2010/main" val="14479876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424517" y="381000"/>
            <a:ext cx="8228763" cy="1145009"/>
          </a:xfrm>
          <a:prstGeom prst="rect">
            <a:avLst/>
          </a:prstGeom>
          <a:noFill/>
          <a:ln>
            <a:noFill/>
          </a:ln>
        </p:spPr>
        <p:txBody>
          <a:bodyPr lIns="0" tIns="0" rIns="0" bIns="0" anchor="ctr"/>
          <a:lstStyle/>
          <a:p>
            <a:pPr algn="ctr"/>
            <a:r>
              <a:rPr lang="en-US" sz="3200" dirty="0">
                <a:solidFill>
                  <a:schemeClr val="tx2">
                    <a:lumMod val="75000"/>
                  </a:schemeClr>
                </a:solidFill>
                <a:latin typeface="+mj-lt"/>
                <a:ea typeface="+mj-ea"/>
                <a:cs typeface="+mj-cs"/>
              </a:rPr>
              <a:t>First Experiment Results</a:t>
            </a:r>
            <a:endParaRPr sz="3200" dirty="0">
              <a:solidFill>
                <a:schemeClr val="tx2">
                  <a:lumMod val="75000"/>
                </a:schemeClr>
              </a:solidFill>
              <a:latin typeface="+mj-lt"/>
              <a:ea typeface="+mj-ea"/>
              <a:cs typeface="+mj-cs"/>
            </a:endParaRPr>
          </a:p>
        </p:txBody>
      </p:sp>
      <p:sp>
        <p:nvSpPr>
          <p:cNvPr id="167" name="TextShape 2"/>
          <p:cNvSpPr txBox="1"/>
          <p:nvPr/>
        </p:nvSpPr>
        <p:spPr>
          <a:xfrm>
            <a:off x="489827" y="1278256"/>
            <a:ext cx="8228763" cy="5579744"/>
          </a:xfrm>
          <a:prstGeom prst="rect">
            <a:avLst/>
          </a:prstGeom>
          <a:noFill/>
          <a:ln>
            <a:noFill/>
          </a:ln>
        </p:spPr>
        <p:txBody>
          <a:bodyPr lIns="0" tIns="0" rIns="0" bIns="0"/>
          <a:lstStyle/>
          <a:p>
            <a:pPr marL="342900" indent="-342900">
              <a:buSzPct val="75000"/>
              <a:buFont typeface="Arial" panose="020B0604020202020204" pitchFamily="34" charset="0"/>
              <a:buChar char="•"/>
            </a:pPr>
            <a:r>
              <a:rPr lang="en-US" dirty="0"/>
              <a:t>Trained RL agent for 10,000 </a:t>
            </a:r>
            <a:r>
              <a:rPr lang="en-US" dirty="0" smtClean="0"/>
              <a:t>episodes</a:t>
            </a:r>
          </a:p>
          <a:p>
            <a:pPr marL="342900" indent="-342900">
              <a:buSzPct val="75000"/>
              <a:buFont typeface="Arial" panose="020B0604020202020204" pitchFamily="34" charset="0"/>
              <a:buChar char="•"/>
            </a:pPr>
            <a:endParaRPr lang="en-US" dirty="0"/>
          </a:p>
          <a:p>
            <a:pPr marL="342900" indent="-342900">
              <a:buSzPct val="75000"/>
              <a:buFont typeface="Arial" panose="020B0604020202020204" pitchFamily="34" charset="0"/>
              <a:buChar char="•"/>
            </a:pPr>
            <a:r>
              <a:rPr lang="en-US" dirty="0"/>
              <a:t>Evaluate results based on number of safe </a:t>
            </a:r>
            <a:r>
              <a:rPr lang="en-US" dirty="0" smtClean="0"/>
              <a:t>nodes</a:t>
            </a:r>
          </a:p>
          <a:p>
            <a:pPr marL="342900" indent="-342900">
              <a:buSzPct val="75000"/>
              <a:buFont typeface="Arial" panose="020B0604020202020204" pitchFamily="34" charset="0"/>
              <a:buChar char="•"/>
            </a:pPr>
            <a:endParaRPr lang="en-US" dirty="0"/>
          </a:p>
          <a:p>
            <a:pPr marL="342900" indent="-342900">
              <a:buSzPct val="75000"/>
              <a:buFont typeface="Arial" panose="020B0604020202020204" pitchFamily="34" charset="0"/>
              <a:buChar char="•"/>
            </a:pPr>
            <a:r>
              <a:rPr lang="en-US" dirty="0"/>
              <a:t>Results are good</a:t>
            </a:r>
            <a:r>
              <a:rPr lang="en-US" dirty="0" smtClean="0"/>
              <a:t>:</a:t>
            </a:r>
            <a:endParaRPr lang="en-US" dirty="0"/>
          </a:p>
          <a:p>
            <a:pPr marL="800100" lvl="1" indent="-342900">
              <a:buSzPct val="75000"/>
              <a:buFont typeface="Arial" panose="020B0604020202020204" pitchFamily="34" charset="0"/>
              <a:buChar char="•"/>
            </a:pPr>
            <a:r>
              <a:rPr lang="en-US" dirty="0"/>
              <a:t>Agent with epsilon = 0.05: </a:t>
            </a:r>
          </a:p>
          <a:p>
            <a:pPr marL="1257300" lvl="2" indent="-342900">
              <a:buSzPct val="75000"/>
              <a:buFont typeface="Arial" panose="020B0604020202020204" pitchFamily="34" charset="0"/>
              <a:buChar char="•"/>
            </a:pPr>
            <a:r>
              <a:rPr lang="en-US" dirty="0"/>
              <a:t>Mean no. of safe nodes</a:t>
            </a:r>
            <a:r>
              <a:rPr lang="en-US" dirty="0" smtClean="0"/>
              <a:t> </a:t>
            </a:r>
            <a:r>
              <a:rPr lang="en-US" dirty="0"/>
              <a:t>=16.3, </a:t>
            </a:r>
            <a:r>
              <a:rPr lang="en-US" dirty="0" smtClean="0"/>
              <a:t>Median </a:t>
            </a:r>
            <a:r>
              <a:rPr lang="en-US" dirty="0"/>
              <a:t>no. of safe nodes </a:t>
            </a:r>
            <a:r>
              <a:rPr lang="en-US" dirty="0" smtClean="0"/>
              <a:t>=</a:t>
            </a:r>
            <a:r>
              <a:rPr lang="en-US" dirty="0"/>
              <a:t>16.6 </a:t>
            </a:r>
            <a:endParaRPr dirty="0"/>
          </a:p>
          <a:p>
            <a:pPr marL="800100" lvl="1" indent="-342900">
              <a:buSzPct val="75000"/>
              <a:buFont typeface="Arial" panose="020B0604020202020204" pitchFamily="34" charset="0"/>
              <a:buChar char="•"/>
            </a:pPr>
            <a:r>
              <a:rPr lang="en-US" dirty="0"/>
              <a:t>Agent with epsilon =1.00 (i.e., random policy):</a:t>
            </a:r>
          </a:p>
          <a:p>
            <a:pPr marL="1257300" lvl="2" indent="-342900">
              <a:buSzPct val="75000"/>
              <a:buFont typeface="Arial" panose="020B0604020202020204" pitchFamily="34" charset="0"/>
              <a:buChar char="•"/>
            </a:pPr>
            <a:r>
              <a:rPr lang="en-US" dirty="0" smtClean="0"/>
              <a:t>Mean no</a:t>
            </a:r>
            <a:r>
              <a:rPr lang="en-US" dirty="0"/>
              <a:t>. of safe nodes </a:t>
            </a:r>
            <a:r>
              <a:rPr lang="en-US" dirty="0" smtClean="0"/>
              <a:t>=</a:t>
            </a:r>
            <a:r>
              <a:rPr lang="en-US" dirty="0"/>
              <a:t>9.1, </a:t>
            </a:r>
            <a:r>
              <a:rPr lang="en-US" dirty="0" smtClean="0"/>
              <a:t>Median  no</a:t>
            </a:r>
            <a:r>
              <a:rPr lang="en-US" dirty="0"/>
              <a:t>. of safe </a:t>
            </a:r>
            <a:r>
              <a:rPr lang="en-US" dirty="0" smtClean="0"/>
              <a:t>nodes= </a:t>
            </a:r>
            <a:r>
              <a:rPr lang="en-US" dirty="0"/>
              <a:t>8.9</a:t>
            </a:r>
            <a:endParaRPr dirty="0"/>
          </a:p>
        </p:txBody>
      </p:sp>
      <p:pic>
        <p:nvPicPr>
          <p:cNvPr id="168" name="Picture 167"/>
          <p:cNvPicPr/>
          <p:nvPr/>
        </p:nvPicPr>
        <p:blipFill>
          <a:blip r:embed="rId2" cstate="print"/>
          <a:stretch/>
        </p:blipFill>
        <p:spPr>
          <a:xfrm>
            <a:off x="1701528" y="4191000"/>
            <a:ext cx="5653907" cy="2261604"/>
          </a:xfrm>
          <a:prstGeom prst="rect">
            <a:avLst/>
          </a:prstGeom>
          <a:ln>
            <a:noFill/>
          </a:ln>
        </p:spPr>
      </p:pic>
    </p:spTree>
    <p:extLst>
      <p:ext uri="{BB962C8B-B14F-4D97-AF65-F5344CB8AC3E}">
        <p14:creationId xmlns:p14="http://schemas.microsoft.com/office/powerpoint/2010/main" val="3715485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311" y="533400"/>
            <a:ext cx="8088086" cy="1143000"/>
          </a:xfrm>
        </p:spPr>
        <p:txBody>
          <a:bodyPr>
            <a:normAutofit/>
          </a:bodyPr>
          <a:lstStyle/>
          <a:p>
            <a:r>
              <a:rPr lang="en-US" sz="3200" b="1" dirty="0"/>
              <a:t>(U) Distribution of Actions</a:t>
            </a:r>
          </a:p>
        </p:txBody>
      </p:sp>
      <p:sp>
        <p:nvSpPr>
          <p:cNvPr id="3" name="Content Placeholder 2"/>
          <p:cNvSpPr>
            <a:spLocks noGrp="1"/>
          </p:cNvSpPr>
          <p:nvPr>
            <p:ph idx="1"/>
          </p:nvPr>
        </p:nvSpPr>
        <p:spPr>
          <a:xfrm>
            <a:off x="457200" y="1447800"/>
            <a:ext cx="5054600" cy="4698999"/>
          </a:xfrm>
        </p:spPr>
        <p:txBody>
          <a:bodyPr>
            <a:normAutofit/>
          </a:bodyPr>
          <a:lstStyle/>
          <a:p>
            <a:endParaRPr lang="en-US" sz="1800" dirty="0" smtClean="0"/>
          </a:p>
          <a:p>
            <a:r>
              <a:rPr lang="en-US" sz="1800" dirty="0" smtClean="0"/>
              <a:t>(U) ISOLATE </a:t>
            </a:r>
            <a:r>
              <a:rPr lang="en-US" sz="1800" dirty="0"/>
              <a:t>actions </a:t>
            </a:r>
            <a:r>
              <a:rPr lang="en-US" sz="1800" dirty="0" smtClean="0"/>
              <a:t>primarily applied </a:t>
            </a:r>
            <a:r>
              <a:rPr lang="en-US" sz="1800" dirty="0"/>
              <a:t>to central </a:t>
            </a:r>
            <a:r>
              <a:rPr lang="en-US" sz="1800" dirty="0" smtClean="0"/>
              <a:t>nodes</a:t>
            </a:r>
          </a:p>
          <a:p>
            <a:endParaRPr lang="en-US" sz="1800" dirty="0" smtClean="0"/>
          </a:p>
          <a:p>
            <a:r>
              <a:rPr lang="en-US" sz="1800" dirty="0" smtClean="0"/>
              <a:t>(</a:t>
            </a:r>
            <a:r>
              <a:rPr lang="en-US" sz="1800" dirty="0"/>
              <a:t>U) </a:t>
            </a:r>
            <a:r>
              <a:rPr lang="en-US" sz="1800" dirty="0" smtClean="0"/>
              <a:t>Central </a:t>
            </a:r>
            <a:r>
              <a:rPr lang="en-US" sz="1800" dirty="0"/>
              <a:t>nodes </a:t>
            </a:r>
            <a:r>
              <a:rPr lang="en-US" sz="1800" dirty="0" smtClean="0"/>
              <a:t>have </a:t>
            </a:r>
            <a:r>
              <a:rPr lang="en-US" sz="1800" dirty="0"/>
              <a:t>ISOLATE and PATCH applied </a:t>
            </a:r>
            <a:r>
              <a:rPr lang="en-US" sz="1800" dirty="0" smtClean="0"/>
              <a:t>to them </a:t>
            </a:r>
            <a:r>
              <a:rPr lang="en-US" sz="1800" dirty="0"/>
              <a:t>in similar </a:t>
            </a:r>
            <a:r>
              <a:rPr lang="en-US" sz="1800" dirty="0" smtClean="0"/>
              <a:t>proportions</a:t>
            </a:r>
          </a:p>
          <a:p>
            <a:pPr marL="0" indent="0">
              <a:buNone/>
            </a:pPr>
            <a:endParaRPr lang="en-US" sz="1800" dirty="0" smtClean="0"/>
          </a:p>
          <a:p>
            <a:r>
              <a:rPr lang="en-US" sz="1800" dirty="0"/>
              <a:t>(U) </a:t>
            </a:r>
            <a:r>
              <a:rPr lang="en-US" sz="1800" dirty="0" smtClean="0"/>
              <a:t>PATCH action, </a:t>
            </a:r>
            <a:r>
              <a:rPr lang="en-US" sz="1800" dirty="0"/>
              <a:t>not ISOLATE </a:t>
            </a:r>
            <a:r>
              <a:rPr lang="en-US" sz="1800" dirty="0" smtClean="0"/>
              <a:t>action, applied to perimeter nodes when compromised</a:t>
            </a:r>
          </a:p>
          <a:p>
            <a:endParaRPr lang="en-US" sz="1800" dirty="0" smtClean="0"/>
          </a:p>
          <a:p>
            <a:r>
              <a:rPr lang="en-US" sz="1800" dirty="0" smtClean="0"/>
              <a:t>(</a:t>
            </a:r>
            <a:r>
              <a:rPr lang="en-US" sz="1800" dirty="0"/>
              <a:t>U) </a:t>
            </a:r>
            <a:r>
              <a:rPr lang="en-US" sz="1800" dirty="0" smtClean="0"/>
              <a:t>Large number </a:t>
            </a:r>
            <a:r>
              <a:rPr lang="en-US" sz="1800" dirty="0"/>
              <a:t>of DO-NOTHING actions.</a:t>
            </a:r>
            <a:r>
              <a:rPr lang="en-US" sz="2800" dirty="0"/>
              <a:t> </a:t>
            </a:r>
            <a:endParaRPr lang="en-US" sz="2800" dirty="0" smtClean="0"/>
          </a:p>
          <a:p>
            <a:endParaRPr lang="en-US" sz="2800" dirty="0"/>
          </a:p>
        </p:txBody>
      </p:sp>
      <p:sp>
        <p:nvSpPr>
          <p:cNvPr id="4" name="Slide Number Placeholder 3"/>
          <p:cNvSpPr>
            <a:spLocks noGrp="1"/>
          </p:cNvSpPr>
          <p:nvPr>
            <p:ph type="sldNum" sz="quarter" idx="4294967295"/>
          </p:nvPr>
        </p:nvSpPr>
        <p:spPr>
          <a:xfrm>
            <a:off x="7010400" y="6381750"/>
            <a:ext cx="2133600" cy="476250"/>
          </a:xfrm>
          <a:prstGeom prst="rect">
            <a:avLst/>
          </a:prstGeom>
        </p:spPr>
        <p:txBody>
          <a:bodyPr/>
          <a:lstStyle/>
          <a:p>
            <a:pPr>
              <a:defRPr/>
            </a:pPr>
            <a:fld id="{BD45B917-A63E-4FAA-88BC-86BB32F19A6E}" type="slidenum">
              <a:rPr lang="en-US" smtClean="0"/>
              <a:pPr>
                <a:defRPr/>
              </a:pPr>
              <a:t>48</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9100" y="1524000"/>
            <a:ext cx="3644900" cy="447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07649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457200" y="1371600"/>
            <a:ext cx="8229600" cy="4989513"/>
          </a:xfrm>
        </p:spPr>
        <p:txBody>
          <a:bodyPr>
            <a:normAutofit/>
          </a:bodyPr>
          <a:lstStyle/>
          <a:p>
            <a:pPr marL="57150" lvl="1" indent="0">
              <a:lnSpc>
                <a:spcPct val="80000"/>
              </a:lnSpc>
              <a:buNone/>
            </a:pPr>
            <a:endParaRPr lang="en-US" sz="1800" i="1" dirty="0"/>
          </a:p>
          <a:p>
            <a:pPr marL="457200" lvl="1" indent="0">
              <a:lnSpc>
                <a:spcPct val="80000"/>
              </a:lnSpc>
              <a:buNone/>
            </a:pPr>
            <a:endParaRPr lang="en-US" sz="1400" dirty="0"/>
          </a:p>
          <a:p>
            <a:pPr indent="-285750">
              <a:lnSpc>
                <a:spcPct val="80000"/>
              </a:lnSpc>
            </a:pPr>
            <a:endParaRPr lang="en-US" sz="1800" b="1" dirty="0" smtClean="0"/>
          </a:p>
          <a:p>
            <a:pPr marL="457200" lvl="1" indent="0">
              <a:lnSpc>
                <a:spcPct val="80000"/>
              </a:lnSpc>
              <a:buNone/>
            </a:pPr>
            <a:endParaRPr lang="en-US" sz="1800" dirty="0" smtClean="0"/>
          </a:p>
          <a:p>
            <a:pPr marL="0" indent="0">
              <a:lnSpc>
                <a:spcPct val="80000"/>
              </a:lnSpc>
              <a:buNone/>
            </a:pPr>
            <a:endParaRPr lang="en-US" sz="1800" dirty="0" smtClean="0"/>
          </a:p>
          <a:p>
            <a:pPr>
              <a:lnSpc>
                <a:spcPct val="80000"/>
              </a:lnSpc>
            </a:pPr>
            <a:endParaRPr lang="en-US" sz="1800" dirty="0" smtClean="0"/>
          </a:p>
          <a:p>
            <a:pPr>
              <a:lnSpc>
                <a:spcPct val="80000"/>
              </a:lnSpc>
            </a:pPr>
            <a:endParaRPr lang="en-US" sz="1800" dirty="0" smtClean="0"/>
          </a:p>
          <a:p>
            <a:pPr marL="0" indent="0">
              <a:lnSpc>
                <a:spcPct val="80000"/>
              </a:lnSpc>
              <a:buNone/>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buNone/>
            </a:pPr>
            <a:endParaRPr lang="en-US" sz="1800" dirty="0" smtClean="0"/>
          </a:p>
          <a:p>
            <a:pPr>
              <a:lnSpc>
                <a:spcPct val="80000"/>
              </a:lnSpc>
            </a:pPr>
            <a:endParaRPr lang="en-US" sz="1400" dirty="0" smtClean="0"/>
          </a:p>
        </p:txBody>
      </p:sp>
      <p:sp>
        <p:nvSpPr>
          <p:cNvPr id="25601" name="Rectangle 2"/>
          <p:cNvSpPr>
            <a:spLocks noGrp="1" noChangeArrowheads="1"/>
          </p:cNvSpPr>
          <p:nvPr>
            <p:ph type="title"/>
          </p:nvPr>
        </p:nvSpPr>
        <p:spPr>
          <a:xfrm>
            <a:off x="457200" y="762000"/>
            <a:ext cx="8229600" cy="838200"/>
          </a:xfrm>
        </p:spPr>
        <p:txBody>
          <a:bodyPr>
            <a:noAutofit/>
          </a:bodyPr>
          <a:lstStyle/>
          <a:p>
            <a:r>
              <a:rPr lang="en-US" sz="3200" dirty="0" smtClean="0">
                <a:solidFill>
                  <a:schemeClr val="tx2">
                    <a:lumMod val="75000"/>
                  </a:schemeClr>
                </a:solidFill>
              </a:rPr>
              <a:t>Autonomous Cyber Defense Research Impacts</a:t>
            </a:r>
            <a:endParaRPr lang="en-US" sz="3200" dirty="0">
              <a:solidFill>
                <a:schemeClr val="tx2">
                  <a:lumMod val="75000"/>
                </a:schemeClr>
              </a:solidFill>
            </a:endParaRPr>
          </a:p>
        </p:txBody>
      </p:sp>
      <p:sp>
        <p:nvSpPr>
          <p:cNvPr id="7" name="Slide Number Placeholder 6"/>
          <p:cNvSpPr>
            <a:spLocks noGrp="1"/>
          </p:cNvSpPr>
          <p:nvPr>
            <p:ph type="sldNum" sz="quarter" idx="4294967295"/>
          </p:nvPr>
        </p:nvSpPr>
        <p:spPr>
          <a:xfrm>
            <a:off x="7010400" y="6381750"/>
            <a:ext cx="2133600" cy="476250"/>
          </a:xfrm>
          <a:prstGeom prst="rect">
            <a:avLst/>
          </a:prstGeom>
        </p:spPr>
        <p:txBody>
          <a:bodyPr/>
          <a:lstStyle/>
          <a:p>
            <a:pPr>
              <a:defRPr/>
            </a:pPr>
            <a:fld id="{BD45B917-A63E-4FAA-88BC-86BB32F19A6E}" type="slidenum">
              <a:rPr lang="en-US" smtClean="0">
                <a:latin typeface="+mn-lt"/>
              </a:rPr>
              <a:pPr>
                <a:defRPr/>
              </a:pPr>
              <a:t>49</a:t>
            </a:fld>
            <a:endParaRPr lang="en-US" dirty="0">
              <a:latin typeface="+mn-lt"/>
            </a:endParaRPr>
          </a:p>
        </p:txBody>
      </p:sp>
      <p:sp>
        <p:nvSpPr>
          <p:cNvPr id="4" name="Footer Placeholder 3"/>
          <p:cNvSpPr>
            <a:spLocks noGrp="1"/>
          </p:cNvSpPr>
          <p:nvPr>
            <p:ph type="ftr" sz="quarter" idx="11"/>
          </p:nvPr>
        </p:nvSpPr>
        <p:spPr/>
        <p:txBody>
          <a:bodyPr/>
          <a:lstStyle/>
          <a:p>
            <a:endParaRPr lang="en-US" dirty="0"/>
          </a:p>
        </p:txBody>
      </p:sp>
      <p:sp>
        <p:nvSpPr>
          <p:cNvPr id="9" name="Rectangle 3"/>
          <p:cNvSpPr txBox="1">
            <a:spLocks noChangeArrowheads="1"/>
          </p:cNvSpPr>
          <p:nvPr/>
        </p:nvSpPr>
        <p:spPr>
          <a:xfrm>
            <a:off x="609600" y="1524000"/>
            <a:ext cx="8229600" cy="4989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lvl="1" indent="0">
              <a:lnSpc>
                <a:spcPct val="80000"/>
              </a:lnSpc>
              <a:buNone/>
            </a:pPr>
            <a:endParaRPr lang="en-US" sz="1800" b="1" dirty="0"/>
          </a:p>
          <a:p>
            <a:pPr marL="342900" lvl="1">
              <a:lnSpc>
                <a:spcPct val="80000"/>
              </a:lnSpc>
            </a:pPr>
            <a:r>
              <a:rPr lang="en-US" sz="1800" dirty="0" smtClean="0"/>
              <a:t>Efficient, scalable cyber defense system to mitigate </a:t>
            </a:r>
          </a:p>
          <a:p>
            <a:pPr marL="57150" lvl="1" indent="0">
              <a:lnSpc>
                <a:spcPct val="80000"/>
              </a:lnSpc>
              <a:buNone/>
            </a:pPr>
            <a:r>
              <a:rPr lang="en-US" sz="1800" dirty="0"/>
              <a:t> </a:t>
            </a:r>
            <a:r>
              <a:rPr lang="en-US" sz="1800" dirty="0" smtClean="0"/>
              <a:t>     impact of  cyber-attacks</a:t>
            </a:r>
          </a:p>
          <a:p>
            <a:pPr marL="800100" lvl="2" indent="-285750">
              <a:lnSpc>
                <a:spcPct val="80000"/>
              </a:lnSpc>
              <a:buFont typeface="Arial" panose="020B0604020202020204" pitchFamily="34" charset="0"/>
              <a:buChar char="•"/>
            </a:pPr>
            <a:r>
              <a:rPr lang="en-US" sz="1400" dirty="0" smtClean="0"/>
              <a:t>Is RL effective in training agents at required speed and scale?</a:t>
            </a:r>
          </a:p>
          <a:p>
            <a:pPr marL="800100" lvl="2" indent="-285750">
              <a:lnSpc>
                <a:spcPct val="80000"/>
              </a:lnSpc>
              <a:buFont typeface="Arial" panose="020B0604020202020204" pitchFamily="34" charset="0"/>
              <a:buChar char="•"/>
            </a:pPr>
            <a:r>
              <a:rPr lang="en-US" sz="1400" dirty="0" smtClean="0"/>
              <a:t>How does performance vary as attacker complexity increases?</a:t>
            </a:r>
          </a:p>
          <a:p>
            <a:pPr marL="800100" lvl="2" indent="-285750">
              <a:lnSpc>
                <a:spcPct val="80000"/>
              </a:lnSpc>
              <a:buFont typeface="Arial" panose="020B0604020202020204" pitchFamily="34" charset="0"/>
              <a:buChar char="•"/>
            </a:pPr>
            <a:r>
              <a:rPr lang="en-US" sz="1400" dirty="0" smtClean="0"/>
              <a:t>How transferrable is the learning between environments?</a:t>
            </a:r>
          </a:p>
          <a:p>
            <a:pPr marL="57150" lvl="1" indent="0">
              <a:lnSpc>
                <a:spcPct val="80000"/>
              </a:lnSpc>
              <a:buNone/>
            </a:pPr>
            <a:endParaRPr lang="en-US" sz="1800" dirty="0" smtClean="0"/>
          </a:p>
          <a:p>
            <a:pPr marL="342900" lvl="1">
              <a:lnSpc>
                <a:spcPct val="80000"/>
              </a:lnSpc>
            </a:pPr>
            <a:r>
              <a:rPr lang="en-US" sz="1800" dirty="0" smtClean="0"/>
              <a:t>Improve understanding of response effects on:</a:t>
            </a:r>
          </a:p>
          <a:p>
            <a:pPr marL="800100" lvl="2" indent="-285750">
              <a:lnSpc>
                <a:spcPct val="80000"/>
              </a:lnSpc>
              <a:buFont typeface="Arial" panose="020B0604020202020204" pitchFamily="34" charset="0"/>
              <a:buChar char="•"/>
            </a:pPr>
            <a:r>
              <a:rPr lang="en-US" sz="1400" dirty="0"/>
              <a:t>M</a:t>
            </a:r>
            <a:r>
              <a:rPr lang="en-US" sz="1400" dirty="0" smtClean="0"/>
              <a:t>ission/services, </a:t>
            </a:r>
          </a:p>
          <a:p>
            <a:pPr marL="800100" lvl="2" indent="-285750">
              <a:lnSpc>
                <a:spcPct val="80000"/>
              </a:lnSpc>
              <a:buFont typeface="Arial" panose="020B0604020202020204" pitchFamily="34" charset="0"/>
              <a:buChar char="•"/>
            </a:pPr>
            <a:r>
              <a:rPr lang="en-US" sz="1400" dirty="0" smtClean="0"/>
              <a:t>Performance of network, and </a:t>
            </a:r>
          </a:p>
          <a:p>
            <a:pPr marL="800100" lvl="2" indent="-285750">
              <a:lnSpc>
                <a:spcPct val="80000"/>
              </a:lnSpc>
              <a:buFont typeface="Arial" panose="020B0604020202020204" pitchFamily="34" charset="0"/>
              <a:buChar char="•"/>
            </a:pPr>
            <a:r>
              <a:rPr lang="en-US" sz="1400" dirty="0" smtClean="0"/>
              <a:t>Cyber-attackers</a:t>
            </a:r>
          </a:p>
          <a:p>
            <a:pPr marL="342900" lvl="1">
              <a:lnSpc>
                <a:spcPct val="80000"/>
              </a:lnSpc>
            </a:pPr>
            <a:endParaRPr lang="en-US" sz="1800" dirty="0" smtClean="0"/>
          </a:p>
          <a:p>
            <a:pPr marL="342900" lvl="1">
              <a:lnSpc>
                <a:spcPct val="80000"/>
              </a:lnSpc>
            </a:pPr>
            <a:r>
              <a:rPr lang="en-US" sz="1800" dirty="0" smtClean="0"/>
              <a:t>Path towards improved trust in, and acceptance of, </a:t>
            </a:r>
          </a:p>
          <a:p>
            <a:pPr marL="57150" lvl="1" indent="0">
              <a:lnSpc>
                <a:spcPct val="80000"/>
              </a:lnSpc>
              <a:buNone/>
            </a:pPr>
            <a:r>
              <a:rPr lang="en-US" sz="1800" dirty="0"/>
              <a:t> </a:t>
            </a:r>
            <a:r>
              <a:rPr lang="en-US" sz="1800" dirty="0" smtClean="0"/>
              <a:t>     autonomous cyber defense systems</a:t>
            </a:r>
          </a:p>
          <a:p>
            <a:pPr marL="342900" lvl="1">
              <a:lnSpc>
                <a:spcPct val="80000"/>
              </a:lnSpc>
            </a:pPr>
            <a:endParaRPr lang="en-US" sz="1800" dirty="0"/>
          </a:p>
          <a:p>
            <a:pPr marL="57150" lvl="1" indent="0">
              <a:lnSpc>
                <a:spcPct val="80000"/>
              </a:lnSpc>
              <a:buNone/>
            </a:pPr>
            <a:endParaRPr lang="en-US" sz="1800" dirty="0" smtClean="0"/>
          </a:p>
          <a:p>
            <a:pPr marL="342900" lvl="1">
              <a:lnSpc>
                <a:spcPct val="80000"/>
              </a:lnSpc>
            </a:pPr>
            <a:endParaRPr lang="en-US" sz="1800" dirty="0" smtClean="0"/>
          </a:p>
          <a:p>
            <a:pPr marL="57150" lvl="1" indent="0">
              <a:lnSpc>
                <a:spcPct val="80000"/>
              </a:lnSpc>
              <a:buFont typeface="Arial" pitchFamily="34" charset="0"/>
              <a:buNone/>
            </a:pPr>
            <a:endParaRPr lang="en-US" sz="1800" dirty="0" smtClean="0"/>
          </a:p>
          <a:p>
            <a:pPr marL="57150" lvl="1" indent="0">
              <a:lnSpc>
                <a:spcPct val="80000"/>
              </a:lnSpc>
              <a:buFont typeface="Arial" pitchFamily="34" charset="0"/>
              <a:buNone/>
            </a:pPr>
            <a:endParaRPr lang="en-US" sz="1800" dirty="0" smtClean="0"/>
          </a:p>
          <a:p>
            <a:pPr marL="57150" lvl="1" indent="0">
              <a:lnSpc>
                <a:spcPct val="80000"/>
              </a:lnSpc>
              <a:buFont typeface="Arial" pitchFamily="34" charset="0"/>
              <a:buNone/>
            </a:pPr>
            <a:endParaRPr lang="en-US" sz="1800" i="1" dirty="0" smtClean="0"/>
          </a:p>
          <a:p>
            <a:pPr marL="57150" lvl="1" indent="0">
              <a:lnSpc>
                <a:spcPct val="80000"/>
              </a:lnSpc>
              <a:buFont typeface="Arial" pitchFamily="34" charset="0"/>
              <a:buNone/>
            </a:pPr>
            <a:endParaRPr lang="en-US" sz="1800" i="1" dirty="0" smtClean="0"/>
          </a:p>
          <a:p>
            <a:pPr marL="457200" lvl="1" indent="0">
              <a:lnSpc>
                <a:spcPct val="80000"/>
              </a:lnSpc>
              <a:buFont typeface="Arial" pitchFamily="34" charset="0"/>
              <a:buNone/>
            </a:pPr>
            <a:endParaRPr lang="en-US" sz="1400" dirty="0" smtClean="0"/>
          </a:p>
          <a:p>
            <a:pPr indent="-285750">
              <a:lnSpc>
                <a:spcPct val="80000"/>
              </a:lnSpc>
            </a:pPr>
            <a:endParaRPr lang="en-US" sz="1800" b="1" dirty="0" smtClean="0"/>
          </a:p>
          <a:p>
            <a:pPr marL="457200" lvl="1" indent="0">
              <a:lnSpc>
                <a:spcPct val="80000"/>
              </a:lnSpc>
              <a:buFont typeface="Arial" pitchFamily="34" charset="0"/>
              <a:buNone/>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buFont typeface="Arial" pitchFamily="34" charset="0"/>
              <a:buNone/>
            </a:pPr>
            <a:endParaRPr lang="en-US" sz="1800" dirty="0" smtClean="0"/>
          </a:p>
          <a:p>
            <a:pPr>
              <a:lnSpc>
                <a:spcPct val="80000"/>
              </a:lnSpc>
            </a:pPr>
            <a:endParaRPr lang="en-US" sz="14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8279" y="2667000"/>
            <a:ext cx="3048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851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457200" y="1371600"/>
            <a:ext cx="8229600" cy="4989513"/>
          </a:xfrm>
        </p:spPr>
        <p:txBody>
          <a:bodyPr>
            <a:normAutofit/>
          </a:bodyPr>
          <a:lstStyle/>
          <a:p>
            <a:pPr marL="57150" lvl="1" indent="0">
              <a:lnSpc>
                <a:spcPct val="80000"/>
              </a:lnSpc>
              <a:buNone/>
            </a:pPr>
            <a:endParaRPr lang="en-US" sz="1800" i="1" dirty="0"/>
          </a:p>
          <a:p>
            <a:pPr marL="457200" lvl="1" indent="0">
              <a:lnSpc>
                <a:spcPct val="80000"/>
              </a:lnSpc>
              <a:buNone/>
            </a:pPr>
            <a:endParaRPr lang="en-US" sz="1400" dirty="0"/>
          </a:p>
          <a:p>
            <a:pPr indent="-285750">
              <a:lnSpc>
                <a:spcPct val="80000"/>
              </a:lnSpc>
            </a:pPr>
            <a:endParaRPr lang="en-US" sz="1800" b="1" dirty="0" smtClean="0"/>
          </a:p>
          <a:p>
            <a:pPr marL="457200" lvl="1" indent="0" algn="ctr">
              <a:lnSpc>
                <a:spcPct val="80000"/>
              </a:lnSpc>
              <a:buNone/>
            </a:pPr>
            <a:endParaRPr lang="en-US" sz="1800" dirty="0" smtClean="0"/>
          </a:p>
          <a:p>
            <a:pPr marL="0" indent="0" algn="ctr">
              <a:lnSpc>
                <a:spcPct val="80000"/>
              </a:lnSpc>
              <a:buNone/>
            </a:pPr>
            <a:endParaRPr lang="en-US" sz="1800" dirty="0" smtClean="0"/>
          </a:p>
          <a:p>
            <a:pPr>
              <a:lnSpc>
                <a:spcPct val="80000"/>
              </a:lnSpc>
            </a:pPr>
            <a:endParaRPr lang="en-US" sz="1800" dirty="0" smtClean="0"/>
          </a:p>
          <a:p>
            <a:pPr>
              <a:lnSpc>
                <a:spcPct val="80000"/>
              </a:lnSpc>
            </a:pPr>
            <a:endParaRPr lang="en-US" sz="1800" dirty="0" smtClean="0"/>
          </a:p>
          <a:p>
            <a:pPr marL="0" indent="0">
              <a:lnSpc>
                <a:spcPct val="80000"/>
              </a:lnSpc>
              <a:buNone/>
            </a:pPr>
            <a:endParaRPr lang="en-US" sz="1800" dirty="0" smtClean="0"/>
          </a:p>
          <a:p>
            <a:pPr marL="0" indent="0">
              <a:lnSpc>
                <a:spcPct val="80000"/>
              </a:lnSpc>
              <a:buNone/>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buNone/>
            </a:pPr>
            <a:endParaRPr lang="en-US" sz="1800" dirty="0" smtClean="0"/>
          </a:p>
          <a:p>
            <a:pPr>
              <a:lnSpc>
                <a:spcPct val="80000"/>
              </a:lnSpc>
            </a:pPr>
            <a:endParaRPr lang="en-US" sz="1400" dirty="0" smtClean="0"/>
          </a:p>
        </p:txBody>
      </p:sp>
      <p:sp>
        <p:nvSpPr>
          <p:cNvPr id="25601" name="Rectangle 2"/>
          <p:cNvSpPr>
            <a:spLocks noGrp="1" noChangeArrowheads="1"/>
          </p:cNvSpPr>
          <p:nvPr>
            <p:ph type="title"/>
          </p:nvPr>
        </p:nvSpPr>
        <p:spPr>
          <a:xfrm>
            <a:off x="457200" y="762000"/>
            <a:ext cx="8229600" cy="838200"/>
          </a:xfrm>
        </p:spPr>
        <p:txBody>
          <a:bodyPr>
            <a:normAutofit/>
          </a:bodyPr>
          <a:lstStyle/>
          <a:p>
            <a:r>
              <a:rPr lang="en-US" sz="3600" dirty="0" smtClean="0">
                <a:solidFill>
                  <a:srgbClr val="1F497D">
                    <a:lumMod val="75000"/>
                  </a:srgbClr>
                </a:solidFill>
              </a:rPr>
              <a:t>Cyber-Defense Scenario - Motivation</a:t>
            </a:r>
            <a:endParaRPr lang="en-US" sz="1400" dirty="0" smtClean="0">
              <a:latin typeface="+mn-lt"/>
            </a:endParaRPr>
          </a:p>
        </p:txBody>
      </p:sp>
      <p:sp>
        <p:nvSpPr>
          <p:cNvPr id="7" name="Slide Number Placeholder 6"/>
          <p:cNvSpPr>
            <a:spLocks noGrp="1"/>
          </p:cNvSpPr>
          <p:nvPr>
            <p:ph type="sldNum" sz="quarter" idx="4294967295"/>
          </p:nvPr>
        </p:nvSpPr>
        <p:spPr>
          <a:xfrm>
            <a:off x="7010400" y="6381750"/>
            <a:ext cx="2133600" cy="476250"/>
          </a:xfrm>
          <a:prstGeom prst="rect">
            <a:avLst/>
          </a:prstGeom>
        </p:spPr>
        <p:txBody>
          <a:bodyPr/>
          <a:lstStyle/>
          <a:p>
            <a:pPr>
              <a:defRPr/>
            </a:pPr>
            <a:fld id="{BD45B917-A63E-4FAA-88BC-86BB32F19A6E}" type="slidenum">
              <a:rPr lang="en-US" smtClean="0">
                <a:latin typeface="+mn-lt"/>
              </a:rPr>
              <a:pPr>
                <a:defRPr/>
              </a:pPr>
              <a:t>5</a:t>
            </a:fld>
            <a:endParaRPr lang="en-US" dirty="0">
              <a:latin typeface="+mn-lt"/>
            </a:endParaRPr>
          </a:p>
        </p:txBody>
      </p:sp>
      <p:sp>
        <p:nvSpPr>
          <p:cNvPr id="4" name="Footer Placeholder 3"/>
          <p:cNvSpPr>
            <a:spLocks noGrp="1"/>
          </p:cNvSpPr>
          <p:nvPr>
            <p:ph type="ftr" sz="quarter" idx="11"/>
          </p:nvPr>
        </p:nvSpPr>
        <p:spPr/>
        <p:txBody>
          <a:bodyPr/>
          <a:lstStyle/>
          <a:p>
            <a:endParaRPr lang="en-US" dirty="0"/>
          </a:p>
        </p:txBody>
      </p:sp>
      <p:sp>
        <p:nvSpPr>
          <p:cNvPr id="8" name="Rectangle 3"/>
          <p:cNvSpPr txBox="1">
            <a:spLocks noChangeArrowheads="1"/>
          </p:cNvSpPr>
          <p:nvPr/>
        </p:nvSpPr>
        <p:spPr>
          <a:xfrm>
            <a:off x="609600" y="1524000"/>
            <a:ext cx="8229600" cy="4724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endParaRPr lang="en-US" sz="1400" dirty="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buFont typeface="Arial" pitchFamily="34" charset="0"/>
              <a:buNone/>
            </a:pPr>
            <a:endParaRPr lang="en-US" sz="1800" dirty="0" smtClean="0"/>
          </a:p>
          <a:p>
            <a:pPr>
              <a:lnSpc>
                <a:spcPct val="80000"/>
              </a:lnSpc>
            </a:pPr>
            <a:endParaRPr lang="en-US" sz="1400"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81942"/>
            <a:ext cx="8382000" cy="5199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7139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457200" y="1371600"/>
            <a:ext cx="8229600" cy="4989513"/>
          </a:xfrm>
        </p:spPr>
        <p:txBody>
          <a:bodyPr>
            <a:normAutofit/>
          </a:bodyPr>
          <a:lstStyle/>
          <a:p>
            <a:pPr marL="57150" lvl="1" indent="0">
              <a:lnSpc>
                <a:spcPct val="80000"/>
              </a:lnSpc>
              <a:buNone/>
            </a:pPr>
            <a:endParaRPr lang="en-US" sz="1800" i="1" dirty="0"/>
          </a:p>
          <a:p>
            <a:pPr marL="457200" lvl="1" indent="0">
              <a:lnSpc>
                <a:spcPct val="80000"/>
              </a:lnSpc>
              <a:buNone/>
            </a:pPr>
            <a:endParaRPr lang="en-US" sz="1400" dirty="0"/>
          </a:p>
          <a:p>
            <a:pPr indent="-285750">
              <a:lnSpc>
                <a:spcPct val="80000"/>
              </a:lnSpc>
            </a:pPr>
            <a:endParaRPr lang="en-US" sz="1800" b="1" dirty="0" smtClean="0"/>
          </a:p>
          <a:p>
            <a:pPr marL="457200" lvl="1" indent="0">
              <a:lnSpc>
                <a:spcPct val="80000"/>
              </a:lnSpc>
              <a:buNone/>
            </a:pPr>
            <a:endParaRPr lang="en-US" sz="1800" dirty="0" smtClean="0"/>
          </a:p>
          <a:p>
            <a:pPr marL="0" indent="0">
              <a:lnSpc>
                <a:spcPct val="80000"/>
              </a:lnSpc>
              <a:buNone/>
            </a:pPr>
            <a:endParaRPr lang="en-US" sz="1800" dirty="0" smtClean="0"/>
          </a:p>
          <a:p>
            <a:pPr marL="2743200" lvl="6" indent="0" algn="ctr">
              <a:lnSpc>
                <a:spcPct val="80000"/>
              </a:lnSpc>
              <a:buNone/>
            </a:pPr>
            <a:endParaRPr lang="en-US" sz="1800" dirty="0"/>
          </a:p>
          <a:p>
            <a:pPr marL="2743200" lvl="6" indent="0" algn="ctr">
              <a:lnSpc>
                <a:spcPct val="80000"/>
              </a:lnSpc>
              <a:buNone/>
            </a:pPr>
            <a:endParaRPr lang="en-US" sz="1800" b="1" dirty="0"/>
          </a:p>
          <a:p>
            <a:pPr marL="2743200" lvl="6" indent="0" algn="ctr">
              <a:lnSpc>
                <a:spcPct val="80000"/>
              </a:lnSpc>
              <a:buNone/>
            </a:pPr>
            <a:endParaRPr lang="en-US" sz="1800" b="1" dirty="0" smtClean="0"/>
          </a:p>
          <a:p>
            <a:pPr marL="2743200" lvl="6" indent="0" algn="ctr">
              <a:lnSpc>
                <a:spcPct val="80000"/>
              </a:lnSpc>
              <a:buNone/>
            </a:pPr>
            <a:endParaRPr lang="en-US" sz="1800" b="1" dirty="0"/>
          </a:p>
          <a:p>
            <a:pPr marL="2743200" lvl="6" indent="0" algn="ctr">
              <a:lnSpc>
                <a:spcPct val="80000"/>
              </a:lnSpc>
              <a:buNone/>
            </a:pPr>
            <a:endParaRPr lang="en-US" sz="1800" b="1" dirty="0" smtClean="0"/>
          </a:p>
        </p:txBody>
      </p:sp>
      <p:sp>
        <p:nvSpPr>
          <p:cNvPr id="7" name="Slide Number Placeholder 6"/>
          <p:cNvSpPr>
            <a:spLocks noGrp="1"/>
          </p:cNvSpPr>
          <p:nvPr>
            <p:ph type="sldNum" sz="quarter" idx="4294967295"/>
          </p:nvPr>
        </p:nvSpPr>
        <p:spPr>
          <a:xfrm>
            <a:off x="7010400" y="6381750"/>
            <a:ext cx="2133600" cy="476250"/>
          </a:xfrm>
          <a:prstGeom prst="rect">
            <a:avLst/>
          </a:prstGeom>
        </p:spPr>
        <p:txBody>
          <a:bodyPr/>
          <a:lstStyle/>
          <a:p>
            <a:pPr>
              <a:defRPr/>
            </a:pPr>
            <a:fld id="{BD45B917-A63E-4FAA-88BC-86BB32F19A6E}" type="slidenum">
              <a:rPr lang="en-US" smtClean="0">
                <a:latin typeface="+mn-lt"/>
              </a:rPr>
              <a:pPr>
                <a:defRPr/>
              </a:pPr>
              <a:t>50</a:t>
            </a:fld>
            <a:endParaRPr lang="en-US" dirty="0">
              <a:latin typeface="+mn-lt"/>
            </a:endParaRPr>
          </a:p>
        </p:txBody>
      </p:sp>
      <p:sp>
        <p:nvSpPr>
          <p:cNvPr id="4" name="Footer Placeholder 3"/>
          <p:cNvSpPr>
            <a:spLocks noGrp="1"/>
          </p:cNvSpPr>
          <p:nvPr>
            <p:ph type="ftr" sz="quarter" idx="11"/>
          </p:nvPr>
        </p:nvSpPr>
        <p:spPr/>
        <p:txBody>
          <a:bodyPr/>
          <a:lstStyle/>
          <a:p>
            <a:endParaRPr lang="en-US" dirty="0"/>
          </a:p>
        </p:txBody>
      </p:sp>
      <p:sp>
        <p:nvSpPr>
          <p:cNvPr id="5" name="TextBox 4"/>
          <p:cNvSpPr txBox="1"/>
          <p:nvPr/>
        </p:nvSpPr>
        <p:spPr>
          <a:xfrm>
            <a:off x="2590800" y="2590800"/>
            <a:ext cx="3962400" cy="707886"/>
          </a:xfrm>
          <a:prstGeom prst="rect">
            <a:avLst/>
          </a:prstGeom>
          <a:noFill/>
        </p:spPr>
        <p:txBody>
          <a:bodyPr wrap="square" rtlCol="0">
            <a:spAutoFit/>
          </a:bodyPr>
          <a:lstStyle/>
          <a:p>
            <a:pPr algn="ctr"/>
            <a:r>
              <a:rPr lang="en-US" sz="4000" dirty="0" smtClean="0"/>
              <a:t>Questions ???</a:t>
            </a:r>
          </a:p>
        </p:txBody>
      </p:sp>
      <p:sp>
        <p:nvSpPr>
          <p:cNvPr id="9" name="TextBox 8"/>
          <p:cNvSpPr txBox="1"/>
          <p:nvPr/>
        </p:nvSpPr>
        <p:spPr>
          <a:xfrm>
            <a:off x="685800" y="4114800"/>
            <a:ext cx="7620000" cy="1077218"/>
          </a:xfrm>
          <a:prstGeom prst="rect">
            <a:avLst/>
          </a:prstGeom>
          <a:noFill/>
        </p:spPr>
        <p:txBody>
          <a:bodyPr wrap="square" rtlCol="0">
            <a:spAutoFit/>
          </a:bodyPr>
          <a:lstStyle/>
          <a:p>
            <a:pPr algn="ctr"/>
            <a:r>
              <a:rPr lang="en-US" sz="3200" dirty="0" smtClean="0"/>
              <a:t>Contact Info: Dr. Ahmad Ridley, adridle@tycho.ncsc.mil</a:t>
            </a:r>
          </a:p>
        </p:txBody>
      </p:sp>
    </p:spTree>
    <p:extLst>
      <p:ext uri="{BB962C8B-B14F-4D97-AF65-F5344CB8AC3E}">
        <p14:creationId xmlns:p14="http://schemas.microsoft.com/office/powerpoint/2010/main" val="6901904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438400"/>
            <a:ext cx="7772400" cy="1765300"/>
          </a:xfrm>
        </p:spPr>
        <p:txBody>
          <a:bodyPr>
            <a:normAutofit/>
          </a:bodyPr>
          <a:lstStyle/>
          <a:p>
            <a:pPr algn="ctr"/>
            <a:r>
              <a:rPr lang="en-US" dirty="0" err="1" smtClean="0"/>
              <a:t>BackUP</a:t>
            </a:r>
            <a:r>
              <a:rPr lang="en-US" dirty="0" smtClean="0"/>
              <a:t> SLIDES</a:t>
            </a:r>
            <a:endParaRPr lang="en-US" dirty="0"/>
          </a:p>
        </p:txBody>
      </p:sp>
    </p:spTree>
    <p:extLst>
      <p:ext uri="{BB962C8B-B14F-4D97-AF65-F5344CB8AC3E}">
        <p14:creationId xmlns:p14="http://schemas.microsoft.com/office/powerpoint/2010/main" val="35375883"/>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57200" y="762000"/>
            <a:ext cx="8229600" cy="838200"/>
          </a:xfrm>
        </p:spPr>
        <p:txBody>
          <a:bodyPr>
            <a:normAutofit fontScale="90000"/>
          </a:bodyPr>
          <a:lstStyle/>
          <a:p>
            <a:r>
              <a:rPr lang="en-US" sz="3600" dirty="0" smtClean="0">
                <a:solidFill>
                  <a:schemeClr val="tx2">
                    <a:lumMod val="75000"/>
                  </a:schemeClr>
                </a:solidFill>
              </a:rPr>
              <a:t>Cyber </a:t>
            </a:r>
            <a:r>
              <a:rPr lang="en-US" sz="3600" dirty="0">
                <a:solidFill>
                  <a:schemeClr val="tx2">
                    <a:lumMod val="75000"/>
                  </a:schemeClr>
                </a:solidFill>
              </a:rPr>
              <a:t>Resilience </a:t>
            </a:r>
            <a:r>
              <a:rPr lang="en-US" sz="3600" dirty="0" smtClean="0">
                <a:solidFill>
                  <a:schemeClr val="tx2">
                    <a:lumMod val="75000"/>
                  </a:schemeClr>
                </a:solidFill>
              </a:rPr>
              <a:t>Challenges</a:t>
            </a:r>
            <a:r>
              <a:rPr lang="en-US" sz="3100" b="1" dirty="0" smtClean="0">
                <a:latin typeface="+mn-lt"/>
              </a:rPr>
              <a:t/>
            </a:r>
            <a:br>
              <a:rPr lang="en-US" sz="3100" b="1" dirty="0" smtClean="0">
                <a:latin typeface="+mn-lt"/>
              </a:rPr>
            </a:br>
            <a:endParaRPr lang="en-US" sz="1400" dirty="0" smtClean="0">
              <a:latin typeface="+mn-lt"/>
            </a:endParaRPr>
          </a:p>
        </p:txBody>
      </p:sp>
      <p:sp>
        <p:nvSpPr>
          <p:cNvPr id="7" name="Slide Number Placeholder 6"/>
          <p:cNvSpPr>
            <a:spLocks noGrp="1"/>
          </p:cNvSpPr>
          <p:nvPr>
            <p:ph type="sldNum" sz="quarter" idx="4294967295"/>
          </p:nvPr>
        </p:nvSpPr>
        <p:spPr>
          <a:xfrm>
            <a:off x="7010400" y="6381750"/>
            <a:ext cx="2133600" cy="476250"/>
          </a:xfrm>
          <a:prstGeom prst="rect">
            <a:avLst/>
          </a:prstGeom>
        </p:spPr>
        <p:txBody>
          <a:bodyPr/>
          <a:lstStyle/>
          <a:p>
            <a:pPr>
              <a:defRPr/>
            </a:pPr>
            <a:fld id="{BD45B917-A63E-4FAA-88BC-86BB32F19A6E}" type="slidenum">
              <a:rPr lang="en-US" smtClean="0">
                <a:latin typeface="+mn-lt"/>
              </a:rPr>
              <a:pPr>
                <a:defRPr/>
              </a:pPr>
              <a:t>52</a:t>
            </a:fld>
            <a:endParaRPr lang="en-US" dirty="0">
              <a:latin typeface="+mn-lt"/>
            </a:endParaRPr>
          </a:p>
        </p:txBody>
      </p:sp>
      <p:sp>
        <p:nvSpPr>
          <p:cNvPr id="4" name="Footer Placeholder 3"/>
          <p:cNvSpPr>
            <a:spLocks noGrp="1"/>
          </p:cNvSpPr>
          <p:nvPr>
            <p:ph type="ftr" sz="quarter" idx="11"/>
          </p:nvPr>
        </p:nvSpPr>
        <p:spPr/>
        <p:txBody>
          <a:bodyPr/>
          <a:lstStyle/>
          <a:p>
            <a:endParaRPr lang="en-US" dirty="0"/>
          </a:p>
        </p:txBody>
      </p:sp>
      <p:sp>
        <p:nvSpPr>
          <p:cNvPr id="8" name="Rectangle 3"/>
          <p:cNvSpPr txBox="1">
            <a:spLocks noChangeArrowheads="1"/>
          </p:cNvSpPr>
          <p:nvPr/>
        </p:nvSpPr>
        <p:spPr>
          <a:xfrm>
            <a:off x="194930" y="1425955"/>
            <a:ext cx="8872870" cy="4989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2713" lvl="1" indent="-112713">
              <a:lnSpc>
                <a:spcPct val="80000"/>
              </a:lnSpc>
              <a:buClr>
                <a:schemeClr val="tx1"/>
              </a:buClr>
              <a:buFont typeface="Arial" pitchFamily="34" charset="0"/>
              <a:buChar char="•"/>
            </a:pPr>
            <a:endParaRPr lang="en-US" sz="1800" dirty="0" smtClean="0"/>
          </a:p>
          <a:p>
            <a:pPr marL="112713" lvl="1" indent="-112713">
              <a:lnSpc>
                <a:spcPct val="80000"/>
              </a:lnSpc>
              <a:buClr>
                <a:schemeClr val="tx1"/>
              </a:buClr>
              <a:buFont typeface="Arial" pitchFamily="34" charset="0"/>
              <a:buChar char="•"/>
            </a:pPr>
            <a:r>
              <a:rPr lang="en-US" sz="1800" dirty="0" smtClean="0"/>
              <a:t> Real-time fusion of events from diverse and disparate data sources</a:t>
            </a:r>
          </a:p>
          <a:p>
            <a:pPr marL="112713" lvl="1" indent="-112713">
              <a:lnSpc>
                <a:spcPct val="80000"/>
              </a:lnSpc>
              <a:buClr>
                <a:schemeClr val="tx1"/>
              </a:buClr>
              <a:buFont typeface="Arial" pitchFamily="34" charset="0"/>
              <a:buChar char="•"/>
            </a:pPr>
            <a:endParaRPr lang="en-US" sz="1800" dirty="0" smtClean="0"/>
          </a:p>
          <a:p>
            <a:pPr marL="112713" lvl="1" indent="-112713">
              <a:lnSpc>
                <a:spcPct val="80000"/>
              </a:lnSpc>
              <a:buClr>
                <a:schemeClr val="tx1"/>
              </a:buClr>
            </a:pPr>
            <a:r>
              <a:rPr lang="en-US" sz="1800" dirty="0" smtClean="0"/>
              <a:t> State representation and reasoning over state to choose </a:t>
            </a:r>
            <a:endParaRPr lang="en-US" sz="1800" dirty="0"/>
          </a:p>
          <a:p>
            <a:pPr marL="0" lvl="1" indent="0">
              <a:lnSpc>
                <a:spcPct val="80000"/>
              </a:lnSpc>
              <a:buClr>
                <a:schemeClr val="tx1"/>
              </a:buClr>
              <a:buNone/>
            </a:pPr>
            <a:r>
              <a:rPr lang="en-US" sz="1800" dirty="0"/>
              <a:t>   defensive </a:t>
            </a:r>
            <a:r>
              <a:rPr lang="en-US" sz="1800" dirty="0" smtClean="0"/>
              <a:t>actions</a:t>
            </a:r>
          </a:p>
          <a:p>
            <a:pPr marL="0" lvl="1" indent="0">
              <a:lnSpc>
                <a:spcPct val="80000"/>
              </a:lnSpc>
              <a:buClr>
                <a:schemeClr val="tx1"/>
              </a:buClr>
              <a:buNone/>
            </a:pPr>
            <a:r>
              <a:rPr lang="en-US" sz="1800" dirty="0" smtClean="0"/>
              <a:t> </a:t>
            </a:r>
          </a:p>
          <a:p>
            <a:pPr marL="112713" lvl="1" indent="-112713">
              <a:lnSpc>
                <a:spcPct val="80000"/>
              </a:lnSpc>
              <a:buClr>
                <a:schemeClr val="tx1"/>
              </a:buClr>
            </a:pPr>
            <a:r>
              <a:rPr lang="en-US" sz="1800" dirty="0" smtClean="0"/>
              <a:t> </a:t>
            </a:r>
            <a:r>
              <a:rPr lang="en-US" sz="1800" dirty="0"/>
              <a:t>Developing secure design methodology for </a:t>
            </a:r>
            <a:r>
              <a:rPr lang="en-US" sz="1800" dirty="0" smtClean="0"/>
              <a:t>cyber </a:t>
            </a:r>
            <a:endParaRPr lang="en-US" sz="1800" dirty="0"/>
          </a:p>
          <a:p>
            <a:pPr marL="0" lvl="1" indent="0">
              <a:lnSpc>
                <a:spcPct val="80000"/>
              </a:lnSpc>
              <a:buClr>
                <a:schemeClr val="tx1"/>
              </a:buClr>
              <a:buNone/>
            </a:pPr>
            <a:r>
              <a:rPr lang="en-US" sz="1800" dirty="0"/>
              <a:t>   defense systems </a:t>
            </a:r>
            <a:endParaRPr lang="en-US" sz="1800" dirty="0" smtClean="0"/>
          </a:p>
          <a:p>
            <a:pPr marL="0" lvl="1" indent="0">
              <a:lnSpc>
                <a:spcPct val="80000"/>
              </a:lnSpc>
              <a:buClr>
                <a:schemeClr val="tx1"/>
              </a:buClr>
              <a:buNone/>
            </a:pPr>
            <a:endParaRPr lang="en-US" sz="1800" dirty="0"/>
          </a:p>
          <a:p>
            <a:pPr marL="112713" lvl="1" indent="-112713">
              <a:lnSpc>
                <a:spcPct val="80000"/>
              </a:lnSpc>
              <a:buClr>
                <a:schemeClr val="tx1"/>
              </a:buClr>
            </a:pPr>
            <a:r>
              <a:rPr lang="en-US" sz="1800" dirty="0" smtClean="0"/>
              <a:t> </a:t>
            </a:r>
            <a:r>
              <a:rPr lang="en-US" sz="1800" dirty="0"/>
              <a:t>Building human trust in </a:t>
            </a:r>
            <a:r>
              <a:rPr lang="en-US" sz="1800" dirty="0" smtClean="0"/>
              <a:t>autonomy of cyber </a:t>
            </a:r>
            <a:r>
              <a:rPr lang="en-US" sz="1800" dirty="0"/>
              <a:t>defense </a:t>
            </a:r>
            <a:r>
              <a:rPr lang="en-US" sz="1800" dirty="0" smtClean="0"/>
              <a:t>system</a:t>
            </a:r>
            <a:endParaRPr lang="en-US" sz="1800" dirty="0"/>
          </a:p>
          <a:p>
            <a:pPr>
              <a:lnSpc>
                <a:spcPct val="80000"/>
              </a:lnSpc>
            </a:pPr>
            <a:endParaRPr lang="en-US" sz="1800" dirty="0"/>
          </a:p>
          <a:p>
            <a:pPr marL="112713" lvl="1" indent="-112713">
              <a:lnSpc>
                <a:spcPct val="80000"/>
              </a:lnSpc>
              <a:buClr>
                <a:schemeClr val="tx1"/>
              </a:buClr>
            </a:pPr>
            <a:r>
              <a:rPr lang="en-US" sz="1800" dirty="0" smtClean="0"/>
              <a:t> Creating </a:t>
            </a:r>
            <a:r>
              <a:rPr lang="en-US" sz="1800" dirty="0"/>
              <a:t>metrics and experiments to measure impact of  </a:t>
            </a:r>
          </a:p>
          <a:p>
            <a:pPr marL="0" lvl="1" indent="0">
              <a:lnSpc>
                <a:spcPct val="80000"/>
              </a:lnSpc>
              <a:buClr>
                <a:schemeClr val="tx1"/>
              </a:buClr>
              <a:buNone/>
            </a:pPr>
            <a:r>
              <a:rPr lang="en-US" sz="1800" dirty="0"/>
              <a:t>   of defensive actions on systems and adversaries</a:t>
            </a:r>
          </a:p>
          <a:p>
            <a:pPr marL="0" indent="0">
              <a:lnSpc>
                <a:spcPct val="80000"/>
              </a:lnSpc>
              <a:buNone/>
            </a:pPr>
            <a:endParaRPr lang="en-US" sz="1800" dirty="0"/>
          </a:p>
          <a:p>
            <a:pPr marL="457200" lvl="1" indent="0">
              <a:lnSpc>
                <a:spcPct val="80000"/>
              </a:lnSpc>
              <a:buFont typeface="Arial" pitchFamily="34" charset="0"/>
              <a:buNone/>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b="1" dirty="0"/>
          </a:p>
          <a:p>
            <a:pPr>
              <a:lnSpc>
                <a:spcPct val="80000"/>
              </a:lnSpc>
            </a:pPr>
            <a:endParaRPr lang="en-US" sz="1800" dirty="0" smtClean="0"/>
          </a:p>
          <a:p>
            <a:pPr>
              <a:lnSpc>
                <a:spcPct val="80000"/>
              </a:lnSpc>
              <a:buFont typeface="Arial" pitchFamily="34" charset="0"/>
              <a:buNone/>
            </a:pPr>
            <a:endParaRPr lang="en-US" sz="1800" dirty="0" smtClean="0"/>
          </a:p>
          <a:p>
            <a:pPr>
              <a:lnSpc>
                <a:spcPct val="80000"/>
              </a:lnSpc>
            </a:pPr>
            <a:endParaRPr lang="en-US" sz="14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427726"/>
            <a:ext cx="2438400" cy="3525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5122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685800" y="1371601"/>
            <a:ext cx="7239000" cy="4800600"/>
          </a:xfrm>
        </p:spPr>
        <p:txBody>
          <a:bodyPr>
            <a:normAutofit/>
          </a:bodyPr>
          <a:lstStyle/>
          <a:p>
            <a:pPr marL="57150" lvl="1" indent="0">
              <a:lnSpc>
                <a:spcPct val="80000"/>
              </a:lnSpc>
              <a:buNone/>
            </a:pPr>
            <a:endParaRPr lang="en-US" sz="1800" i="1" dirty="0"/>
          </a:p>
          <a:p>
            <a:pPr marL="457200" lvl="1" indent="0">
              <a:lnSpc>
                <a:spcPct val="80000"/>
              </a:lnSpc>
              <a:buNone/>
            </a:pPr>
            <a:endParaRPr lang="en-US" sz="1400" dirty="0"/>
          </a:p>
          <a:p>
            <a:pPr indent="-285750">
              <a:lnSpc>
                <a:spcPct val="80000"/>
              </a:lnSpc>
            </a:pPr>
            <a:endParaRPr lang="en-US" sz="1800" b="1" dirty="0" smtClean="0"/>
          </a:p>
          <a:p>
            <a:pPr marL="457200" lvl="1" indent="0">
              <a:lnSpc>
                <a:spcPct val="80000"/>
              </a:lnSpc>
              <a:buNone/>
            </a:pPr>
            <a:endParaRPr lang="en-US" sz="1800" dirty="0" smtClean="0"/>
          </a:p>
          <a:p>
            <a:pPr marL="0" indent="0">
              <a:lnSpc>
                <a:spcPct val="80000"/>
              </a:lnSpc>
              <a:buNone/>
            </a:pPr>
            <a:endParaRPr lang="en-US" sz="1800" dirty="0" smtClean="0"/>
          </a:p>
          <a:p>
            <a:pPr>
              <a:lnSpc>
                <a:spcPct val="80000"/>
              </a:lnSpc>
            </a:pPr>
            <a:endParaRPr lang="en-US" sz="1800" dirty="0" smtClean="0"/>
          </a:p>
          <a:p>
            <a:pPr>
              <a:lnSpc>
                <a:spcPct val="80000"/>
              </a:lnSpc>
            </a:pPr>
            <a:endParaRPr lang="en-US" sz="1800" dirty="0" smtClean="0"/>
          </a:p>
          <a:p>
            <a:pPr marL="0" indent="0">
              <a:lnSpc>
                <a:spcPct val="80000"/>
              </a:lnSpc>
              <a:buNone/>
            </a:pPr>
            <a:endParaRPr lang="en-US" sz="1800" dirty="0" smtClean="0"/>
          </a:p>
          <a:p>
            <a:pPr marL="0" indent="0">
              <a:lnSpc>
                <a:spcPct val="80000"/>
              </a:lnSpc>
              <a:buNone/>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buNone/>
            </a:pPr>
            <a:endParaRPr lang="en-US" sz="1800" dirty="0" smtClean="0"/>
          </a:p>
          <a:p>
            <a:pPr>
              <a:lnSpc>
                <a:spcPct val="80000"/>
              </a:lnSpc>
            </a:pPr>
            <a:endParaRPr lang="en-US" sz="1400" dirty="0" smtClean="0"/>
          </a:p>
        </p:txBody>
      </p:sp>
      <p:sp>
        <p:nvSpPr>
          <p:cNvPr id="25601" name="Rectangle 2"/>
          <p:cNvSpPr>
            <a:spLocks noGrp="1" noChangeArrowheads="1"/>
          </p:cNvSpPr>
          <p:nvPr>
            <p:ph type="title"/>
          </p:nvPr>
        </p:nvSpPr>
        <p:spPr>
          <a:xfrm>
            <a:off x="457200" y="762000"/>
            <a:ext cx="8229600" cy="838200"/>
          </a:xfrm>
        </p:spPr>
        <p:txBody>
          <a:bodyPr>
            <a:normAutofit/>
          </a:bodyPr>
          <a:lstStyle/>
          <a:p>
            <a:r>
              <a:rPr lang="en-US" sz="3600" dirty="0" smtClean="0">
                <a:solidFill>
                  <a:srgbClr val="1F497D">
                    <a:lumMod val="75000"/>
                  </a:srgbClr>
                </a:solidFill>
              </a:rPr>
              <a:t>Cyber-Resilience Concepts</a:t>
            </a:r>
            <a:endParaRPr lang="en-US" sz="1400" dirty="0" smtClean="0">
              <a:latin typeface="+mn-lt"/>
            </a:endParaRPr>
          </a:p>
        </p:txBody>
      </p:sp>
      <p:sp>
        <p:nvSpPr>
          <p:cNvPr id="7" name="Slide Number Placeholder 6"/>
          <p:cNvSpPr>
            <a:spLocks noGrp="1"/>
          </p:cNvSpPr>
          <p:nvPr>
            <p:ph type="sldNum" sz="quarter" idx="4294967295"/>
          </p:nvPr>
        </p:nvSpPr>
        <p:spPr>
          <a:xfrm>
            <a:off x="7010400" y="6381750"/>
            <a:ext cx="2133600" cy="476250"/>
          </a:xfrm>
          <a:prstGeom prst="rect">
            <a:avLst/>
          </a:prstGeom>
        </p:spPr>
        <p:txBody>
          <a:bodyPr/>
          <a:lstStyle/>
          <a:p>
            <a:pPr>
              <a:defRPr/>
            </a:pPr>
            <a:fld id="{BD45B917-A63E-4FAA-88BC-86BB32F19A6E}" type="slidenum">
              <a:rPr lang="en-US" smtClean="0">
                <a:latin typeface="+mn-lt"/>
              </a:rPr>
              <a:pPr>
                <a:defRPr/>
              </a:pPr>
              <a:t>53</a:t>
            </a:fld>
            <a:endParaRPr lang="en-US" dirty="0">
              <a:latin typeface="+mn-lt"/>
            </a:endParaRPr>
          </a:p>
        </p:txBody>
      </p:sp>
      <p:sp>
        <p:nvSpPr>
          <p:cNvPr id="8" name="Rectangle 3"/>
          <p:cNvSpPr txBox="1">
            <a:spLocks noChangeArrowheads="1"/>
          </p:cNvSpPr>
          <p:nvPr/>
        </p:nvSpPr>
        <p:spPr>
          <a:xfrm>
            <a:off x="609600" y="1524000"/>
            <a:ext cx="8229600" cy="4989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Arial" pitchFamily="34" charset="0"/>
              <a:buNone/>
            </a:pPr>
            <a:endParaRPr lang="en-US" sz="1800" dirty="0" smtClean="0"/>
          </a:p>
          <a:p>
            <a:pPr marL="342900" lvl="1">
              <a:lnSpc>
                <a:spcPct val="80000"/>
              </a:lnSpc>
            </a:pPr>
            <a:endParaRPr lang="en-US" sz="1800" dirty="0" smtClean="0"/>
          </a:p>
          <a:p>
            <a:pPr marL="342900" lvl="1">
              <a:lnSpc>
                <a:spcPct val="80000"/>
              </a:lnSpc>
            </a:pPr>
            <a:endParaRPr lang="en-US" sz="1800" dirty="0" smtClean="0"/>
          </a:p>
          <a:p>
            <a:pPr marL="57150" lvl="1" indent="0">
              <a:lnSpc>
                <a:spcPct val="80000"/>
              </a:lnSpc>
              <a:buNone/>
            </a:pPr>
            <a:endParaRPr lang="en-US" sz="1800" dirty="0" smtClean="0"/>
          </a:p>
          <a:p>
            <a:pPr marL="57150" lvl="1" indent="0">
              <a:lnSpc>
                <a:spcPct val="80000"/>
              </a:lnSpc>
              <a:buNone/>
            </a:pPr>
            <a:endParaRPr lang="en-US" sz="1800" dirty="0"/>
          </a:p>
          <a:p>
            <a:pPr marL="342900" lvl="1">
              <a:lnSpc>
                <a:spcPct val="80000"/>
              </a:lnSpc>
            </a:pPr>
            <a:endParaRPr lang="en-US" sz="1800" dirty="0" smtClean="0"/>
          </a:p>
          <a:p>
            <a:pPr marL="57150" lvl="1" indent="0">
              <a:lnSpc>
                <a:spcPct val="80000"/>
              </a:lnSpc>
              <a:buNone/>
            </a:pPr>
            <a:endParaRPr lang="en-US" sz="1800" dirty="0" smtClean="0"/>
          </a:p>
          <a:p>
            <a:pPr marL="342900" lvl="1">
              <a:lnSpc>
                <a:spcPct val="80000"/>
              </a:lnSpc>
            </a:pPr>
            <a:endParaRPr lang="en-US" sz="1800" dirty="0"/>
          </a:p>
          <a:p>
            <a:pPr marL="342900" lvl="1">
              <a:lnSpc>
                <a:spcPct val="80000"/>
              </a:lnSpc>
            </a:pPr>
            <a:endParaRPr lang="en-US" sz="1800" i="1" dirty="0" smtClean="0"/>
          </a:p>
          <a:p>
            <a:pPr marL="457200" lvl="1" indent="0">
              <a:lnSpc>
                <a:spcPct val="80000"/>
              </a:lnSpc>
              <a:buFont typeface="Arial" pitchFamily="34" charset="0"/>
              <a:buNone/>
            </a:pPr>
            <a:endParaRPr lang="en-US" sz="1400" dirty="0" smtClean="0"/>
          </a:p>
          <a:p>
            <a:pPr indent="-285750">
              <a:lnSpc>
                <a:spcPct val="80000"/>
              </a:lnSpc>
            </a:pPr>
            <a:endParaRPr lang="en-US" sz="1800" b="1" dirty="0" smtClean="0"/>
          </a:p>
          <a:p>
            <a:pPr marL="457200" lvl="1" indent="0">
              <a:lnSpc>
                <a:spcPct val="80000"/>
              </a:lnSpc>
              <a:buFont typeface="Arial" pitchFamily="34" charset="0"/>
              <a:buNone/>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buFont typeface="Arial" pitchFamily="34" charset="0"/>
              <a:buNone/>
            </a:pPr>
            <a:endParaRPr lang="en-US" sz="1800" dirty="0" smtClean="0"/>
          </a:p>
          <a:p>
            <a:pPr>
              <a:lnSpc>
                <a:spcPct val="80000"/>
              </a:lnSpc>
            </a:pPr>
            <a:endParaRPr lang="en-US" sz="1400" dirty="0" smtClean="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47800"/>
            <a:ext cx="83058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38963" y="6230679"/>
            <a:ext cx="7924800" cy="276999"/>
          </a:xfrm>
          <a:prstGeom prst="rect">
            <a:avLst/>
          </a:prstGeom>
        </p:spPr>
        <p:txBody>
          <a:bodyPr wrap="square">
            <a:spAutoFit/>
          </a:bodyPr>
          <a:lstStyle/>
          <a:p>
            <a:pPr algn="ctr"/>
            <a:r>
              <a:rPr lang="en-US" sz="1200" baseline="30000" dirty="0"/>
              <a:t>7</a:t>
            </a:r>
            <a:r>
              <a:rPr lang="en-US" sz="1200" dirty="0"/>
              <a:t>Reiger, Craig C., </a:t>
            </a:r>
            <a:r>
              <a:rPr lang="en-US" sz="1200" i="1" dirty="0"/>
              <a:t>Resilient Control Systems</a:t>
            </a:r>
            <a:r>
              <a:rPr lang="en-US" sz="1200" dirty="0"/>
              <a:t>, Idaho National Laboratory, 2014</a:t>
            </a:r>
          </a:p>
        </p:txBody>
      </p:sp>
    </p:spTree>
    <p:extLst>
      <p:ext uri="{BB962C8B-B14F-4D97-AF65-F5344CB8AC3E}">
        <p14:creationId xmlns:p14="http://schemas.microsoft.com/office/powerpoint/2010/main" val="12486807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457200" y="1371600"/>
            <a:ext cx="8229600" cy="4989513"/>
          </a:xfrm>
        </p:spPr>
        <p:txBody>
          <a:bodyPr>
            <a:normAutofit/>
          </a:bodyPr>
          <a:lstStyle/>
          <a:p>
            <a:pPr marL="57150" lvl="1" indent="0">
              <a:lnSpc>
                <a:spcPct val="80000"/>
              </a:lnSpc>
              <a:buNone/>
            </a:pPr>
            <a:endParaRPr lang="en-US" sz="1800" i="1" dirty="0"/>
          </a:p>
          <a:p>
            <a:pPr marL="457200" lvl="1" indent="0">
              <a:lnSpc>
                <a:spcPct val="80000"/>
              </a:lnSpc>
              <a:buNone/>
            </a:pPr>
            <a:endParaRPr lang="en-US" sz="1400" dirty="0"/>
          </a:p>
          <a:p>
            <a:pPr indent="-285750">
              <a:lnSpc>
                <a:spcPct val="80000"/>
              </a:lnSpc>
            </a:pPr>
            <a:r>
              <a:rPr lang="en-US" sz="1800" dirty="0" smtClean="0"/>
              <a:t>R</a:t>
            </a:r>
            <a:r>
              <a:rPr lang="en-US" sz="1800" baseline="-25000" dirty="0" smtClean="0"/>
              <a:t>t</a:t>
            </a:r>
            <a:r>
              <a:rPr lang="en-US" sz="1800" dirty="0" smtClean="0"/>
              <a:t> is scalar, feedback signal</a:t>
            </a:r>
          </a:p>
          <a:p>
            <a:pPr indent="-285750">
              <a:lnSpc>
                <a:spcPct val="80000"/>
              </a:lnSpc>
            </a:pPr>
            <a:endParaRPr lang="en-US" sz="1800" dirty="0"/>
          </a:p>
          <a:p>
            <a:pPr indent="-285750">
              <a:lnSpc>
                <a:spcPct val="80000"/>
              </a:lnSpc>
            </a:pPr>
            <a:r>
              <a:rPr lang="en-US" sz="1800" dirty="0" smtClean="0"/>
              <a:t>Indicates how well agent is performing at step t</a:t>
            </a:r>
          </a:p>
          <a:p>
            <a:pPr indent="-285750">
              <a:lnSpc>
                <a:spcPct val="80000"/>
              </a:lnSpc>
            </a:pPr>
            <a:endParaRPr lang="en-US" sz="1800" dirty="0"/>
          </a:p>
          <a:p>
            <a:pPr indent="-285750">
              <a:lnSpc>
                <a:spcPct val="80000"/>
              </a:lnSpc>
            </a:pPr>
            <a:r>
              <a:rPr lang="en-US" sz="1800" dirty="0" smtClean="0"/>
              <a:t>Agent attempts to maximize cumulative reward</a:t>
            </a:r>
          </a:p>
          <a:p>
            <a:pPr indent="-285750">
              <a:lnSpc>
                <a:spcPct val="80000"/>
              </a:lnSpc>
            </a:pPr>
            <a:endParaRPr lang="en-US" sz="1800" dirty="0"/>
          </a:p>
          <a:p>
            <a:pPr indent="-285750">
              <a:lnSpc>
                <a:spcPct val="80000"/>
              </a:lnSpc>
            </a:pPr>
            <a:r>
              <a:rPr lang="en-US" sz="1800" u="sng" dirty="0" smtClean="0"/>
              <a:t>Reward Hypothesis: </a:t>
            </a:r>
            <a:r>
              <a:rPr lang="en-US" sz="1800" dirty="0" smtClean="0"/>
              <a:t> All goals can be described by maximization of expected cumulative reward</a:t>
            </a:r>
          </a:p>
          <a:p>
            <a:pPr indent="-285750">
              <a:lnSpc>
                <a:spcPct val="80000"/>
              </a:lnSpc>
            </a:pPr>
            <a:endParaRPr lang="en-US" sz="1800" dirty="0"/>
          </a:p>
          <a:p>
            <a:pPr marL="457200" lvl="1" indent="0">
              <a:lnSpc>
                <a:spcPct val="80000"/>
              </a:lnSpc>
              <a:buNone/>
            </a:pPr>
            <a:endParaRPr lang="en-US" sz="1400" dirty="0" smtClean="0"/>
          </a:p>
          <a:p>
            <a:pPr marL="457200" lvl="1" indent="0">
              <a:lnSpc>
                <a:spcPct val="80000"/>
              </a:lnSpc>
              <a:buNone/>
            </a:pPr>
            <a:endParaRPr lang="en-US" sz="1800" dirty="0" smtClean="0"/>
          </a:p>
          <a:p>
            <a:pPr marL="0" indent="0">
              <a:lnSpc>
                <a:spcPct val="80000"/>
              </a:lnSpc>
              <a:buNone/>
            </a:pPr>
            <a:endParaRPr lang="en-US" sz="1800" dirty="0" smtClean="0"/>
          </a:p>
          <a:p>
            <a:pPr>
              <a:lnSpc>
                <a:spcPct val="80000"/>
              </a:lnSpc>
            </a:pPr>
            <a:endParaRPr lang="en-US" sz="1800" dirty="0" smtClean="0"/>
          </a:p>
          <a:p>
            <a:pPr>
              <a:lnSpc>
                <a:spcPct val="80000"/>
              </a:lnSpc>
            </a:pPr>
            <a:endParaRPr lang="en-US" sz="1800" dirty="0" smtClean="0"/>
          </a:p>
          <a:p>
            <a:pPr marL="0" indent="0">
              <a:lnSpc>
                <a:spcPct val="80000"/>
              </a:lnSpc>
              <a:buNone/>
            </a:pPr>
            <a:endParaRPr lang="en-US" sz="1800" dirty="0" smtClean="0"/>
          </a:p>
          <a:p>
            <a:pPr marL="0" indent="0">
              <a:lnSpc>
                <a:spcPct val="80000"/>
              </a:lnSpc>
              <a:buNone/>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buNone/>
            </a:pPr>
            <a:endParaRPr lang="en-US" sz="1800" dirty="0" smtClean="0"/>
          </a:p>
          <a:p>
            <a:pPr>
              <a:lnSpc>
                <a:spcPct val="80000"/>
              </a:lnSpc>
            </a:pPr>
            <a:endParaRPr lang="en-US" sz="1400" dirty="0" smtClean="0"/>
          </a:p>
        </p:txBody>
      </p:sp>
      <p:sp>
        <p:nvSpPr>
          <p:cNvPr id="25601" name="Rectangle 2"/>
          <p:cNvSpPr>
            <a:spLocks noGrp="1" noChangeArrowheads="1"/>
          </p:cNvSpPr>
          <p:nvPr>
            <p:ph type="title"/>
          </p:nvPr>
        </p:nvSpPr>
        <p:spPr>
          <a:xfrm>
            <a:off x="457200" y="762000"/>
            <a:ext cx="8229600" cy="838200"/>
          </a:xfrm>
        </p:spPr>
        <p:txBody>
          <a:bodyPr>
            <a:normAutofit/>
          </a:bodyPr>
          <a:lstStyle/>
          <a:p>
            <a:r>
              <a:rPr lang="en-US" sz="3600" dirty="0" smtClean="0">
                <a:solidFill>
                  <a:srgbClr val="1F497D">
                    <a:lumMod val="75000"/>
                  </a:srgbClr>
                </a:solidFill>
              </a:rPr>
              <a:t>Rewards</a:t>
            </a:r>
            <a:endParaRPr lang="en-US" sz="1400" dirty="0" smtClean="0">
              <a:latin typeface="+mn-lt"/>
            </a:endParaRPr>
          </a:p>
        </p:txBody>
      </p:sp>
      <p:sp>
        <p:nvSpPr>
          <p:cNvPr id="7" name="Slide Number Placeholder 6"/>
          <p:cNvSpPr>
            <a:spLocks noGrp="1"/>
          </p:cNvSpPr>
          <p:nvPr>
            <p:ph type="sldNum" sz="quarter" idx="4294967295"/>
          </p:nvPr>
        </p:nvSpPr>
        <p:spPr>
          <a:xfrm>
            <a:off x="7010400" y="6381750"/>
            <a:ext cx="2133600" cy="476250"/>
          </a:xfrm>
          <a:prstGeom prst="rect">
            <a:avLst/>
          </a:prstGeom>
        </p:spPr>
        <p:txBody>
          <a:bodyPr/>
          <a:lstStyle/>
          <a:p>
            <a:pPr>
              <a:defRPr/>
            </a:pPr>
            <a:fld id="{BD45B917-A63E-4FAA-88BC-86BB32F19A6E}" type="slidenum">
              <a:rPr lang="en-US" smtClean="0">
                <a:latin typeface="+mn-lt"/>
              </a:rPr>
              <a:pPr>
                <a:defRPr/>
              </a:pPr>
              <a:t>54</a:t>
            </a:fld>
            <a:endParaRPr lang="en-US" dirty="0">
              <a:latin typeface="+mn-lt"/>
            </a:endParaRP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10578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457200" y="1371600"/>
            <a:ext cx="8229600" cy="4989513"/>
          </a:xfrm>
        </p:spPr>
        <p:txBody>
          <a:bodyPr>
            <a:normAutofit/>
          </a:bodyPr>
          <a:lstStyle/>
          <a:p>
            <a:pPr marL="57150" lvl="1" indent="0">
              <a:lnSpc>
                <a:spcPct val="80000"/>
              </a:lnSpc>
              <a:buNone/>
            </a:pPr>
            <a:endParaRPr lang="en-US" sz="1800" i="1" dirty="0"/>
          </a:p>
          <a:p>
            <a:pPr marL="457200" lvl="1" indent="0">
              <a:lnSpc>
                <a:spcPct val="80000"/>
              </a:lnSpc>
              <a:buNone/>
            </a:pPr>
            <a:endParaRPr lang="en-US" sz="1400" dirty="0"/>
          </a:p>
          <a:p>
            <a:pPr indent="-285750">
              <a:lnSpc>
                <a:spcPct val="80000"/>
              </a:lnSpc>
            </a:pPr>
            <a:endParaRPr lang="en-US" sz="1800" b="1" dirty="0" smtClean="0"/>
          </a:p>
          <a:p>
            <a:pPr marL="457200" lvl="1" indent="0">
              <a:lnSpc>
                <a:spcPct val="80000"/>
              </a:lnSpc>
              <a:buNone/>
            </a:pPr>
            <a:endParaRPr lang="en-US" sz="1800" dirty="0" smtClean="0"/>
          </a:p>
          <a:p>
            <a:pPr marL="0" indent="0">
              <a:lnSpc>
                <a:spcPct val="80000"/>
              </a:lnSpc>
              <a:buNone/>
            </a:pPr>
            <a:endParaRPr lang="en-US" sz="1800" dirty="0" smtClean="0"/>
          </a:p>
          <a:p>
            <a:pPr>
              <a:lnSpc>
                <a:spcPct val="80000"/>
              </a:lnSpc>
            </a:pPr>
            <a:endParaRPr lang="en-US" sz="1800" dirty="0" smtClean="0"/>
          </a:p>
          <a:p>
            <a:pPr>
              <a:lnSpc>
                <a:spcPct val="80000"/>
              </a:lnSpc>
            </a:pPr>
            <a:endParaRPr lang="en-US" sz="1800" dirty="0" smtClean="0"/>
          </a:p>
          <a:p>
            <a:pPr marL="0" indent="0">
              <a:lnSpc>
                <a:spcPct val="80000"/>
              </a:lnSpc>
              <a:buNone/>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buNone/>
            </a:pPr>
            <a:endParaRPr lang="en-US" sz="1800" dirty="0" smtClean="0"/>
          </a:p>
          <a:p>
            <a:pPr>
              <a:lnSpc>
                <a:spcPct val="80000"/>
              </a:lnSpc>
            </a:pPr>
            <a:endParaRPr lang="en-US" sz="1400" dirty="0" smtClean="0"/>
          </a:p>
        </p:txBody>
      </p:sp>
      <p:sp>
        <p:nvSpPr>
          <p:cNvPr id="25601" name="Rectangle 2"/>
          <p:cNvSpPr>
            <a:spLocks noGrp="1" noChangeArrowheads="1"/>
          </p:cNvSpPr>
          <p:nvPr>
            <p:ph type="title"/>
          </p:nvPr>
        </p:nvSpPr>
        <p:spPr>
          <a:xfrm>
            <a:off x="457200" y="762000"/>
            <a:ext cx="8229600" cy="838200"/>
          </a:xfrm>
        </p:spPr>
        <p:txBody>
          <a:bodyPr>
            <a:normAutofit/>
          </a:bodyPr>
          <a:lstStyle/>
          <a:p>
            <a:r>
              <a:rPr lang="en-US" sz="3200" dirty="0" smtClean="0">
                <a:solidFill>
                  <a:schemeClr val="tx2">
                    <a:lumMod val="75000"/>
                  </a:schemeClr>
                </a:solidFill>
              </a:rPr>
              <a:t>RL Existing Theory and Applications</a:t>
            </a:r>
            <a:endParaRPr lang="en-US" sz="3200" dirty="0">
              <a:solidFill>
                <a:schemeClr val="tx2">
                  <a:lumMod val="75000"/>
                </a:schemeClr>
              </a:solidFill>
            </a:endParaRPr>
          </a:p>
        </p:txBody>
      </p:sp>
      <p:sp>
        <p:nvSpPr>
          <p:cNvPr id="7" name="Slide Number Placeholder 6"/>
          <p:cNvSpPr>
            <a:spLocks noGrp="1"/>
          </p:cNvSpPr>
          <p:nvPr>
            <p:ph type="sldNum" sz="quarter" idx="4294967295"/>
          </p:nvPr>
        </p:nvSpPr>
        <p:spPr>
          <a:xfrm>
            <a:off x="7010400" y="6381750"/>
            <a:ext cx="2133600" cy="476250"/>
          </a:xfrm>
          <a:prstGeom prst="rect">
            <a:avLst/>
          </a:prstGeom>
        </p:spPr>
        <p:txBody>
          <a:bodyPr/>
          <a:lstStyle/>
          <a:p>
            <a:pPr>
              <a:defRPr/>
            </a:pPr>
            <a:fld id="{BD45B917-A63E-4FAA-88BC-86BB32F19A6E}" type="slidenum">
              <a:rPr lang="en-US" smtClean="0">
                <a:latin typeface="+mn-lt"/>
              </a:rPr>
              <a:pPr>
                <a:defRPr/>
              </a:pPr>
              <a:t>55</a:t>
            </a:fld>
            <a:endParaRPr lang="en-US" dirty="0">
              <a:latin typeface="+mn-lt"/>
            </a:endParaRPr>
          </a:p>
        </p:txBody>
      </p:sp>
      <p:sp>
        <p:nvSpPr>
          <p:cNvPr id="4" name="Footer Placeholder 3"/>
          <p:cNvSpPr>
            <a:spLocks noGrp="1"/>
          </p:cNvSpPr>
          <p:nvPr>
            <p:ph type="ftr" sz="quarter" idx="11"/>
          </p:nvPr>
        </p:nvSpPr>
        <p:spPr/>
        <p:txBody>
          <a:bodyPr/>
          <a:lstStyle/>
          <a:p>
            <a:endParaRPr lang="en-US" dirty="0"/>
          </a:p>
        </p:txBody>
      </p:sp>
      <p:sp>
        <p:nvSpPr>
          <p:cNvPr id="9" name="Rectangle 3"/>
          <p:cNvSpPr txBox="1">
            <a:spLocks noChangeArrowheads="1"/>
          </p:cNvSpPr>
          <p:nvPr/>
        </p:nvSpPr>
        <p:spPr>
          <a:xfrm>
            <a:off x="609600" y="1524000"/>
            <a:ext cx="8229600" cy="4989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a:lnSpc>
                <a:spcPct val="80000"/>
              </a:lnSpc>
            </a:pPr>
            <a:endParaRPr lang="en-US" sz="1800" dirty="0" smtClean="0">
              <a:solidFill>
                <a:prstClr val="black"/>
              </a:solidFill>
              <a:cs typeface="Arial" charset="0"/>
            </a:endParaRPr>
          </a:p>
          <a:p>
            <a:pPr marL="342900" lvl="1">
              <a:lnSpc>
                <a:spcPct val="80000"/>
              </a:lnSpc>
            </a:pPr>
            <a:r>
              <a:rPr lang="en-US" sz="1800" dirty="0" smtClean="0">
                <a:solidFill>
                  <a:prstClr val="black"/>
                </a:solidFill>
                <a:cs typeface="Arial" charset="0"/>
              </a:rPr>
              <a:t>Theory: </a:t>
            </a:r>
          </a:p>
          <a:p>
            <a:pPr marL="800100" lvl="2" indent="-285750">
              <a:lnSpc>
                <a:spcPct val="80000"/>
              </a:lnSpc>
              <a:buFont typeface="Arial" panose="020B0604020202020204" pitchFamily="34" charset="0"/>
              <a:buChar char="•"/>
            </a:pPr>
            <a:r>
              <a:rPr lang="en-US" sz="1800" dirty="0" smtClean="0">
                <a:solidFill>
                  <a:prstClr val="black"/>
                </a:solidFill>
                <a:cs typeface="Arial" charset="0"/>
              </a:rPr>
              <a:t>RL Algorithms (Value iteration, policy iteration, Deep Q-learning)</a:t>
            </a:r>
          </a:p>
          <a:p>
            <a:pPr marL="800100" lvl="2" indent="-285750">
              <a:lnSpc>
                <a:spcPct val="80000"/>
              </a:lnSpc>
              <a:buFont typeface="Arial" panose="020B0604020202020204" pitchFamily="34" charset="0"/>
              <a:buChar char="•"/>
            </a:pPr>
            <a:r>
              <a:rPr lang="en-US" sz="1800" dirty="0" smtClean="0">
                <a:solidFill>
                  <a:prstClr val="black"/>
                </a:solidFill>
                <a:cs typeface="Arial" charset="0"/>
              </a:rPr>
              <a:t>Markov Decision Processes (MDPs)</a:t>
            </a:r>
          </a:p>
          <a:p>
            <a:pPr marL="800100" lvl="2" indent="-285750">
              <a:lnSpc>
                <a:spcPct val="80000"/>
              </a:lnSpc>
              <a:buFont typeface="Arial" panose="020B0604020202020204" pitchFamily="34" charset="0"/>
              <a:buChar char="•"/>
            </a:pPr>
            <a:r>
              <a:rPr lang="en-US" sz="1800" dirty="0" smtClean="0">
                <a:solidFill>
                  <a:prstClr val="black"/>
                </a:solidFill>
                <a:cs typeface="Arial" charset="0"/>
              </a:rPr>
              <a:t>Optimization (Deterministic and Stochastic)</a:t>
            </a:r>
          </a:p>
          <a:p>
            <a:pPr marL="800100" lvl="2" indent="-285750">
              <a:lnSpc>
                <a:spcPct val="80000"/>
              </a:lnSpc>
              <a:buFont typeface="Arial" panose="020B0604020202020204" pitchFamily="34" charset="0"/>
              <a:buChar char="•"/>
            </a:pPr>
            <a:r>
              <a:rPr lang="en-US" sz="1800" dirty="0" smtClean="0">
                <a:solidFill>
                  <a:prstClr val="black"/>
                </a:solidFill>
                <a:cs typeface="Arial" charset="0"/>
              </a:rPr>
              <a:t>Dynamic Programming</a:t>
            </a:r>
          </a:p>
          <a:p>
            <a:pPr marL="57150" lvl="1" indent="0">
              <a:lnSpc>
                <a:spcPct val="80000"/>
              </a:lnSpc>
              <a:buNone/>
            </a:pPr>
            <a:endParaRPr lang="en-US" sz="1800" dirty="0">
              <a:solidFill>
                <a:prstClr val="black"/>
              </a:solidFill>
              <a:cs typeface="Arial" charset="0"/>
            </a:endParaRPr>
          </a:p>
          <a:p>
            <a:pPr marL="342900" lvl="1">
              <a:lnSpc>
                <a:spcPct val="80000"/>
              </a:lnSpc>
            </a:pPr>
            <a:r>
              <a:rPr lang="en-US" sz="1800" dirty="0" smtClean="0">
                <a:solidFill>
                  <a:prstClr val="black"/>
                </a:solidFill>
                <a:cs typeface="Arial" charset="0"/>
              </a:rPr>
              <a:t>Practical applications:</a:t>
            </a:r>
            <a:endParaRPr lang="en-US" sz="1400" dirty="0" smtClean="0">
              <a:solidFill>
                <a:prstClr val="black"/>
              </a:solidFill>
              <a:cs typeface="Arial" charset="0"/>
            </a:endParaRPr>
          </a:p>
          <a:p>
            <a:pPr marL="800100" lvl="2" indent="-285750">
              <a:lnSpc>
                <a:spcPct val="90000"/>
              </a:lnSpc>
              <a:buFont typeface="Arial" panose="020B0604020202020204" pitchFamily="34" charset="0"/>
              <a:buChar char="•"/>
            </a:pPr>
            <a:r>
              <a:rPr lang="en-US" sz="1800" dirty="0" smtClean="0">
                <a:solidFill>
                  <a:prstClr val="black"/>
                </a:solidFill>
                <a:cs typeface="Arial" charset="0"/>
              </a:rPr>
              <a:t>Robotics</a:t>
            </a:r>
          </a:p>
          <a:p>
            <a:pPr marL="800100" lvl="2" indent="-285750">
              <a:lnSpc>
                <a:spcPct val="90000"/>
              </a:lnSpc>
              <a:buFont typeface="Arial" panose="020B0604020202020204" pitchFamily="34" charset="0"/>
              <a:buChar char="•"/>
            </a:pPr>
            <a:r>
              <a:rPr lang="en-US" sz="1800" dirty="0" smtClean="0">
                <a:solidFill>
                  <a:prstClr val="black"/>
                </a:solidFill>
                <a:cs typeface="Arial" charset="0"/>
              </a:rPr>
              <a:t>Autonomous Vehicles</a:t>
            </a:r>
            <a:endParaRPr lang="en-US" sz="1800" dirty="0">
              <a:solidFill>
                <a:prstClr val="black"/>
              </a:solidFill>
              <a:cs typeface="Arial" charset="0"/>
            </a:endParaRPr>
          </a:p>
          <a:p>
            <a:pPr marL="800100" lvl="2" indent="-285750">
              <a:lnSpc>
                <a:spcPct val="90000"/>
              </a:lnSpc>
              <a:buFont typeface="Arial" panose="020B0604020202020204" pitchFamily="34" charset="0"/>
              <a:buChar char="•"/>
            </a:pPr>
            <a:r>
              <a:rPr lang="en-US" sz="1800" dirty="0">
                <a:solidFill>
                  <a:prstClr val="black"/>
                </a:solidFill>
                <a:cs typeface="Arial" charset="0"/>
              </a:rPr>
              <a:t>Airline flight scheduling</a:t>
            </a:r>
          </a:p>
          <a:p>
            <a:pPr marL="800100" lvl="2" indent="-285750">
              <a:lnSpc>
                <a:spcPct val="90000"/>
              </a:lnSpc>
              <a:buFont typeface="Arial" panose="020B0604020202020204" pitchFamily="34" charset="0"/>
              <a:buChar char="•"/>
            </a:pPr>
            <a:r>
              <a:rPr lang="en-US" sz="1800" dirty="0">
                <a:solidFill>
                  <a:prstClr val="black"/>
                </a:solidFill>
                <a:cs typeface="Arial" charset="0"/>
              </a:rPr>
              <a:t>Maintenance and repair planning </a:t>
            </a:r>
          </a:p>
          <a:p>
            <a:pPr marL="800100" lvl="2" indent="-285750">
              <a:lnSpc>
                <a:spcPct val="90000"/>
              </a:lnSpc>
              <a:buFont typeface="Arial" panose="020B0604020202020204" pitchFamily="34" charset="0"/>
              <a:buChar char="•"/>
            </a:pPr>
            <a:r>
              <a:rPr lang="en-US" sz="1800" dirty="0" smtClean="0">
                <a:solidFill>
                  <a:prstClr val="black"/>
                </a:solidFill>
                <a:cs typeface="Arial" charset="0"/>
              </a:rPr>
              <a:t>Games (backgammon, checkers, AlphaGo</a:t>
            </a:r>
            <a:r>
              <a:rPr lang="en-US" sz="1800" dirty="0">
                <a:solidFill>
                  <a:prstClr val="black"/>
                </a:solidFill>
                <a:cs typeface="Arial" charset="0"/>
              </a:rPr>
              <a:t>)</a:t>
            </a:r>
          </a:p>
          <a:p>
            <a:pPr marL="800100" lvl="2" indent="-285750">
              <a:lnSpc>
                <a:spcPct val="90000"/>
              </a:lnSpc>
              <a:buFont typeface="Arial" panose="020B0604020202020204" pitchFamily="34" charset="0"/>
              <a:buChar char="•"/>
            </a:pPr>
            <a:r>
              <a:rPr lang="en-US" sz="1800" dirty="0">
                <a:solidFill>
                  <a:prstClr val="black"/>
                </a:solidFill>
                <a:cs typeface="Arial" charset="0"/>
              </a:rPr>
              <a:t>Limited cyber applications:  </a:t>
            </a:r>
            <a:endParaRPr lang="en-US" sz="1000" dirty="0" smtClean="0">
              <a:solidFill>
                <a:prstClr val="black"/>
              </a:solidFill>
              <a:cs typeface="Arial" charset="0"/>
            </a:endParaRPr>
          </a:p>
          <a:p>
            <a:pPr marL="1200150" lvl="3">
              <a:lnSpc>
                <a:spcPct val="90000"/>
              </a:lnSpc>
            </a:pPr>
            <a:r>
              <a:rPr lang="en-US" sz="1600" dirty="0" smtClean="0">
                <a:solidFill>
                  <a:prstClr val="black"/>
                </a:solidFill>
                <a:cs typeface="Arial" charset="0"/>
              </a:rPr>
              <a:t>Cyber-analyst scheduling,</a:t>
            </a:r>
          </a:p>
          <a:p>
            <a:pPr marL="1200150" lvl="3">
              <a:lnSpc>
                <a:spcPct val="90000"/>
              </a:lnSpc>
            </a:pPr>
            <a:r>
              <a:rPr lang="en-US" sz="1600" dirty="0" smtClean="0">
                <a:solidFill>
                  <a:prstClr val="black"/>
                </a:solidFill>
                <a:cs typeface="Arial" charset="0"/>
              </a:rPr>
              <a:t>Distributed Denial of Service (DDOS)/DNS attacks on availability</a:t>
            </a:r>
          </a:p>
          <a:p>
            <a:pPr marL="57150" lvl="1" indent="0">
              <a:lnSpc>
                <a:spcPct val="80000"/>
              </a:lnSpc>
              <a:buFont typeface="Arial" pitchFamily="34" charset="0"/>
              <a:buNone/>
            </a:pPr>
            <a:endParaRPr lang="en-US" sz="1800" dirty="0" smtClean="0"/>
          </a:p>
          <a:p>
            <a:pPr marL="57150" lvl="1" indent="0">
              <a:lnSpc>
                <a:spcPct val="80000"/>
              </a:lnSpc>
              <a:buFont typeface="Arial" pitchFamily="34" charset="0"/>
              <a:buNone/>
            </a:pPr>
            <a:endParaRPr lang="en-US" sz="1800" dirty="0" smtClean="0"/>
          </a:p>
          <a:p>
            <a:pPr marL="57150" lvl="1" indent="0">
              <a:lnSpc>
                <a:spcPct val="80000"/>
              </a:lnSpc>
              <a:buFont typeface="Arial" pitchFamily="34" charset="0"/>
              <a:buNone/>
            </a:pPr>
            <a:endParaRPr lang="en-US" sz="1800" i="1" dirty="0" smtClean="0"/>
          </a:p>
          <a:p>
            <a:pPr marL="57150" lvl="1" indent="0">
              <a:lnSpc>
                <a:spcPct val="80000"/>
              </a:lnSpc>
              <a:buFont typeface="Arial" pitchFamily="34" charset="0"/>
              <a:buNone/>
            </a:pPr>
            <a:endParaRPr lang="en-US" sz="1800" i="1" dirty="0" smtClean="0"/>
          </a:p>
          <a:p>
            <a:pPr marL="457200" lvl="1" indent="0">
              <a:lnSpc>
                <a:spcPct val="80000"/>
              </a:lnSpc>
              <a:buFont typeface="Arial" pitchFamily="34" charset="0"/>
              <a:buNone/>
            </a:pPr>
            <a:endParaRPr lang="en-US" sz="1400" dirty="0" smtClean="0"/>
          </a:p>
          <a:p>
            <a:pPr indent="-285750">
              <a:lnSpc>
                <a:spcPct val="80000"/>
              </a:lnSpc>
            </a:pPr>
            <a:endParaRPr lang="en-US" sz="1800" b="1" dirty="0" smtClean="0"/>
          </a:p>
          <a:p>
            <a:pPr marL="457200" lvl="1" indent="0">
              <a:lnSpc>
                <a:spcPct val="80000"/>
              </a:lnSpc>
              <a:buFont typeface="Arial" pitchFamily="34" charset="0"/>
              <a:buNone/>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buFont typeface="Arial" pitchFamily="34" charset="0"/>
              <a:buNone/>
            </a:pPr>
            <a:endParaRPr lang="en-US" sz="1800" dirty="0" smtClean="0"/>
          </a:p>
          <a:p>
            <a:pPr>
              <a:lnSpc>
                <a:spcPct val="80000"/>
              </a:lnSpc>
            </a:pPr>
            <a:endParaRPr lang="en-US" sz="1400" dirty="0" smtClean="0"/>
          </a:p>
        </p:txBody>
      </p:sp>
    </p:spTree>
    <p:extLst>
      <p:ext uri="{BB962C8B-B14F-4D97-AF65-F5344CB8AC3E}">
        <p14:creationId xmlns:p14="http://schemas.microsoft.com/office/powerpoint/2010/main" val="42772761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304800" y="1447800"/>
            <a:ext cx="7848600" cy="4989513"/>
          </a:xfrm>
        </p:spPr>
        <p:txBody>
          <a:bodyPr>
            <a:normAutofit/>
          </a:bodyPr>
          <a:lstStyle/>
          <a:p>
            <a:pPr marL="457200" lvl="1" indent="0">
              <a:lnSpc>
                <a:spcPct val="80000"/>
              </a:lnSpc>
              <a:buNone/>
            </a:pPr>
            <a:endParaRPr lang="en-US" sz="1400" dirty="0"/>
          </a:p>
          <a:p>
            <a:pPr lvl="1">
              <a:lnSpc>
                <a:spcPct val="80000"/>
              </a:lnSpc>
            </a:pPr>
            <a:r>
              <a:rPr lang="en-US" sz="1800" dirty="0" smtClean="0"/>
              <a:t>Train an agent to:</a:t>
            </a:r>
          </a:p>
          <a:p>
            <a:pPr lvl="1">
              <a:lnSpc>
                <a:spcPct val="80000"/>
              </a:lnSpc>
            </a:pPr>
            <a:endParaRPr lang="en-US" sz="1800" dirty="0" smtClean="0"/>
          </a:p>
          <a:p>
            <a:pPr lvl="2">
              <a:lnSpc>
                <a:spcPct val="80000"/>
              </a:lnSpc>
              <a:buFont typeface="Arial" panose="020B0604020202020204" pitchFamily="34" charset="0"/>
              <a:buChar char="•"/>
            </a:pPr>
            <a:r>
              <a:rPr lang="en-US" sz="1400" dirty="0" smtClean="0"/>
              <a:t>Fly stunt maneuvers in a helicopter</a:t>
            </a:r>
          </a:p>
          <a:p>
            <a:pPr lvl="1">
              <a:lnSpc>
                <a:spcPct val="80000"/>
              </a:lnSpc>
            </a:pPr>
            <a:endParaRPr lang="en-US" sz="1800" dirty="0"/>
          </a:p>
          <a:p>
            <a:pPr lvl="2">
              <a:lnSpc>
                <a:spcPct val="80000"/>
              </a:lnSpc>
              <a:buFont typeface="Arial" panose="020B0604020202020204" pitchFamily="34" charset="0"/>
              <a:buChar char="•"/>
            </a:pPr>
            <a:r>
              <a:rPr lang="en-US" sz="1400" dirty="0" smtClean="0"/>
              <a:t>Defeat Backgammon world champion</a:t>
            </a:r>
          </a:p>
          <a:p>
            <a:pPr lvl="1">
              <a:lnSpc>
                <a:spcPct val="80000"/>
              </a:lnSpc>
            </a:pPr>
            <a:endParaRPr lang="en-US" sz="1800" dirty="0"/>
          </a:p>
          <a:p>
            <a:pPr lvl="2">
              <a:lnSpc>
                <a:spcPct val="80000"/>
              </a:lnSpc>
              <a:buFont typeface="Arial" panose="020B0604020202020204" pitchFamily="34" charset="0"/>
              <a:buChar char="•"/>
            </a:pPr>
            <a:r>
              <a:rPr lang="en-US" sz="1400" dirty="0" smtClean="0"/>
              <a:t>Manage an investment portfolio</a:t>
            </a:r>
          </a:p>
          <a:p>
            <a:pPr lvl="1">
              <a:lnSpc>
                <a:spcPct val="80000"/>
              </a:lnSpc>
            </a:pPr>
            <a:endParaRPr lang="en-US" sz="1800" dirty="0"/>
          </a:p>
          <a:p>
            <a:pPr lvl="2">
              <a:lnSpc>
                <a:spcPct val="80000"/>
              </a:lnSpc>
              <a:buFont typeface="Arial" panose="020B0604020202020204" pitchFamily="34" charset="0"/>
              <a:buChar char="•"/>
            </a:pPr>
            <a:r>
              <a:rPr lang="en-US" sz="1400" dirty="0" smtClean="0"/>
              <a:t>Control a power station</a:t>
            </a:r>
          </a:p>
          <a:p>
            <a:pPr lvl="1">
              <a:lnSpc>
                <a:spcPct val="80000"/>
              </a:lnSpc>
            </a:pPr>
            <a:endParaRPr lang="en-US" sz="1800" dirty="0"/>
          </a:p>
          <a:p>
            <a:pPr lvl="2">
              <a:lnSpc>
                <a:spcPct val="80000"/>
              </a:lnSpc>
              <a:buFont typeface="Arial" panose="020B0604020202020204" pitchFamily="34" charset="0"/>
              <a:buChar char="•"/>
            </a:pPr>
            <a:r>
              <a:rPr lang="en-US" sz="1400" dirty="0" smtClean="0"/>
              <a:t>Train a humanoid robot to walk</a:t>
            </a:r>
          </a:p>
          <a:p>
            <a:pPr lvl="2">
              <a:lnSpc>
                <a:spcPct val="80000"/>
              </a:lnSpc>
              <a:buFont typeface="Arial" panose="020B0604020202020204" pitchFamily="34" charset="0"/>
              <a:buChar char="•"/>
            </a:pPr>
            <a:endParaRPr lang="en-US" sz="1400" dirty="0"/>
          </a:p>
          <a:p>
            <a:pPr lvl="1">
              <a:lnSpc>
                <a:spcPct val="80000"/>
              </a:lnSpc>
            </a:pPr>
            <a:r>
              <a:rPr lang="en-US" sz="1800" dirty="0" smtClean="0"/>
              <a:t>Each example above requires sequence of decisions in real-time with different types of reward signals</a:t>
            </a:r>
          </a:p>
          <a:p>
            <a:pPr marL="0" indent="0">
              <a:lnSpc>
                <a:spcPct val="80000"/>
              </a:lnSpc>
              <a:buNone/>
            </a:pPr>
            <a:endParaRPr lang="en-US" sz="1800" dirty="0" smtClean="0"/>
          </a:p>
          <a:p>
            <a:pPr>
              <a:lnSpc>
                <a:spcPct val="80000"/>
              </a:lnSpc>
            </a:pPr>
            <a:endParaRPr lang="en-US" sz="1800" dirty="0" smtClean="0"/>
          </a:p>
          <a:p>
            <a:pPr>
              <a:lnSpc>
                <a:spcPct val="80000"/>
              </a:lnSpc>
            </a:pPr>
            <a:endParaRPr lang="en-US" sz="1800" dirty="0" smtClean="0"/>
          </a:p>
          <a:p>
            <a:pPr marL="0" indent="0">
              <a:lnSpc>
                <a:spcPct val="80000"/>
              </a:lnSpc>
              <a:buNone/>
            </a:pPr>
            <a:endParaRPr lang="en-US" sz="1800" dirty="0" smtClean="0"/>
          </a:p>
          <a:p>
            <a:pPr marL="0" indent="0">
              <a:lnSpc>
                <a:spcPct val="80000"/>
              </a:lnSpc>
              <a:buNone/>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buNone/>
            </a:pPr>
            <a:endParaRPr lang="en-US" sz="1800" dirty="0" smtClean="0"/>
          </a:p>
          <a:p>
            <a:pPr>
              <a:lnSpc>
                <a:spcPct val="80000"/>
              </a:lnSpc>
            </a:pPr>
            <a:endParaRPr lang="en-US" sz="1400" dirty="0" smtClean="0"/>
          </a:p>
        </p:txBody>
      </p:sp>
      <p:sp>
        <p:nvSpPr>
          <p:cNvPr id="25601" name="Rectangle 2"/>
          <p:cNvSpPr>
            <a:spLocks noGrp="1" noChangeArrowheads="1"/>
          </p:cNvSpPr>
          <p:nvPr>
            <p:ph type="title"/>
          </p:nvPr>
        </p:nvSpPr>
        <p:spPr>
          <a:xfrm>
            <a:off x="457200" y="762000"/>
            <a:ext cx="8229600" cy="838200"/>
          </a:xfrm>
        </p:spPr>
        <p:txBody>
          <a:bodyPr>
            <a:normAutofit/>
          </a:bodyPr>
          <a:lstStyle/>
          <a:p>
            <a:r>
              <a:rPr lang="en-US" sz="3600" dirty="0">
                <a:solidFill>
                  <a:schemeClr val="tx2">
                    <a:lumMod val="75000"/>
                  </a:schemeClr>
                </a:solidFill>
              </a:rPr>
              <a:t>Examples of RL Applications</a:t>
            </a:r>
          </a:p>
        </p:txBody>
      </p:sp>
      <p:sp>
        <p:nvSpPr>
          <p:cNvPr id="7" name="Slide Number Placeholder 6"/>
          <p:cNvSpPr>
            <a:spLocks noGrp="1"/>
          </p:cNvSpPr>
          <p:nvPr>
            <p:ph type="sldNum" sz="quarter" idx="4294967295"/>
          </p:nvPr>
        </p:nvSpPr>
        <p:spPr>
          <a:xfrm>
            <a:off x="7010400" y="6381750"/>
            <a:ext cx="2133600" cy="476250"/>
          </a:xfrm>
          <a:prstGeom prst="rect">
            <a:avLst/>
          </a:prstGeom>
        </p:spPr>
        <p:txBody>
          <a:bodyPr/>
          <a:lstStyle/>
          <a:p>
            <a:pPr>
              <a:defRPr/>
            </a:pPr>
            <a:fld id="{BD45B917-A63E-4FAA-88BC-86BB32F19A6E}" type="slidenum">
              <a:rPr lang="en-US" smtClean="0">
                <a:latin typeface="+mn-lt"/>
              </a:rPr>
              <a:pPr>
                <a:defRPr/>
              </a:pPr>
              <a:t>56</a:t>
            </a:fld>
            <a:endParaRPr lang="en-US" dirty="0">
              <a:latin typeface="+mn-lt"/>
            </a:endParaRPr>
          </a:p>
        </p:txBody>
      </p:sp>
      <p:sp>
        <p:nvSpPr>
          <p:cNvPr id="4" name="Footer Placeholder 3"/>
          <p:cNvSpPr>
            <a:spLocks noGrp="1"/>
          </p:cNvSpPr>
          <p:nvPr>
            <p:ph type="ftr" sz="quarter" idx="11"/>
          </p:nvPr>
        </p:nvSpPr>
        <p:spPr/>
        <p:txBody>
          <a:bodyPr/>
          <a:lstStyle/>
          <a:p>
            <a:endParaRPr lang="en-US" dirty="0"/>
          </a:p>
        </p:txBody>
      </p:sp>
      <p:sp>
        <p:nvSpPr>
          <p:cNvPr id="8" name="Rectangle 3"/>
          <p:cNvSpPr txBox="1">
            <a:spLocks noChangeArrowheads="1"/>
          </p:cNvSpPr>
          <p:nvPr/>
        </p:nvSpPr>
        <p:spPr>
          <a:xfrm>
            <a:off x="381000" y="1576099"/>
            <a:ext cx="7772400" cy="4989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Arial" pitchFamily="34" charset="0"/>
              <a:buNone/>
            </a:pPr>
            <a:endParaRPr lang="en-US" sz="1800" dirty="0" smtClean="0"/>
          </a:p>
          <a:p>
            <a:pPr marL="57150" lvl="1" indent="0">
              <a:lnSpc>
                <a:spcPct val="80000"/>
              </a:lnSpc>
              <a:buNone/>
            </a:pPr>
            <a:endParaRPr lang="en-US" sz="1800" dirty="0" smtClean="0"/>
          </a:p>
          <a:p>
            <a:pPr marL="57150" lvl="1" indent="0">
              <a:lnSpc>
                <a:spcPct val="80000"/>
              </a:lnSpc>
              <a:buNone/>
            </a:pPr>
            <a:endParaRPr lang="en-US" sz="1800" dirty="0" smtClean="0"/>
          </a:p>
          <a:p>
            <a:pPr marL="342900" lvl="1">
              <a:lnSpc>
                <a:spcPct val="80000"/>
              </a:lnSpc>
            </a:pPr>
            <a:endParaRPr lang="en-US" sz="1800" dirty="0"/>
          </a:p>
          <a:p>
            <a:pPr marL="342900" lvl="1">
              <a:lnSpc>
                <a:spcPct val="80000"/>
              </a:lnSpc>
            </a:pPr>
            <a:endParaRPr lang="en-US" sz="1800" i="1" dirty="0" smtClean="0"/>
          </a:p>
          <a:p>
            <a:pPr marL="457200" lvl="1" indent="0">
              <a:lnSpc>
                <a:spcPct val="80000"/>
              </a:lnSpc>
              <a:buFont typeface="Arial" pitchFamily="34" charset="0"/>
              <a:buNone/>
            </a:pPr>
            <a:endParaRPr lang="en-US" sz="1400" dirty="0" smtClean="0"/>
          </a:p>
          <a:p>
            <a:pPr indent="-285750">
              <a:lnSpc>
                <a:spcPct val="80000"/>
              </a:lnSpc>
            </a:pPr>
            <a:endParaRPr lang="en-US" sz="1800" b="1" dirty="0" smtClean="0"/>
          </a:p>
          <a:p>
            <a:pPr marL="457200" lvl="1" indent="0">
              <a:lnSpc>
                <a:spcPct val="80000"/>
              </a:lnSpc>
              <a:buFont typeface="Arial" pitchFamily="34" charset="0"/>
              <a:buNone/>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marL="0" indent="0">
              <a:lnSpc>
                <a:spcPct val="80000"/>
              </a:lnSpc>
              <a:buFont typeface="Arial" pitchFamily="34" charset="0"/>
              <a:buNone/>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buFont typeface="Arial" pitchFamily="34" charset="0"/>
              <a:buNone/>
            </a:pPr>
            <a:endParaRPr lang="en-US" sz="1800" dirty="0" smtClean="0"/>
          </a:p>
          <a:p>
            <a:pPr>
              <a:lnSpc>
                <a:spcPct val="80000"/>
              </a:lnSpc>
            </a:pPr>
            <a:endParaRPr lang="en-US" sz="1400" dirty="0" smtClean="0"/>
          </a:p>
        </p:txBody>
      </p:sp>
    </p:spTree>
    <p:extLst>
      <p:ext uri="{BB962C8B-B14F-4D97-AF65-F5344CB8AC3E}">
        <p14:creationId xmlns:p14="http://schemas.microsoft.com/office/powerpoint/2010/main" val="6720226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1F497D">
                    <a:lumMod val="75000"/>
                  </a:srgbClr>
                </a:solidFill>
              </a:rPr>
              <a:t>Machine Learning</a:t>
            </a:r>
          </a:p>
        </p:txBody>
      </p:sp>
      <p:sp>
        <p:nvSpPr>
          <p:cNvPr id="3" name="Content Placeholder 2"/>
          <p:cNvSpPr>
            <a:spLocks noGrp="1"/>
          </p:cNvSpPr>
          <p:nvPr>
            <p:ph idx="1"/>
          </p:nvPr>
        </p:nvSpPr>
        <p:spPr/>
        <p:txBody>
          <a:bodyPr>
            <a:normAutofit/>
          </a:bodyPr>
          <a:lstStyle/>
          <a:p>
            <a:endParaRPr lang="en-US" sz="1800" dirty="0" smtClean="0"/>
          </a:p>
          <a:p>
            <a:r>
              <a:rPr lang="en-US" sz="1800" dirty="0" smtClean="0"/>
              <a:t>Unsupervised </a:t>
            </a:r>
            <a:r>
              <a:rPr lang="en-US" sz="1800" dirty="0"/>
              <a:t>Learning: Group like things together. Hope that this likeness helps solve a problem. </a:t>
            </a:r>
          </a:p>
          <a:p>
            <a:endParaRPr lang="en-US" sz="1800" dirty="0" smtClean="0"/>
          </a:p>
          <a:p>
            <a:r>
              <a:rPr lang="en-US" sz="1800" dirty="0" smtClean="0"/>
              <a:t>Supervised </a:t>
            </a:r>
            <a:r>
              <a:rPr lang="en-US" sz="1800" dirty="0"/>
              <a:t>Learning: Try to identify observations according to some pre-specified class label. </a:t>
            </a:r>
          </a:p>
          <a:p>
            <a:pPr marL="0" indent="0">
              <a:buNone/>
            </a:pPr>
            <a:endParaRPr lang="en-US" sz="1800" dirty="0"/>
          </a:p>
          <a:p>
            <a:pPr marL="0" indent="0">
              <a:buNone/>
            </a:pPr>
            <a:r>
              <a:rPr lang="en-US" sz="1800" u="sng" dirty="0" smtClean="0"/>
              <a:t>Goal:</a:t>
            </a:r>
            <a:r>
              <a:rPr lang="en-US" sz="1800" dirty="0" smtClean="0"/>
              <a:t> Automate decision </a:t>
            </a:r>
            <a:r>
              <a:rPr lang="en-US" sz="1800" dirty="0"/>
              <a:t>making based on input data. </a:t>
            </a:r>
          </a:p>
        </p:txBody>
      </p:sp>
      <p:sp>
        <p:nvSpPr>
          <p:cNvPr id="4" name="Footer Placeholder 3"/>
          <p:cNvSpPr>
            <a:spLocks noGrp="1"/>
          </p:cNvSpPr>
          <p:nvPr>
            <p:ph type="ftr" sz="quarter" idx="11"/>
          </p:nvPr>
        </p:nvSpPr>
        <p:spPr/>
        <p:txBody>
          <a:bodyPr/>
          <a:lstStyle/>
          <a:p>
            <a:endParaRPr lang="en-US" dirty="0"/>
          </a:p>
        </p:txBody>
      </p:sp>
      <p:sp>
        <p:nvSpPr>
          <p:cNvPr id="5" name="ClassificationHeader" hidden="1"/>
          <p:cNvSpPr txBox="1"/>
          <p:nvPr/>
        </p:nvSpPr>
        <p:spPr>
          <a:xfrm>
            <a:off x="685800" y="22860"/>
            <a:ext cx="7772400" cy="230832"/>
          </a:xfrm>
          <a:prstGeom prst="rect">
            <a:avLst/>
          </a:prstGeom>
          <a:solidFill>
            <a:srgbClr val="008000"/>
          </a:solidFill>
          <a:ln w="50800">
            <a:noFill/>
          </a:ln>
          <a:extLst>
            <a:ext uri="{91240B29-F687-4F45-9708-019B960494DF}">
              <a14:hiddenLine xmlns:a14="http://schemas.microsoft.com/office/drawing/2010/main" w="50800">
                <a:solidFill>
                  <a:srgbClr val="008000"/>
                </a:solidFill>
              </a14:hiddenLine>
            </a:ext>
          </a:extLst>
        </p:spPr>
        <p:txBody>
          <a:bodyPr vert="horz" wrap="square" lIns="45720" tIns="22860" rIns="45720" bIns="22860" rtlCol="0" anchor="t">
            <a:spAutoFit/>
          </a:bodyPr>
          <a:lstStyle/>
          <a:p>
            <a:pPr algn="ctr"/>
            <a:endParaRPr lang="en-US" sz="1200" b="1" dirty="0">
              <a:solidFill>
                <a:srgbClr val="F8C818"/>
              </a:solidFill>
              <a:latin typeface="Microsoft Sans Serif"/>
            </a:endParaRPr>
          </a:p>
        </p:txBody>
      </p:sp>
      <p:sp>
        <p:nvSpPr>
          <p:cNvPr id="6" name="ClassificationFooter" hidden="1"/>
          <p:cNvSpPr txBox="1"/>
          <p:nvPr/>
        </p:nvSpPr>
        <p:spPr>
          <a:xfrm>
            <a:off x="685800" y="6604308"/>
            <a:ext cx="7772400" cy="230832"/>
          </a:xfrm>
          <a:prstGeom prst="rect">
            <a:avLst/>
          </a:prstGeom>
          <a:solidFill>
            <a:srgbClr val="008000"/>
          </a:solidFill>
          <a:ln w="50800">
            <a:noFill/>
          </a:ln>
          <a:extLst>
            <a:ext uri="{91240B29-F687-4F45-9708-019B960494DF}">
              <a14:hiddenLine xmlns:a14="http://schemas.microsoft.com/office/drawing/2010/main" w="50800">
                <a:solidFill>
                  <a:srgbClr val="008000"/>
                </a:solidFill>
              </a14:hiddenLine>
            </a:ext>
          </a:extLst>
        </p:spPr>
        <p:txBody>
          <a:bodyPr vert="horz" wrap="square" lIns="45720" tIns="22860" rIns="45720" bIns="22860" rtlCol="0" anchor="t">
            <a:spAutoFit/>
          </a:bodyPr>
          <a:lstStyle/>
          <a:p>
            <a:pPr algn="ctr"/>
            <a:endParaRPr lang="en-US" sz="1200" b="1" dirty="0">
              <a:solidFill>
                <a:srgbClr val="F8C818"/>
              </a:solidFill>
              <a:latin typeface="Microsoft Sans Serif"/>
            </a:endParaRPr>
          </a:p>
        </p:txBody>
      </p:sp>
    </p:spTree>
    <p:extLst>
      <p:ext uri="{BB962C8B-B14F-4D97-AF65-F5344CB8AC3E}">
        <p14:creationId xmlns:p14="http://schemas.microsoft.com/office/powerpoint/2010/main" val="16102278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1"/>
          <p:cNvSpPr txBox="1"/>
          <p:nvPr/>
        </p:nvSpPr>
        <p:spPr>
          <a:xfrm>
            <a:off x="489827" y="516985"/>
            <a:ext cx="8228763" cy="579036"/>
          </a:xfrm>
          <a:prstGeom prst="rect">
            <a:avLst/>
          </a:prstGeom>
          <a:noFill/>
          <a:ln>
            <a:noFill/>
          </a:ln>
        </p:spPr>
        <p:txBody>
          <a:bodyPr lIns="0" tIns="0" rIns="0" bIns="0" anchor="ctr"/>
          <a:lstStyle/>
          <a:p>
            <a:pPr algn="ctr"/>
            <a:r>
              <a:rPr lang="en-US" sz="4000" dirty="0">
                <a:latin typeface="Arial"/>
              </a:rPr>
              <a:t> </a:t>
            </a:r>
            <a:r>
              <a:rPr lang="en-US" sz="4000" dirty="0" smtClean="0">
                <a:latin typeface="Arial"/>
              </a:rPr>
              <a:t>  </a:t>
            </a:r>
            <a:r>
              <a:rPr lang="en-US" sz="3200" dirty="0">
                <a:solidFill>
                  <a:schemeClr val="tx2">
                    <a:lumMod val="75000"/>
                  </a:schemeClr>
                </a:solidFill>
                <a:latin typeface="+mj-lt"/>
                <a:ea typeface="+mj-ea"/>
                <a:cs typeface="+mj-cs"/>
              </a:rPr>
              <a:t>Effect of Greedy-Epsilon Policy</a:t>
            </a:r>
            <a:endParaRPr sz="3200" dirty="0">
              <a:solidFill>
                <a:schemeClr val="tx2">
                  <a:lumMod val="75000"/>
                </a:schemeClr>
              </a:solidFill>
              <a:latin typeface="+mj-lt"/>
              <a:ea typeface="+mj-ea"/>
              <a:cs typeface="+mj-cs"/>
            </a:endParaRPr>
          </a:p>
        </p:txBody>
      </p:sp>
      <p:sp>
        <p:nvSpPr>
          <p:cNvPr id="170" name="TextShape 2"/>
          <p:cNvSpPr txBox="1"/>
          <p:nvPr/>
        </p:nvSpPr>
        <p:spPr>
          <a:xfrm>
            <a:off x="557749" y="1128786"/>
            <a:ext cx="8234315" cy="5764242"/>
          </a:xfrm>
          <a:prstGeom prst="rect">
            <a:avLst/>
          </a:prstGeom>
          <a:noFill/>
          <a:ln>
            <a:noFill/>
          </a:ln>
        </p:spPr>
        <p:txBody>
          <a:bodyPr lIns="0" tIns="0" rIns="0" bIns="0"/>
          <a:lstStyle/>
          <a:p>
            <a:pPr marL="342900" indent="-342900">
              <a:buSzPct val="75000"/>
              <a:buFont typeface="Arial" panose="020B0604020202020204" pitchFamily="34" charset="0"/>
              <a:buChar char="•"/>
            </a:pPr>
            <a:r>
              <a:rPr lang="en-US" dirty="0"/>
              <a:t>E</a:t>
            </a:r>
            <a:r>
              <a:rPr lang="en-US" dirty="0" smtClean="0"/>
              <a:t>psilon (</a:t>
            </a:r>
            <a:r>
              <a:rPr lang="en-US" dirty="0" smtClean="0">
                <a:latin typeface="Symbol" panose="05050102010706020507" pitchFamily="18" charset="2"/>
              </a:rPr>
              <a:t>e</a:t>
            </a:r>
            <a:r>
              <a:rPr lang="en-US" dirty="0" smtClean="0"/>
              <a:t>) indicates </a:t>
            </a:r>
            <a:r>
              <a:rPr lang="en-US" dirty="0"/>
              <a:t>probability of taking random action, instead of greedy (best) </a:t>
            </a:r>
            <a:r>
              <a:rPr lang="en-US" dirty="0" smtClean="0"/>
              <a:t>action</a:t>
            </a:r>
          </a:p>
          <a:p>
            <a:pPr marL="342900" indent="-342900">
              <a:buSzPct val="75000"/>
              <a:buFont typeface="Arial" panose="020B0604020202020204" pitchFamily="34" charset="0"/>
              <a:buChar char="•"/>
            </a:pPr>
            <a:endParaRPr lang="en-US" dirty="0"/>
          </a:p>
          <a:p>
            <a:pPr marL="342900" indent="-342900">
              <a:buSzPct val="75000"/>
              <a:buFont typeface="Arial" panose="020B0604020202020204" pitchFamily="34" charset="0"/>
              <a:buChar char="•"/>
            </a:pPr>
            <a:r>
              <a:rPr lang="en-US" dirty="0"/>
              <a:t>Increasing epsilon results in worse </a:t>
            </a:r>
            <a:r>
              <a:rPr lang="en-US" dirty="0" smtClean="0"/>
              <a:t>performance</a:t>
            </a:r>
          </a:p>
          <a:p>
            <a:pPr marL="342900" indent="-342900">
              <a:buSzPct val="75000"/>
              <a:buFont typeface="Arial" panose="020B0604020202020204" pitchFamily="34" charset="0"/>
              <a:buChar char="•"/>
            </a:pPr>
            <a:endParaRPr lang="en-US" dirty="0"/>
          </a:p>
          <a:p>
            <a:pPr marL="342900" indent="-342900">
              <a:buSzPct val="75000"/>
              <a:buFont typeface="Arial" panose="020B0604020202020204" pitchFamily="34" charset="0"/>
              <a:buChar char="•"/>
            </a:pPr>
            <a:r>
              <a:rPr lang="en-US" dirty="0"/>
              <a:t> Best is </a:t>
            </a:r>
            <a:r>
              <a:rPr lang="en-US" dirty="0">
                <a:latin typeface="Symbol" panose="05050102010706020507" pitchFamily="18" charset="2"/>
              </a:rPr>
              <a:t>e </a:t>
            </a:r>
            <a:r>
              <a:rPr lang="en-US" dirty="0" smtClean="0"/>
              <a:t>= 0.0 with Mean=16.6 &amp; Median = 16.8</a:t>
            </a:r>
          </a:p>
          <a:p>
            <a:pPr marL="342900" indent="-342900">
              <a:buSzPct val="75000"/>
              <a:buFont typeface="Arial" panose="020B0604020202020204" pitchFamily="34" charset="0"/>
              <a:buChar char="•"/>
            </a:pPr>
            <a:endParaRPr lang="en-US" dirty="0"/>
          </a:p>
          <a:p>
            <a:pPr marL="342900" indent="-342900">
              <a:buSzPct val="75000"/>
              <a:buFont typeface="Arial" panose="020B0604020202020204" pitchFamily="34" charset="0"/>
              <a:buChar char="•"/>
            </a:pPr>
            <a:r>
              <a:rPr lang="en-US" dirty="0"/>
              <a:t> But </a:t>
            </a:r>
            <a:r>
              <a:rPr lang="en-US" dirty="0">
                <a:latin typeface="Symbol" panose="05050102010706020507" pitchFamily="18" charset="2"/>
              </a:rPr>
              <a:t>e </a:t>
            </a:r>
            <a:r>
              <a:rPr lang="en-US" dirty="0" smtClean="0"/>
              <a:t>= 0.05</a:t>
            </a:r>
            <a:r>
              <a:rPr lang="en-US" dirty="0"/>
              <a:t>, which we use, is almost as good </a:t>
            </a:r>
            <a:r>
              <a:rPr lang="en-US" dirty="0" smtClean="0"/>
              <a:t>with Mean = 16.4 </a:t>
            </a:r>
            <a:r>
              <a:rPr lang="en-US" dirty="0"/>
              <a:t>and </a:t>
            </a:r>
            <a:r>
              <a:rPr lang="en-US" dirty="0" smtClean="0"/>
              <a:t>Median = 16.7</a:t>
            </a:r>
            <a:endParaRPr dirty="0"/>
          </a:p>
        </p:txBody>
      </p:sp>
      <p:pic>
        <p:nvPicPr>
          <p:cNvPr id="171" name="Picture 170"/>
          <p:cNvPicPr/>
          <p:nvPr/>
        </p:nvPicPr>
        <p:blipFill>
          <a:blip r:embed="rId2" cstate="print"/>
          <a:stretch/>
        </p:blipFill>
        <p:spPr>
          <a:xfrm>
            <a:off x="1261595" y="3429000"/>
            <a:ext cx="6552576" cy="3057820"/>
          </a:xfrm>
          <a:prstGeom prst="rect">
            <a:avLst/>
          </a:prstGeom>
          <a:ln>
            <a:noFill/>
          </a:ln>
        </p:spPr>
      </p:pic>
    </p:spTree>
    <p:extLst>
      <p:ext uri="{BB962C8B-B14F-4D97-AF65-F5344CB8AC3E}">
        <p14:creationId xmlns:p14="http://schemas.microsoft.com/office/powerpoint/2010/main" val="23181878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544581" y="304800"/>
            <a:ext cx="8228763" cy="1145009"/>
          </a:xfrm>
          <a:prstGeom prst="rect">
            <a:avLst/>
          </a:prstGeom>
          <a:noFill/>
          <a:ln>
            <a:noFill/>
          </a:ln>
        </p:spPr>
        <p:txBody>
          <a:bodyPr lIns="0" tIns="0" rIns="0" bIns="0" anchor="ctr"/>
          <a:lstStyle/>
          <a:p>
            <a:pPr algn="ctr"/>
            <a:r>
              <a:rPr lang="en-US" sz="3200" dirty="0">
                <a:solidFill>
                  <a:schemeClr val="tx2">
                    <a:lumMod val="75000"/>
                  </a:schemeClr>
                </a:solidFill>
                <a:latin typeface="+mj-lt"/>
                <a:ea typeface="+mj-ea"/>
                <a:cs typeface="+mj-cs"/>
              </a:rPr>
              <a:t>Effect of Scaling Up Training</a:t>
            </a:r>
            <a:endParaRPr sz="3200" dirty="0">
              <a:solidFill>
                <a:schemeClr val="tx2">
                  <a:lumMod val="75000"/>
                </a:schemeClr>
              </a:solidFill>
              <a:latin typeface="+mj-lt"/>
              <a:ea typeface="+mj-ea"/>
              <a:cs typeface="+mj-cs"/>
            </a:endParaRPr>
          </a:p>
        </p:txBody>
      </p:sp>
      <p:sp>
        <p:nvSpPr>
          <p:cNvPr id="173" name="TextShape 2"/>
          <p:cNvSpPr txBox="1"/>
          <p:nvPr/>
        </p:nvSpPr>
        <p:spPr>
          <a:xfrm>
            <a:off x="428819" y="1126840"/>
            <a:ext cx="8460288" cy="5807359"/>
          </a:xfrm>
          <a:prstGeom prst="rect">
            <a:avLst/>
          </a:prstGeom>
          <a:noFill/>
          <a:ln>
            <a:noFill/>
          </a:ln>
        </p:spPr>
        <p:txBody>
          <a:bodyPr lIns="0" tIns="0" rIns="0" bIns="0"/>
          <a:lstStyle/>
          <a:p>
            <a:pPr marL="342900" indent="-342900">
              <a:buSzPct val="75000"/>
              <a:buFont typeface="Arial" panose="020B0604020202020204" pitchFamily="34" charset="0"/>
              <a:buChar char="•"/>
            </a:pPr>
            <a:r>
              <a:rPr lang="en-US" dirty="0"/>
              <a:t>Increased number of training episodes to </a:t>
            </a:r>
            <a:r>
              <a:rPr lang="en-US" dirty="0" smtClean="0"/>
              <a:t>200k</a:t>
            </a:r>
          </a:p>
          <a:p>
            <a:pPr marL="342900" indent="-342900">
              <a:buSzPct val="75000"/>
              <a:buFont typeface="Arial" panose="020B0604020202020204" pitchFamily="34" charset="0"/>
              <a:buChar char="•"/>
            </a:pPr>
            <a:endParaRPr lang="en-US" dirty="0"/>
          </a:p>
          <a:p>
            <a:pPr marL="342900" indent="-342900">
              <a:buSzPct val="75000"/>
              <a:buFont typeface="Arial" panose="020B0604020202020204" pitchFamily="34" charset="0"/>
              <a:buChar char="•"/>
            </a:pPr>
            <a:r>
              <a:rPr lang="en-US" dirty="0"/>
              <a:t>Results still good but not better:</a:t>
            </a:r>
          </a:p>
          <a:p>
            <a:pPr marL="800100" lvl="1" indent="-342900">
              <a:buSzPct val="75000"/>
              <a:buFont typeface="Arial" panose="020B0604020202020204" pitchFamily="34" charset="0"/>
              <a:buChar char="•"/>
            </a:pPr>
            <a:r>
              <a:rPr lang="en-US" dirty="0"/>
              <a:t>Mean no. of safe nodes = 15.9,</a:t>
            </a:r>
          </a:p>
          <a:p>
            <a:pPr marL="800100" lvl="1" indent="-342900">
              <a:buSzPct val="75000"/>
              <a:buFont typeface="Arial" panose="020B0604020202020204" pitchFamily="34" charset="0"/>
              <a:buChar char="•"/>
            </a:pPr>
            <a:r>
              <a:rPr lang="en-US" dirty="0"/>
              <a:t>Median </a:t>
            </a:r>
            <a:r>
              <a:rPr lang="en-US" dirty="0" smtClean="0"/>
              <a:t>no. </a:t>
            </a:r>
            <a:r>
              <a:rPr lang="en-US" dirty="0"/>
              <a:t>of safe nodes = 16.0,</a:t>
            </a:r>
          </a:p>
          <a:p>
            <a:pPr marL="800100" lvl="1" indent="-342900">
              <a:buSzPct val="75000"/>
              <a:buFont typeface="Arial" panose="020B0604020202020204" pitchFamily="34" charset="0"/>
              <a:buChar char="•"/>
            </a:pPr>
            <a:r>
              <a:rPr lang="en-US" dirty="0"/>
              <a:t>Only slightly worse than 10k trials</a:t>
            </a:r>
            <a:r>
              <a:rPr lang="en-US" dirty="0" smtClean="0"/>
              <a:t>.</a:t>
            </a:r>
          </a:p>
          <a:p>
            <a:pPr lvl="1">
              <a:buSzPct val="75000"/>
            </a:pPr>
            <a:endParaRPr lang="en-US" dirty="0"/>
          </a:p>
          <a:p>
            <a:pPr marL="342900" indent="-342900">
              <a:buSzPct val="75000"/>
              <a:buFont typeface="Arial" panose="020B0604020202020204" pitchFamily="34" charset="0"/>
              <a:buChar char="•"/>
            </a:pPr>
            <a:r>
              <a:rPr lang="en-US" dirty="0"/>
              <a:t>RL agent learns well enough with 10k trials.</a:t>
            </a:r>
          </a:p>
          <a:p>
            <a:pPr marL="800100" lvl="1" indent="-342900">
              <a:buSzPct val="75000"/>
              <a:buFont typeface="Arial" panose="020B0604020202020204" pitchFamily="34" charset="0"/>
              <a:buChar char="•"/>
            </a:pPr>
            <a:endParaRPr sz="2200" dirty="0"/>
          </a:p>
        </p:txBody>
      </p:sp>
      <p:pic>
        <p:nvPicPr>
          <p:cNvPr id="174" name="Picture 173"/>
          <p:cNvPicPr/>
          <p:nvPr/>
        </p:nvPicPr>
        <p:blipFill>
          <a:blip r:embed="rId2" cstate="print"/>
          <a:stretch/>
        </p:blipFill>
        <p:spPr>
          <a:xfrm>
            <a:off x="1066800" y="3352800"/>
            <a:ext cx="6552576" cy="2620848"/>
          </a:xfrm>
          <a:prstGeom prst="rect">
            <a:avLst/>
          </a:prstGeom>
          <a:ln>
            <a:noFill/>
          </a:ln>
        </p:spPr>
      </p:pic>
    </p:spTree>
    <p:extLst>
      <p:ext uri="{BB962C8B-B14F-4D97-AF65-F5344CB8AC3E}">
        <p14:creationId xmlns:p14="http://schemas.microsoft.com/office/powerpoint/2010/main" val="1466434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457200" y="1371600"/>
            <a:ext cx="8229600" cy="4989513"/>
          </a:xfrm>
        </p:spPr>
        <p:txBody>
          <a:bodyPr>
            <a:normAutofit/>
          </a:bodyPr>
          <a:lstStyle/>
          <a:p>
            <a:pPr marL="57150" lvl="1" indent="0">
              <a:lnSpc>
                <a:spcPct val="80000"/>
              </a:lnSpc>
              <a:buNone/>
            </a:pPr>
            <a:endParaRPr lang="en-US" sz="1800" i="1" dirty="0"/>
          </a:p>
          <a:p>
            <a:pPr marL="457200" lvl="1" indent="0">
              <a:lnSpc>
                <a:spcPct val="80000"/>
              </a:lnSpc>
              <a:buNone/>
            </a:pPr>
            <a:endParaRPr lang="en-US" sz="1400" dirty="0"/>
          </a:p>
          <a:p>
            <a:pPr indent="-285750">
              <a:lnSpc>
                <a:spcPct val="80000"/>
              </a:lnSpc>
            </a:pPr>
            <a:endParaRPr lang="en-US" sz="1800" b="1" dirty="0" smtClean="0"/>
          </a:p>
          <a:p>
            <a:pPr marL="457200" lvl="1" indent="0">
              <a:lnSpc>
                <a:spcPct val="80000"/>
              </a:lnSpc>
              <a:buNone/>
            </a:pPr>
            <a:endParaRPr lang="en-US" sz="1800" dirty="0" smtClean="0"/>
          </a:p>
          <a:p>
            <a:pPr marL="0" indent="0">
              <a:lnSpc>
                <a:spcPct val="80000"/>
              </a:lnSpc>
              <a:buNone/>
            </a:pPr>
            <a:endParaRPr lang="en-US" sz="1800" dirty="0" smtClean="0"/>
          </a:p>
          <a:p>
            <a:pPr>
              <a:lnSpc>
                <a:spcPct val="80000"/>
              </a:lnSpc>
            </a:pPr>
            <a:endParaRPr lang="en-US" sz="1800" dirty="0" smtClean="0"/>
          </a:p>
          <a:p>
            <a:pPr>
              <a:lnSpc>
                <a:spcPct val="80000"/>
              </a:lnSpc>
            </a:pPr>
            <a:endParaRPr lang="en-US" sz="1800" dirty="0" smtClean="0"/>
          </a:p>
          <a:p>
            <a:pPr marL="0" indent="0">
              <a:lnSpc>
                <a:spcPct val="80000"/>
              </a:lnSpc>
              <a:buNone/>
            </a:pPr>
            <a:endParaRPr lang="en-US" sz="1800" dirty="0" smtClean="0"/>
          </a:p>
          <a:p>
            <a:pPr marL="0" indent="0">
              <a:lnSpc>
                <a:spcPct val="80000"/>
              </a:lnSpc>
              <a:buNone/>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buNone/>
            </a:pPr>
            <a:endParaRPr lang="en-US" sz="1800" dirty="0" smtClean="0"/>
          </a:p>
          <a:p>
            <a:pPr>
              <a:lnSpc>
                <a:spcPct val="80000"/>
              </a:lnSpc>
            </a:pPr>
            <a:endParaRPr lang="en-US" sz="1400" dirty="0" smtClean="0"/>
          </a:p>
        </p:txBody>
      </p:sp>
      <p:sp>
        <p:nvSpPr>
          <p:cNvPr id="25601" name="Rectangle 2"/>
          <p:cNvSpPr>
            <a:spLocks noGrp="1" noChangeArrowheads="1"/>
          </p:cNvSpPr>
          <p:nvPr>
            <p:ph type="title"/>
          </p:nvPr>
        </p:nvSpPr>
        <p:spPr>
          <a:xfrm>
            <a:off x="457200" y="762000"/>
            <a:ext cx="8229600" cy="838200"/>
          </a:xfrm>
        </p:spPr>
        <p:txBody>
          <a:bodyPr>
            <a:normAutofit/>
          </a:bodyPr>
          <a:lstStyle/>
          <a:p>
            <a:r>
              <a:rPr lang="en-US" sz="3600" dirty="0" smtClean="0">
                <a:solidFill>
                  <a:srgbClr val="1F497D">
                    <a:lumMod val="75000"/>
                  </a:srgbClr>
                </a:solidFill>
              </a:rPr>
              <a:t>Cyber-Defense Scenario</a:t>
            </a:r>
            <a:endParaRPr lang="en-US" sz="1400" dirty="0" smtClean="0">
              <a:latin typeface="+mn-lt"/>
            </a:endParaRPr>
          </a:p>
        </p:txBody>
      </p:sp>
      <p:sp>
        <p:nvSpPr>
          <p:cNvPr id="7" name="Slide Number Placeholder 6"/>
          <p:cNvSpPr>
            <a:spLocks noGrp="1"/>
          </p:cNvSpPr>
          <p:nvPr>
            <p:ph type="sldNum" sz="quarter" idx="4294967295"/>
          </p:nvPr>
        </p:nvSpPr>
        <p:spPr>
          <a:xfrm>
            <a:off x="7010400" y="6381750"/>
            <a:ext cx="2133600" cy="476250"/>
          </a:xfrm>
          <a:prstGeom prst="rect">
            <a:avLst/>
          </a:prstGeom>
        </p:spPr>
        <p:txBody>
          <a:bodyPr/>
          <a:lstStyle/>
          <a:p>
            <a:pPr>
              <a:defRPr/>
            </a:pPr>
            <a:fld id="{BD45B917-A63E-4FAA-88BC-86BB32F19A6E}" type="slidenum">
              <a:rPr lang="en-US" smtClean="0">
                <a:latin typeface="+mn-lt"/>
              </a:rPr>
              <a:pPr>
                <a:defRPr/>
              </a:pPr>
              <a:t>6</a:t>
            </a:fld>
            <a:endParaRPr lang="en-US" dirty="0">
              <a:latin typeface="+mn-lt"/>
            </a:endParaRPr>
          </a:p>
        </p:txBody>
      </p:sp>
      <p:sp>
        <p:nvSpPr>
          <p:cNvPr id="4" name="Footer Placeholder 3"/>
          <p:cNvSpPr>
            <a:spLocks noGrp="1"/>
          </p:cNvSpPr>
          <p:nvPr>
            <p:ph type="ftr" sz="quarter" idx="11"/>
          </p:nvPr>
        </p:nvSpPr>
        <p:spPr/>
        <p:txBody>
          <a:bodyPr/>
          <a:lstStyle/>
          <a:p>
            <a:endParaRPr lang="en-US" dirty="0"/>
          </a:p>
        </p:txBody>
      </p:sp>
      <p:sp>
        <p:nvSpPr>
          <p:cNvPr id="8" name="Rectangle 3"/>
          <p:cNvSpPr txBox="1">
            <a:spLocks noChangeArrowheads="1"/>
          </p:cNvSpPr>
          <p:nvPr/>
        </p:nvSpPr>
        <p:spPr>
          <a:xfrm>
            <a:off x="609600" y="1524000"/>
            <a:ext cx="8229600" cy="47243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Multi-Phase Attack:</a:t>
            </a:r>
          </a:p>
          <a:p>
            <a:pPr lvl="1"/>
            <a:r>
              <a:rPr lang="en-US" sz="2400" dirty="0">
                <a:solidFill>
                  <a:schemeClr val="tx2">
                    <a:lumMod val="75000"/>
                  </a:schemeClr>
                </a:solidFill>
              </a:rPr>
              <a:t>Phase 1: </a:t>
            </a:r>
            <a:r>
              <a:rPr lang="en-US" sz="2400" dirty="0"/>
              <a:t>Infiltrate network with a phishing attack</a:t>
            </a:r>
          </a:p>
          <a:p>
            <a:pPr lvl="1"/>
            <a:r>
              <a:rPr lang="en-US" sz="2400" dirty="0">
                <a:solidFill>
                  <a:schemeClr val="tx2">
                    <a:lumMod val="75000"/>
                  </a:schemeClr>
                </a:solidFill>
              </a:rPr>
              <a:t>Phase 2: </a:t>
            </a:r>
            <a:r>
              <a:rPr lang="en-US" sz="2400" dirty="0"/>
              <a:t>Spread laterally on the network</a:t>
            </a:r>
          </a:p>
          <a:p>
            <a:pPr lvl="1"/>
            <a:r>
              <a:rPr lang="en-US" sz="2400" dirty="0">
                <a:solidFill>
                  <a:schemeClr val="tx2">
                    <a:lumMod val="75000"/>
                  </a:schemeClr>
                </a:solidFill>
              </a:rPr>
              <a:t>Phase 3: </a:t>
            </a:r>
            <a:r>
              <a:rPr lang="en-US" sz="2400" dirty="0"/>
              <a:t>Gain access to an Active Directory server</a:t>
            </a:r>
          </a:p>
          <a:p>
            <a:pPr lvl="1"/>
            <a:r>
              <a:rPr lang="en-US" sz="2400" dirty="0">
                <a:solidFill>
                  <a:schemeClr val="tx2">
                    <a:lumMod val="75000"/>
                  </a:schemeClr>
                </a:solidFill>
              </a:rPr>
              <a:t>Phase 4:</a:t>
            </a:r>
            <a:r>
              <a:rPr lang="en-US" sz="2400" dirty="0"/>
              <a:t> Collection and exfiltration of selected </a:t>
            </a:r>
            <a:r>
              <a:rPr lang="en-US" sz="2400" dirty="0" smtClean="0"/>
              <a:t>data</a:t>
            </a:r>
            <a:endParaRPr lang="en-US" sz="2400" dirty="0"/>
          </a:p>
          <a:p>
            <a:pPr marL="457200" lvl="1" indent="0">
              <a:buNone/>
            </a:pPr>
            <a:endParaRPr lang="en-US" sz="1400" dirty="0"/>
          </a:p>
          <a:p>
            <a:pPr>
              <a:lnSpc>
                <a:spcPct val="80000"/>
              </a:lnSpc>
            </a:pPr>
            <a:r>
              <a:rPr lang="en-US" sz="2800" dirty="0"/>
              <a:t>Admin Accounts:</a:t>
            </a:r>
          </a:p>
          <a:p>
            <a:pPr lvl="1">
              <a:lnSpc>
                <a:spcPct val="80000"/>
              </a:lnSpc>
            </a:pPr>
            <a:r>
              <a:rPr lang="en-US" sz="2400" dirty="0"/>
              <a:t>Local Admin – Account for only one machine, which can not be used to manage any other machine</a:t>
            </a:r>
          </a:p>
          <a:p>
            <a:pPr lvl="1">
              <a:lnSpc>
                <a:spcPct val="80000"/>
              </a:lnSpc>
            </a:pPr>
            <a:endParaRPr lang="en-US" sz="1400" dirty="0"/>
          </a:p>
          <a:p>
            <a:pPr lvl="1">
              <a:lnSpc>
                <a:spcPct val="90000"/>
              </a:lnSpc>
            </a:pPr>
            <a:r>
              <a:rPr lang="en-US" sz="2400" dirty="0"/>
              <a:t>Organizational Unit (OU) Admin – </a:t>
            </a:r>
            <a:r>
              <a:rPr lang="en-US" sz="2400" dirty="0" smtClean="0"/>
              <a:t>Account allows admin </a:t>
            </a:r>
            <a:r>
              <a:rPr lang="en-US" sz="2400" dirty="0"/>
              <a:t>to login to and modify resources on any machine assigned to </a:t>
            </a:r>
            <a:r>
              <a:rPr lang="en-US" sz="2400" dirty="0" smtClean="0"/>
              <a:t>an entire </a:t>
            </a:r>
            <a:r>
              <a:rPr lang="en-US" sz="2400" dirty="0"/>
              <a:t>OU section of network</a:t>
            </a:r>
          </a:p>
          <a:p>
            <a:pPr lvl="1">
              <a:lnSpc>
                <a:spcPct val="90000"/>
              </a:lnSpc>
            </a:pPr>
            <a:endParaRPr lang="en-US" sz="2400" dirty="0"/>
          </a:p>
          <a:p>
            <a:pPr lvl="1">
              <a:lnSpc>
                <a:spcPct val="90000"/>
              </a:lnSpc>
            </a:pPr>
            <a:r>
              <a:rPr lang="en-US" sz="2400" dirty="0"/>
              <a:t>Domain Admin – Most powerful account, allowing admin to manage any machine on the entire network</a:t>
            </a:r>
          </a:p>
          <a:p>
            <a:pPr>
              <a:lnSpc>
                <a:spcPct val="80000"/>
              </a:lnSpc>
            </a:pPr>
            <a:endParaRPr lang="en-US" sz="1800" dirty="0" smtClean="0"/>
          </a:p>
          <a:p>
            <a:pPr>
              <a:lnSpc>
                <a:spcPct val="80000"/>
              </a:lnSpc>
            </a:pPr>
            <a:endParaRPr lang="en-US" sz="1800" dirty="0" smtClean="0"/>
          </a:p>
          <a:p>
            <a:pPr>
              <a:lnSpc>
                <a:spcPct val="80000"/>
              </a:lnSpc>
              <a:buFont typeface="Arial" pitchFamily="34" charset="0"/>
              <a:buNone/>
            </a:pPr>
            <a:endParaRPr lang="en-US" sz="1800" dirty="0" smtClean="0"/>
          </a:p>
          <a:p>
            <a:pPr>
              <a:lnSpc>
                <a:spcPct val="80000"/>
              </a:lnSpc>
            </a:pPr>
            <a:endParaRPr lang="en-US" sz="1400" dirty="0" smtClean="0"/>
          </a:p>
        </p:txBody>
      </p:sp>
    </p:spTree>
    <p:extLst>
      <p:ext uri="{BB962C8B-B14F-4D97-AF65-F5344CB8AC3E}">
        <p14:creationId xmlns:p14="http://schemas.microsoft.com/office/powerpoint/2010/main" val="18952958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6" name="TextShape 1"/>
          <p:cNvSpPr txBox="1"/>
          <p:nvPr/>
        </p:nvSpPr>
        <p:spPr>
          <a:xfrm>
            <a:off x="424517" y="381000"/>
            <a:ext cx="8228763" cy="1145009"/>
          </a:xfrm>
          <a:prstGeom prst="rect">
            <a:avLst/>
          </a:prstGeom>
          <a:noFill/>
          <a:ln>
            <a:noFill/>
          </a:ln>
        </p:spPr>
        <p:txBody>
          <a:bodyPr lIns="0" tIns="0" rIns="0" bIns="0" anchor="ctr"/>
          <a:lstStyle/>
          <a:p>
            <a:pPr algn="ctr"/>
            <a:r>
              <a:rPr lang="en-US" sz="3200" dirty="0">
                <a:solidFill>
                  <a:schemeClr val="tx2">
                    <a:lumMod val="75000"/>
                  </a:schemeClr>
                </a:solidFill>
                <a:latin typeface="+mj-lt"/>
                <a:ea typeface="+mj-ea"/>
                <a:cs typeface="+mj-cs"/>
              </a:rPr>
              <a:t>Second Experiment Results</a:t>
            </a:r>
            <a:endParaRPr sz="3200" dirty="0">
              <a:solidFill>
                <a:schemeClr val="tx2">
                  <a:lumMod val="75000"/>
                </a:schemeClr>
              </a:solidFill>
              <a:latin typeface="+mj-lt"/>
              <a:ea typeface="+mj-ea"/>
              <a:cs typeface="+mj-cs"/>
            </a:endParaRPr>
          </a:p>
        </p:txBody>
      </p:sp>
      <p:sp>
        <p:nvSpPr>
          <p:cNvPr id="167" name="TextShape 2"/>
          <p:cNvSpPr txBox="1"/>
          <p:nvPr/>
        </p:nvSpPr>
        <p:spPr>
          <a:xfrm>
            <a:off x="489827" y="1278256"/>
            <a:ext cx="8228763" cy="5579744"/>
          </a:xfrm>
          <a:prstGeom prst="rect">
            <a:avLst/>
          </a:prstGeom>
          <a:noFill/>
          <a:ln>
            <a:noFill/>
          </a:ln>
        </p:spPr>
        <p:txBody>
          <a:bodyPr lIns="0" tIns="0" rIns="0" bIns="0"/>
          <a:lstStyle/>
          <a:p>
            <a:pPr marL="342900" indent="-342900">
              <a:buSzPct val="75000"/>
              <a:buFont typeface="Arial" panose="020B0604020202020204" pitchFamily="34" charset="0"/>
              <a:buChar char="•"/>
            </a:pPr>
            <a:r>
              <a:rPr lang="en-US" u="sng" dirty="0" smtClean="0"/>
              <a:t>Introduce</a:t>
            </a:r>
            <a:r>
              <a:rPr lang="en-US" dirty="0" smtClean="0"/>
              <a:t>: Critical Node</a:t>
            </a:r>
          </a:p>
          <a:p>
            <a:pPr marL="342900" indent="-342900">
              <a:buSzPct val="75000"/>
              <a:buFont typeface="Arial" panose="020B0604020202020204" pitchFamily="34" charset="0"/>
              <a:buChar char="•"/>
            </a:pPr>
            <a:endParaRPr lang="en-US" dirty="0" smtClean="0"/>
          </a:p>
          <a:p>
            <a:pPr marL="342900" indent="-342900">
              <a:buSzPct val="75000"/>
              <a:buFont typeface="Arial" panose="020B0604020202020204" pitchFamily="34" charset="0"/>
              <a:buChar char="•"/>
            </a:pPr>
            <a:r>
              <a:rPr lang="en-US" dirty="0" smtClean="0"/>
              <a:t>Critical node has value of 17, other nodes have </a:t>
            </a:r>
          </a:p>
          <a:p>
            <a:pPr>
              <a:buSzPct val="75000"/>
            </a:pPr>
            <a:r>
              <a:rPr lang="en-US" dirty="0"/>
              <a:t> </a:t>
            </a:r>
            <a:r>
              <a:rPr lang="en-US" dirty="0" smtClean="0"/>
              <a:t>      value 1</a:t>
            </a:r>
          </a:p>
          <a:p>
            <a:pPr>
              <a:buSzPct val="75000"/>
            </a:pPr>
            <a:endParaRPr lang="en-US" dirty="0" smtClean="0"/>
          </a:p>
          <a:p>
            <a:pPr marL="342900" indent="-342900">
              <a:buSzPct val="75000"/>
              <a:buFont typeface="Arial" panose="020B0604020202020204" pitchFamily="34" charset="0"/>
              <a:buChar char="•"/>
            </a:pPr>
            <a:r>
              <a:rPr lang="en-US" dirty="0" smtClean="0"/>
              <a:t>Score over 10,000 episodes: </a:t>
            </a:r>
          </a:p>
          <a:p>
            <a:pPr marL="800100" lvl="1" indent="-342900">
              <a:buSzPct val="75000"/>
              <a:buFont typeface="Arial" panose="020B0604020202020204" pitchFamily="34" charset="0"/>
              <a:buChar char="•"/>
            </a:pPr>
            <a:r>
              <a:rPr lang="en-US" dirty="0" smtClean="0"/>
              <a:t>Mean = 31.26</a:t>
            </a:r>
            <a:r>
              <a:rPr lang="en-US" dirty="0"/>
              <a:t>, </a:t>
            </a:r>
            <a:endParaRPr lang="en-US" dirty="0" smtClean="0"/>
          </a:p>
          <a:p>
            <a:pPr marL="800100" lvl="1" indent="-342900">
              <a:buSzPct val="75000"/>
              <a:buFont typeface="Arial" panose="020B0604020202020204" pitchFamily="34" charset="0"/>
              <a:buChar char="•"/>
            </a:pPr>
            <a:r>
              <a:rPr lang="en-US" dirty="0" smtClean="0"/>
              <a:t>Median = 32.63  </a:t>
            </a:r>
            <a:endParaRPr lang="en-US" dirty="0"/>
          </a:p>
        </p:txBody>
      </p:sp>
      <p:pic>
        <p:nvPicPr>
          <p:cNvPr id="168" name="Picture 167"/>
          <p:cNvPicPr/>
          <p:nvPr/>
        </p:nvPicPr>
        <p:blipFill>
          <a:blip r:embed="rId3" cstate="print"/>
          <a:stretch/>
        </p:blipFill>
        <p:spPr>
          <a:xfrm>
            <a:off x="5257800" y="4267200"/>
            <a:ext cx="3886200" cy="2261604"/>
          </a:xfrm>
          <a:prstGeom prst="rect">
            <a:avLst/>
          </a:prstGeom>
          <a:ln>
            <a:noFill/>
          </a:ln>
        </p:spPr>
      </p:pic>
      <p:pic>
        <p:nvPicPr>
          <p:cNvPr id="5" name="Picture 4"/>
          <p:cNvPicPr/>
          <p:nvPr/>
        </p:nvPicPr>
        <p:blipFill>
          <a:blip r:embed="rId4" cstate="print"/>
          <a:stretch/>
        </p:blipFill>
        <p:spPr>
          <a:xfrm>
            <a:off x="5810231" y="1306680"/>
            <a:ext cx="2926080" cy="2884320"/>
          </a:xfrm>
          <a:prstGeom prst="rect">
            <a:avLst/>
          </a:prstGeom>
          <a:ln>
            <a:noFill/>
          </a:ln>
        </p:spPr>
      </p:pic>
      <p:pic>
        <p:nvPicPr>
          <p:cNvPr id="7" name="Picture 6"/>
          <p:cNvPicPr/>
          <p:nvPr/>
        </p:nvPicPr>
        <p:blipFill>
          <a:blip r:embed="rId5" cstate="print"/>
          <a:stretch/>
        </p:blipFill>
        <p:spPr>
          <a:xfrm>
            <a:off x="609600" y="4332928"/>
            <a:ext cx="4495800" cy="2195876"/>
          </a:xfrm>
          <a:prstGeom prst="rect">
            <a:avLst/>
          </a:prstGeom>
          <a:ln>
            <a:noFill/>
          </a:ln>
        </p:spPr>
      </p:pic>
    </p:spTree>
    <p:extLst>
      <p:ext uri="{BB962C8B-B14F-4D97-AF65-F5344CB8AC3E}">
        <p14:creationId xmlns:p14="http://schemas.microsoft.com/office/powerpoint/2010/main" val="16109090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533400" y="630422"/>
            <a:ext cx="8229600" cy="838200"/>
          </a:xfrm>
        </p:spPr>
        <p:txBody>
          <a:bodyPr>
            <a:normAutofit/>
          </a:bodyPr>
          <a:lstStyle/>
          <a:p>
            <a:r>
              <a:rPr lang="en-US" sz="3600" dirty="0" smtClean="0">
                <a:solidFill>
                  <a:srgbClr val="1F497D">
                    <a:lumMod val="75000"/>
                  </a:srgbClr>
                </a:solidFill>
              </a:rPr>
              <a:t>Cyber-Attack: Phase One</a:t>
            </a:r>
            <a:endParaRPr lang="en-US" sz="1400" dirty="0" smtClean="0">
              <a:latin typeface="+mn-lt"/>
            </a:endParaRPr>
          </a:p>
        </p:txBody>
      </p:sp>
      <p:sp>
        <p:nvSpPr>
          <p:cNvPr id="7" name="Slide Number Placeholder 6"/>
          <p:cNvSpPr>
            <a:spLocks noGrp="1"/>
          </p:cNvSpPr>
          <p:nvPr>
            <p:ph type="sldNum" sz="quarter" idx="4294967295"/>
          </p:nvPr>
        </p:nvSpPr>
        <p:spPr>
          <a:xfrm>
            <a:off x="7010400" y="6381750"/>
            <a:ext cx="2133600" cy="476250"/>
          </a:xfrm>
          <a:prstGeom prst="rect">
            <a:avLst/>
          </a:prstGeom>
        </p:spPr>
        <p:txBody>
          <a:bodyPr/>
          <a:lstStyle/>
          <a:p>
            <a:pPr>
              <a:defRPr/>
            </a:pPr>
            <a:fld id="{BD45B917-A63E-4FAA-88BC-86BB32F19A6E}" type="slidenum">
              <a:rPr lang="en-US" smtClean="0">
                <a:latin typeface="+mn-lt"/>
              </a:rPr>
              <a:pPr>
                <a:defRPr/>
              </a:pPr>
              <a:t>7</a:t>
            </a:fld>
            <a:endParaRPr lang="en-US" dirty="0">
              <a:latin typeface="+mn-lt"/>
            </a:endParaRPr>
          </a:p>
        </p:txBody>
      </p:sp>
      <p:sp>
        <p:nvSpPr>
          <p:cNvPr id="4" name="Footer Placeholder 3"/>
          <p:cNvSpPr>
            <a:spLocks noGrp="1"/>
          </p:cNvSpPr>
          <p:nvPr>
            <p:ph type="ftr" sz="quarter" idx="11"/>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8458200"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94" y="1468622"/>
            <a:ext cx="46767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90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57200" y="616245"/>
            <a:ext cx="8229600" cy="838200"/>
          </a:xfrm>
        </p:spPr>
        <p:txBody>
          <a:bodyPr>
            <a:normAutofit/>
          </a:bodyPr>
          <a:lstStyle/>
          <a:p>
            <a:r>
              <a:rPr lang="en-US" sz="3600" dirty="0">
                <a:solidFill>
                  <a:srgbClr val="1F497D">
                    <a:lumMod val="75000"/>
                  </a:srgbClr>
                </a:solidFill>
              </a:rPr>
              <a:t>Cyber-Attack: </a:t>
            </a:r>
            <a:r>
              <a:rPr lang="en-US" sz="3600" dirty="0" smtClean="0">
                <a:solidFill>
                  <a:srgbClr val="1F497D">
                    <a:lumMod val="75000"/>
                  </a:srgbClr>
                </a:solidFill>
              </a:rPr>
              <a:t>Phase Two</a:t>
            </a:r>
            <a:endParaRPr lang="en-US" sz="1400" dirty="0" smtClean="0">
              <a:latin typeface="+mn-lt"/>
            </a:endParaRPr>
          </a:p>
        </p:txBody>
      </p:sp>
      <p:sp>
        <p:nvSpPr>
          <p:cNvPr id="7" name="Slide Number Placeholder 6"/>
          <p:cNvSpPr>
            <a:spLocks noGrp="1"/>
          </p:cNvSpPr>
          <p:nvPr>
            <p:ph type="sldNum" sz="quarter" idx="4294967295"/>
          </p:nvPr>
        </p:nvSpPr>
        <p:spPr>
          <a:xfrm>
            <a:off x="7010400" y="6381750"/>
            <a:ext cx="2133600" cy="476250"/>
          </a:xfrm>
          <a:prstGeom prst="rect">
            <a:avLst/>
          </a:prstGeom>
        </p:spPr>
        <p:txBody>
          <a:bodyPr/>
          <a:lstStyle/>
          <a:p>
            <a:pPr>
              <a:defRPr/>
            </a:pPr>
            <a:fld id="{BD45B917-A63E-4FAA-88BC-86BB32F19A6E}" type="slidenum">
              <a:rPr lang="en-US" smtClean="0">
                <a:latin typeface="+mn-lt"/>
              </a:rPr>
              <a:pPr>
                <a:defRPr/>
              </a:pPr>
              <a:t>8</a:t>
            </a:fld>
            <a:endParaRPr lang="en-US" dirty="0">
              <a:latin typeface="+mn-lt"/>
            </a:endParaRPr>
          </a:p>
        </p:txBody>
      </p:sp>
      <p:sp>
        <p:nvSpPr>
          <p:cNvPr id="4" name="Footer Placeholder 3"/>
          <p:cNvSpPr>
            <a:spLocks noGrp="1"/>
          </p:cNvSpPr>
          <p:nvPr>
            <p:ph type="ftr" sz="quarter" idx="11"/>
          </p:nvPr>
        </p:nvSpPr>
        <p:spPr/>
        <p:txBody>
          <a:bodyPr/>
          <a:lstStyle/>
          <a:p>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4" y="1468622"/>
            <a:ext cx="46767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371600"/>
            <a:ext cx="5257799"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6056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88086" cy="1143000"/>
          </a:xfrm>
        </p:spPr>
        <p:txBody>
          <a:bodyPr>
            <a:normAutofit/>
          </a:bodyPr>
          <a:lstStyle/>
          <a:p>
            <a:r>
              <a:rPr lang="en-US" sz="3600" dirty="0">
                <a:solidFill>
                  <a:srgbClr val="1F497D">
                    <a:lumMod val="75000"/>
                  </a:srgbClr>
                </a:solidFill>
              </a:rPr>
              <a:t>Cyber-Attack: </a:t>
            </a:r>
            <a:r>
              <a:rPr lang="en-US" sz="3600" dirty="0" smtClean="0">
                <a:solidFill>
                  <a:srgbClr val="1F497D">
                    <a:lumMod val="75000"/>
                  </a:srgbClr>
                </a:solidFill>
              </a:rPr>
              <a:t>Phase Three</a:t>
            </a:r>
            <a:endParaRPr lang="en-US" sz="3600" dirty="0">
              <a:solidFill>
                <a:srgbClr val="1F497D">
                  <a:lumMod val="75000"/>
                </a:srgbClr>
              </a:solidFill>
            </a:endParaRPr>
          </a:p>
        </p:txBody>
      </p:sp>
      <p:sp>
        <p:nvSpPr>
          <p:cNvPr id="4" name="Footer Placeholder 3"/>
          <p:cNvSpPr>
            <a:spLocks noGrp="1"/>
          </p:cNvSpPr>
          <p:nvPr>
            <p:ph type="ftr" sz="quarter" idx="11"/>
          </p:nvPr>
        </p:nvSpPr>
        <p:spPr/>
        <p:txBody>
          <a:bodyPr/>
          <a:lstStyle/>
          <a:p>
            <a:endParaRPr lang="en-US" dirty="0"/>
          </a:p>
        </p:txBody>
      </p:sp>
      <p:sp>
        <p:nvSpPr>
          <p:cNvPr id="5" name="ClassificationHeader" hidden="1"/>
          <p:cNvSpPr txBox="1"/>
          <p:nvPr/>
        </p:nvSpPr>
        <p:spPr>
          <a:xfrm>
            <a:off x="685800" y="22860"/>
            <a:ext cx="7772400" cy="230832"/>
          </a:xfrm>
          <a:prstGeom prst="rect">
            <a:avLst/>
          </a:prstGeom>
          <a:solidFill>
            <a:srgbClr val="008000"/>
          </a:solidFill>
          <a:ln w="50800">
            <a:noFill/>
          </a:ln>
          <a:extLst>
            <a:ext uri="{91240B29-F687-4F45-9708-019B960494DF}">
              <a14:hiddenLine xmlns:a14="http://schemas.microsoft.com/office/drawing/2010/main" w="50800">
                <a:solidFill>
                  <a:srgbClr val="008000"/>
                </a:solidFill>
              </a14:hiddenLine>
            </a:ext>
          </a:extLst>
        </p:spPr>
        <p:txBody>
          <a:bodyPr vert="horz" wrap="square" lIns="45720" tIns="22860" rIns="45720" bIns="22860" rtlCol="0" anchor="t">
            <a:spAutoFit/>
          </a:bodyPr>
          <a:lstStyle/>
          <a:p>
            <a:pPr algn="ctr"/>
            <a:endParaRPr lang="en-US" sz="1200" b="1" dirty="0">
              <a:solidFill>
                <a:srgbClr val="F8C818"/>
              </a:solidFill>
              <a:latin typeface="Microsoft Sans Serif"/>
            </a:endParaRPr>
          </a:p>
        </p:txBody>
      </p:sp>
      <p:sp>
        <p:nvSpPr>
          <p:cNvPr id="6" name="ClassificationFooter" hidden="1"/>
          <p:cNvSpPr txBox="1"/>
          <p:nvPr/>
        </p:nvSpPr>
        <p:spPr>
          <a:xfrm>
            <a:off x="685800" y="6604308"/>
            <a:ext cx="7772400" cy="230832"/>
          </a:xfrm>
          <a:prstGeom prst="rect">
            <a:avLst/>
          </a:prstGeom>
          <a:solidFill>
            <a:srgbClr val="008000"/>
          </a:solidFill>
          <a:ln w="50800">
            <a:noFill/>
          </a:ln>
          <a:extLst>
            <a:ext uri="{91240B29-F687-4F45-9708-019B960494DF}">
              <a14:hiddenLine xmlns:a14="http://schemas.microsoft.com/office/drawing/2010/main" w="50800">
                <a:solidFill>
                  <a:srgbClr val="008000"/>
                </a:solidFill>
              </a14:hiddenLine>
            </a:ext>
          </a:extLst>
        </p:spPr>
        <p:txBody>
          <a:bodyPr vert="horz" wrap="square" lIns="45720" tIns="22860" rIns="45720" bIns="22860" rtlCol="0" anchor="t">
            <a:spAutoFit/>
          </a:bodyPr>
          <a:lstStyle/>
          <a:p>
            <a:pPr algn="ctr"/>
            <a:endParaRPr lang="en-US" sz="1200" b="1" dirty="0">
              <a:solidFill>
                <a:srgbClr val="F8C818"/>
              </a:solidFill>
              <a:latin typeface="Microsoft Sans Serif"/>
            </a:endParaRP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600200"/>
            <a:ext cx="718939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940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5173</TotalTime>
  <Words>4148</Words>
  <Application>Microsoft Office PowerPoint</Application>
  <PresentationFormat>On-screen Show (4:3)</PresentationFormat>
  <Paragraphs>1369</Paragraphs>
  <Slides>60</Slides>
  <Notes>48</Notes>
  <HiddenSlides>0</HiddenSlides>
  <MMClips>0</MMClips>
  <ScaleCrop>false</ScaleCrop>
  <HeadingPairs>
    <vt:vector size="4" baseType="variant">
      <vt:variant>
        <vt:lpstr>Theme</vt:lpstr>
      </vt:variant>
      <vt:variant>
        <vt:i4>2</vt:i4>
      </vt:variant>
      <vt:variant>
        <vt:lpstr>Slide Titles</vt:lpstr>
      </vt:variant>
      <vt:variant>
        <vt:i4>60</vt:i4>
      </vt:variant>
    </vt:vector>
  </HeadingPairs>
  <TitlesOfParts>
    <vt:vector size="62" baseType="lpstr">
      <vt:lpstr>Office Theme</vt:lpstr>
      <vt:lpstr>1_Content Slide</vt:lpstr>
      <vt:lpstr>PowerPoint Presentation</vt:lpstr>
      <vt:lpstr>Cyber Resilience Research </vt:lpstr>
      <vt:lpstr>Cyber Defense</vt:lpstr>
      <vt:lpstr>Cyber Defense Challenges</vt:lpstr>
      <vt:lpstr>Cyber-Defense Scenario - Motivation</vt:lpstr>
      <vt:lpstr>Cyber-Defense Scenario</vt:lpstr>
      <vt:lpstr>Cyber-Attack: Phase One</vt:lpstr>
      <vt:lpstr>Cyber-Attack: Phase Two</vt:lpstr>
      <vt:lpstr>Cyber-Attack: Phase Three</vt:lpstr>
      <vt:lpstr>Cyber-Attack: Phase Four</vt:lpstr>
      <vt:lpstr>Collection of Observed Sensor Data and Possible Actions</vt:lpstr>
      <vt:lpstr>Potential Math APPLICATION to cyber-defense</vt:lpstr>
      <vt:lpstr>Autonomous Cyber Defense: Feedback Loop</vt:lpstr>
      <vt:lpstr>Tensors: A D-Way Array</vt:lpstr>
      <vt:lpstr>Matrices to Tensors: Two Viewpoints</vt:lpstr>
      <vt:lpstr>Tensor Application: Data Fusion, Analytics</vt:lpstr>
      <vt:lpstr>Game Theory1</vt:lpstr>
      <vt:lpstr>Game Theory Application: Decision-Making1</vt:lpstr>
      <vt:lpstr>REINFORCEMENT learning (RL)</vt:lpstr>
      <vt:lpstr>Why Reinforcement Learning (RL)? </vt:lpstr>
      <vt:lpstr>PowerPoint Presentation</vt:lpstr>
      <vt:lpstr>RL Agent-Environment Interaction2</vt:lpstr>
      <vt:lpstr>Science of Decision-Making</vt:lpstr>
      <vt:lpstr>PowerPoint Presentation</vt:lpstr>
      <vt:lpstr>Sequential Decision-Making</vt:lpstr>
      <vt:lpstr>Dynamic Programming and Q-Learning</vt:lpstr>
      <vt:lpstr>Q-Learning </vt:lpstr>
      <vt:lpstr>Q-Learning Example</vt:lpstr>
      <vt:lpstr>Graph Representation</vt:lpstr>
      <vt:lpstr>RL Agent Goal</vt:lpstr>
      <vt:lpstr>Rewards</vt:lpstr>
      <vt:lpstr>Corresponding Reward Matrix, R</vt:lpstr>
      <vt:lpstr>Q-Function, Q(s,a)</vt:lpstr>
      <vt:lpstr>Optimal Q-Values and Optimal Solution</vt:lpstr>
      <vt:lpstr>History and State3</vt:lpstr>
      <vt:lpstr>Information State (Markov State)</vt:lpstr>
      <vt:lpstr>Markov Decision Process</vt:lpstr>
      <vt:lpstr>Bellman Optimality Criterion</vt:lpstr>
      <vt:lpstr>References (Textbooks)</vt:lpstr>
      <vt:lpstr>Autonomous Cyber Defense</vt:lpstr>
      <vt:lpstr>Autonomous Cyber Defense: Feedback Loop</vt:lpstr>
      <vt:lpstr>Autonomous Cyber Defense</vt:lpstr>
      <vt:lpstr>Autonomous Cyber Defense Challenges </vt:lpstr>
      <vt:lpstr>PowerPoint Presentation</vt:lpstr>
      <vt:lpstr>PowerPoint Presentation</vt:lpstr>
      <vt:lpstr>PowerPoint Presentation</vt:lpstr>
      <vt:lpstr>PowerPoint Presentation</vt:lpstr>
      <vt:lpstr>(U) Distribution of Actions</vt:lpstr>
      <vt:lpstr>Autonomous Cyber Defense Research Impacts</vt:lpstr>
      <vt:lpstr>PowerPoint Presentation</vt:lpstr>
      <vt:lpstr>BackUP SLIDES</vt:lpstr>
      <vt:lpstr>Cyber Resilience Challenges </vt:lpstr>
      <vt:lpstr>Cyber-Resilience Concepts</vt:lpstr>
      <vt:lpstr>Rewards</vt:lpstr>
      <vt:lpstr>RL Existing Theory and Applications</vt:lpstr>
      <vt:lpstr>Examples of RL Applications</vt:lpstr>
      <vt:lpstr>Machine Learning</vt:lpstr>
      <vt:lpstr>PowerPoint Presentation</vt:lpstr>
      <vt:lpstr>PowerPoint Presentation</vt:lpstr>
      <vt:lpstr>PowerPoint Presentation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RD Partnerships</dc:title>
  <dc:creator>ppmurdo</dc:creator>
  <cp:lastModifiedBy>adridle</cp:lastModifiedBy>
  <cp:revision>420</cp:revision>
  <cp:lastPrinted>2016-08-30T22:38:07Z</cp:lastPrinted>
  <dcterms:created xsi:type="dcterms:W3CDTF">2015-07-27T14:07:19Z</dcterms:created>
  <dcterms:modified xsi:type="dcterms:W3CDTF">2019-04-24T16:09:16Z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UNCLASSIFIED</vt:lpwstr>
  </property>
  <property fmtid="{D5CDD505-2E9C-101B-9397-08002B2CF9AE}" pid="3" name="DISSEMINATION">
    <vt:lpwstr>FOR OFFICIAL USE ONLY</vt:lpwstr>
  </property>
</Properties>
</file>