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0"/>
  </p:notesMasterIdLst>
  <p:sldIdLst>
    <p:sldId id="256" r:id="rId2"/>
    <p:sldId id="344" r:id="rId3"/>
    <p:sldId id="345" r:id="rId4"/>
    <p:sldId id="374" r:id="rId5"/>
    <p:sldId id="375" r:id="rId6"/>
    <p:sldId id="413" r:id="rId7"/>
    <p:sldId id="350" r:id="rId8"/>
    <p:sldId id="353" r:id="rId9"/>
    <p:sldId id="494" r:id="rId10"/>
    <p:sldId id="405" r:id="rId11"/>
    <p:sldId id="343" r:id="rId12"/>
    <p:sldId id="487" r:id="rId13"/>
    <p:sldId id="476" r:id="rId14"/>
    <p:sldId id="493" r:id="rId15"/>
    <p:sldId id="488" r:id="rId16"/>
    <p:sldId id="477" r:id="rId17"/>
    <p:sldId id="478" r:id="rId18"/>
    <p:sldId id="479" r:id="rId19"/>
    <p:sldId id="481" r:id="rId20"/>
    <p:sldId id="490" r:id="rId21"/>
    <p:sldId id="486" r:id="rId22"/>
    <p:sldId id="408" r:id="rId23"/>
    <p:sldId id="390" r:id="rId24"/>
    <p:sldId id="462" r:id="rId25"/>
    <p:sldId id="463" r:id="rId26"/>
    <p:sldId id="464" r:id="rId27"/>
    <p:sldId id="492" r:id="rId28"/>
    <p:sldId id="491" r:id="rId29"/>
  </p:sldIdLst>
  <p:sldSz cx="9144000" cy="6858000" type="screen4x3"/>
  <p:notesSz cx="6858000" cy="9144000"/>
  <p:embeddedFontLst>
    <p:embeddedFont>
      <p:font typeface="Calibri" pitchFamily="34" charset="0"/>
      <p:regular r:id="rId31"/>
      <p:bold r:id="rId32"/>
      <p:italic r:id="rId33"/>
      <p:boldItalic r:id="rId34"/>
    </p:embeddedFont>
    <p:embeddedFont>
      <p:font typeface="Candara" pitchFamily="34" charset="0"/>
      <p:regular r:id="rId35"/>
      <p:bold r:id="rId36"/>
      <p:italic r:id="rId37"/>
      <p:boldItalic r:id="rId3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hp" initials="j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F5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>
      <p:cViewPr varScale="1">
        <p:scale>
          <a:sx n="80" d="100"/>
          <a:sy n="80" d="100"/>
        </p:scale>
        <p:origin x="-8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4.fntdata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3.fntdata"/><Relationship Id="rId38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2.fntdata"/><Relationship Id="rId37" Type="http://schemas.openxmlformats.org/officeDocument/2006/relationships/font" Target="fonts/font7.fntdata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6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font" Target="fonts/font5.fntdata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anca:Desktop:char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anca:Desktop:char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anca:Desktop:reports:chart2012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Macintosh%20HD:Users:anca:Desktop:chart.xlsx" TargetMode="External"/><Relationship Id="rId1" Type="http://schemas.openxmlformats.org/officeDocument/2006/relationships/themeOverride" Target="../theme/themeOverride1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anca:Desktop:chart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anca:Desktop:reports:chart201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3.8045713035870544E-3"/>
                  <c:y val="0.16203703703703717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 smtClean="0"/>
                      <a:t>Unsafe</a:t>
                    </a:r>
                    <a:r>
                      <a:rPr lang="en-US" sz="1600" dirty="0"/>
                      <a:t>
417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-0.16781714785651813"/>
                  <c:y val="-7.4340186643336248E-2"/>
                </c:manualLayout>
              </c:layout>
              <c:tx>
                <c:rich>
                  <a:bodyPr lIns="2">
                    <a:spAutoFit/>
                  </a:bodyPr>
                  <a:lstStyle/>
                  <a:p>
                    <a:pPr>
                      <a:defRPr sz="1800"/>
                    </a:pPr>
                    <a:r>
                      <a:rPr lang="en-US" sz="1600" dirty="0" smtClean="0"/>
                      <a:t>Safe</a:t>
                    </a:r>
                    <a:r>
                      <a:rPr lang="en-US" sz="1600" dirty="0"/>
                      <a:t>
1035</a:t>
                    </a: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0.21114523184601922"/>
                  <c:y val="-0.120330635753864"/>
                </c:manualLayout>
              </c:layout>
              <c:tx>
                <c:rich>
                  <a:bodyPr/>
                  <a:lstStyle/>
                  <a:p>
                    <a:pPr>
                      <a:defRPr sz="1600" kern="1200"/>
                    </a:pPr>
                    <a:r>
                      <a:rPr lang="en-US" sz="1600" kern="1200"/>
                      <a:t>Not</a:t>
                    </a:r>
                  </a:p>
                  <a:p>
                    <a:pPr>
                      <a:defRPr sz="1600" kern="1200"/>
                    </a:pPr>
                    <a:r>
                      <a:rPr lang="en-US" sz="1600" kern="1200"/>
                      <a:t>reachable
1040</a:t>
                    </a: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Sheet1!$A$2:$A$4</c:f>
              <c:strCache>
                <c:ptCount val="3"/>
                <c:pt idx="0">
                  <c:v>Tainted</c:v>
                </c:pt>
                <c:pt idx="1">
                  <c:v>Untainted</c:v>
                </c:pt>
                <c:pt idx="2">
                  <c:v>Unreachable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417</c:v>
                </c:pt>
                <c:pt idx="1">
                  <c:v>1035</c:v>
                </c:pt>
                <c:pt idx="2">
                  <c:v>1040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329"/>
      </c:pieChart>
    </c:plotArea>
    <c:plotVisOnly val="1"/>
    <c:dispBlanksAs val="zero"/>
    <c:showDLblsOverMax val="0"/>
  </c:chart>
  <c:spPr>
    <a:noFill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3.804571303587054E-3"/>
                  <c:y val="0.16203703703703712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 smtClean="0"/>
                      <a:t>Unsafe</a:t>
                    </a:r>
                    <a:r>
                      <a:rPr lang="en-US" sz="1600" dirty="0"/>
                      <a:t>
417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-0.16781714785651811"/>
                  <c:y val="-7.4340186643336248E-2"/>
                </c:manualLayout>
              </c:layout>
              <c:tx>
                <c:rich>
                  <a:bodyPr lIns="2">
                    <a:spAutoFit/>
                  </a:bodyPr>
                  <a:lstStyle/>
                  <a:p>
                    <a:pPr>
                      <a:defRPr sz="1800"/>
                    </a:pPr>
                    <a:r>
                      <a:rPr lang="en-US" sz="1600" dirty="0" smtClean="0"/>
                      <a:t>Safe</a:t>
                    </a:r>
                    <a:r>
                      <a:rPr lang="en-US" sz="1600" dirty="0"/>
                      <a:t>
1035</a:t>
                    </a: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0.21114523184601922"/>
                  <c:y val="-0.120330635753864"/>
                </c:manualLayout>
              </c:layout>
              <c:tx>
                <c:rich>
                  <a:bodyPr/>
                  <a:lstStyle/>
                  <a:p>
                    <a:pPr>
                      <a:defRPr sz="1600" kern="1200"/>
                    </a:pPr>
                    <a:r>
                      <a:rPr lang="en-US" sz="1600" kern="1200"/>
                      <a:t>Not</a:t>
                    </a:r>
                  </a:p>
                  <a:p>
                    <a:pPr>
                      <a:defRPr sz="1600" kern="1200"/>
                    </a:pPr>
                    <a:r>
                      <a:rPr lang="en-US" sz="1600" kern="1200"/>
                      <a:t>reachable
1040</a:t>
                    </a: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Sheet1!$A$2:$A$4</c:f>
              <c:strCache>
                <c:ptCount val="3"/>
                <c:pt idx="0">
                  <c:v>Tainted</c:v>
                </c:pt>
                <c:pt idx="1">
                  <c:v>Untainted</c:v>
                </c:pt>
                <c:pt idx="2">
                  <c:v>Unreachable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417</c:v>
                </c:pt>
                <c:pt idx="1">
                  <c:v>1035</c:v>
                </c:pt>
                <c:pt idx="2">
                  <c:v>1040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329"/>
      </c:pieChart>
    </c:plotArea>
    <c:plotVisOnly val="1"/>
    <c:dispBlanksAs val="zero"/>
    <c:showDLblsOverMax val="0"/>
  </c:chart>
  <c:spPr>
    <a:noFill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3.1147171570658921E-2"/>
          <c:y val="7.4820288121069028E-2"/>
          <c:w val="0.65810039370078743"/>
          <c:h val="0.8216119904929754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C04744"/>
              </a:solidFill>
            </c:spPr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2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</c:spPr>
          </c:dPt>
          <c:dPt>
            <c:idx val="3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</c:spPr>
          </c:dPt>
          <c:dPt>
            <c:idx val="4"/>
            <c:bubble3D val="0"/>
            <c:spPr>
              <a:pattFill prst="dkHorz">
                <a:fgClr>
                  <a:schemeClr val="accent2">
                    <a:lumMod val="75000"/>
                  </a:schemeClr>
                </a:fgClr>
                <a:bgClr>
                  <a:prstClr val="white"/>
                </a:bgClr>
              </a:pattFill>
            </c:spPr>
          </c:dPt>
          <c:dLbls>
            <c:dLbl>
              <c:idx val="0"/>
              <c:layout>
                <c:manualLayout>
                  <c:x val="-1.8796992481203006E-3"/>
                  <c:y val="-2.4038461538461505E-3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solidFill>
                          <a:schemeClr val="bg1"/>
                        </a:solidFill>
                      </a:defRPr>
                    </a:pPr>
                    <a:r>
                      <a:rPr lang="en-US" sz="1600">
                        <a:solidFill>
                          <a:schemeClr val="bg1"/>
                        </a:solidFill>
                      </a:rPr>
                      <a:t>417</a:t>
                    </a:r>
                    <a:endParaRPr lang="en-US">
                      <a:solidFill>
                        <a:schemeClr val="bg1"/>
                      </a:solidFill>
                    </a:endParaRPr>
                  </a:p>
                </c:rich>
              </c:tx>
              <c:spPr>
                <a:solidFill>
                  <a:srgbClr val="C04744"/>
                </a:solidFill>
              </c:spPr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delete val="1"/>
            </c:dLbl>
            <c:dLbl>
              <c:idx val="2"/>
              <c:layout>
                <c:manualLayout>
                  <c:x val="-5.639245752175644E-3"/>
                  <c:y val="4.8075030284675906E-3"/>
                </c:manualLayout>
              </c:layout>
              <c:tx>
                <c:rich>
                  <a:bodyPr/>
                  <a:lstStyle/>
                  <a:p>
                    <a:r>
                      <a:rPr lang="en-US" sz="1600" smtClean="0"/>
                      <a:t>1002</a:t>
                    </a:r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12783434965366E-2"/>
                  <c:y val="-1.6827112356147807E-2"/>
                </c:manualLayout>
              </c:layout>
              <c:tx>
                <c:rich>
                  <a:bodyPr/>
                  <a:lstStyle/>
                  <a:p>
                    <a:r>
                      <a:rPr lang="en-US" sz="1600" smtClean="0"/>
                      <a:t>1040</a:t>
                    </a:r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delete val="1"/>
            </c:dLbl>
            <c:dLbl>
              <c:idx val="5"/>
              <c:delete val="1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Sheet1!$A$6:$A$11</c:f>
              <c:strCache>
                <c:ptCount val="6"/>
                <c:pt idx="0">
                  <c:v>Tainted</c:v>
                </c:pt>
                <c:pt idx="1">
                  <c:v>T (Unt)</c:v>
                </c:pt>
                <c:pt idx="3">
                  <c:v>Other</c:v>
                </c:pt>
                <c:pt idx="4">
                  <c:v>Change</c:v>
                </c:pt>
                <c:pt idx="5">
                  <c:v>T (Unr)</c:v>
                </c:pt>
              </c:strCache>
            </c:strRef>
          </c:cat>
          <c:val>
            <c:numRef>
              <c:f>Sheet1!$B$6:$B$11</c:f>
              <c:numCache>
                <c:formatCode>General</c:formatCode>
                <c:ptCount val="6"/>
                <c:pt idx="0">
                  <c:v>417</c:v>
                </c:pt>
                <c:pt idx="1">
                  <c:v>33</c:v>
                </c:pt>
                <c:pt idx="2">
                  <c:v>1001</c:v>
                </c:pt>
                <c:pt idx="3">
                  <c:v>1041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329"/>
        <c:holeSize val="50"/>
      </c:doughnutChart>
    </c:plotArea>
    <c:plotVisOnly val="1"/>
    <c:dispBlanksAs val="zero"/>
    <c:showDLblsOverMax val="0"/>
  </c:chart>
  <c:spPr>
    <a:noFill/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3.1147171570658921E-2"/>
          <c:y val="7.4820288121069028E-2"/>
          <c:w val="0.65810039370078743"/>
          <c:h val="0.8216119904929754"/>
        </c:manualLayout>
      </c:layout>
      <c:doughnutChart>
        <c:varyColors val="1"/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329"/>
        <c:holeSize val="50"/>
      </c:doughnutChart>
    </c:plotArea>
    <c:plotVisOnly val="1"/>
    <c:dispBlanksAs val="zero"/>
    <c:showDLblsOverMax val="0"/>
  </c:chart>
  <c:spPr>
    <a:noFill/>
  </c:sp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3.804571303587054E-3"/>
                  <c:y val="0.16203703703703712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 smtClean="0"/>
                      <a:t>Unsafe</a:t>
                    </a:r>
                    <a:r>
                      <a:rPr lang="en-US" sz="1600" dirty="0"/>
                      <a:t>
417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-0.16781714785651811"/>
                  <c:y val="-7.4340186643336248E-2"/>
                </c:manualLayout>
              </c:layout>
              <c:tx>
                <c:rich>
                  <a:bodyPr lIns="2">
                    <a:spAutoFit/>
                  </a:bodyPr>
                  <a:lstStyle/>
                  <a:p>
                    <a:pPr>
                      <a:defRPr sz="1800"/>
                    </a:pPr>
                    <a:r>
                      <a:rPr lang="en-US" sz="1600" dirty="0" smtClean="0"/>
                      <a:t>Safe</a:t>
                    </a:r>
                    <a:r>
                      <a:rPr lang="en-US" sz="1600" dirty="0"/>
                      <a:t>
1035</a:t>
                    </a: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0.21114523184601922"/>
                  <c:y val="-0.120330635753864"/>
                </c:manualLayout>
              </c:layout>
              <c:tx>
                <c:rich>
                  <a:bodyPr/>
                  <a:lstStyle/>
                  <a:p>
                    <a:pPr>
                      <a:defRPr sz="1600" kern="1200"/>
                    </a:pPr>
                    <a:r>
                      <a:rPr lang="en-US" sz="1600" kern="1200"/>
                      <a:t>Not</a:t>
                    </a:r>
                  </a:p>
                  <a:p>
                    <a:pPr>
                      <a:defRPr sz="1600" kern="1200"/>
                    </a:pPr>
                    <a:r>
                      <a:rPr lang="en-US" sz="1600" kern="1200"/>
                      <a:t>reachable
1040</a:t>
                    </a: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Sheet1!$A$2:$A$4</c:f>
              <c:strCache>
                <c:ptCount val="3"/>
                <c:pt idx="0">
                  <c:v>Tainted</c:v>
                </c:pt>
                <c:pt idx="1">
                  <c:v>Untainted</c:v>
                </c:pt>
                <c:pt idx="2">
                  <c:v>Unreachable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417</c:v>
                </c:pt>
                <c:pt idx="1">
                  <c:v>1035</c:v>
                </c:pt>
                <c:pt idx="2">
                  <c:v>1040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329"/>
      </c:pieChart>
    </c:plotArea>
    <c:plotVisOnly val="1"/>
    <c:dispBlanksAs val="zero"/>
    <c:showDLblsOverMax val="0"/>
  </c:chart>
  <c:spPr>
    <a:noFill/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3.1147171570658921E-2"/>
          <c:y val="7.4820288121069028E-2"/>
          <c:w val="0.65810039370078743"/>
          <c:h val="0.8216119904929754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AE403E"/>
              </a:solidFill>
            </c:spPr>
          </c:dPt>
          <c:dPt>
            <c:idx val="1"/>
            <c:bubble3D val="0"/>
            <c:spPr>
              <a:solidFill>
                <a:srgbClr val="AE403E"/>
              </a:solidFill>
            </c:spPr>
          </c:dPt>
          <c:dPt>
            <c:idx val="2"/>
            <c:bubble3D val="0"/>
            <c:spPr>
              <a:solidFill>
                <a:srgbClr val="009900"/>
              </a:solidFill>
            </c:spPr>
          </c:dPt>
          <c:dPt>
            <c:idx val="3"/>
            <c:bubble3D val="0"/>
            <c:spPr>
              <a:solidFill>
                <a:srgbClr val="009900"/>
              </a:solidFill>
            </c:spPr>
          </c:dPt>
          <c:dPt>
            <c:idx val="4"/>
            <c:bubble3D val="0"/>
            <c:spPr>
              <a:pattFill prst="dkHorz">
                <a:fgClr>
                  <a:schemeClr val="accent2">
                    <a:lumMod val="75000"/>
                  </a:schemeClr>
                </a:fgClr>
                <a:bgClr>
                  <a:prstClr val="white"/>
                </a:bgClr>
              </a:pattFill>
            </c:spPr>
          </c:dPt>
          <c:dLbls>
            <c:dLbl>
              <c:idx val="0"/>
              <c:layout>
                <c:manualLayout>
                  <c:x val="-1.8796992481203006E-3"/>
                  <c:y val="-2.4038461538461505E-3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solidFill>
                          <a:schemeClr val="bg1"/>
                        </a:solidFill>
                      </a:defRPr>
                    </a:pPr>
                    <a:r>
                      <a:rPr lang="en-US" sz="1800" dirty="0" smtClean="0">
                        <a:solidFill>
                          <a:schemeClr val="bg1"/>
                        </a:solidFill>
                      </a:rPr>
                      <a:t>450</a:t>
                    </a:r>
                    <a:endParaRPr lang="en-US" sz="180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solidFill>
                  <a:srgbClr val="AE403E"/>
                </a:solidFill>
              </c:spPr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layout>
                <c:manualLayout>
                  <c:x val="0.233082558759102"/>
                  <c:y val="0.182692118413083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 smtClean="0">
                        <a:solidFill>
                          <a:schemeClr val="bg1"/>
                        </a:solidFill>
                      </a:rPr>
                      <a:t>2042</a:t>
                    </a:r>
                    <a:endParaRPr lang="en-US" sz="1800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delete val="1"/>
            </c:dLbl>
            <c:dLbl>
              <c:idx val="5"/>
              <c:delete val="1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Sheet1!$A$6:$A$11</c:f>
              <c:strCache>
                <c:ptCount val="6"/>
                <c:pt idx="0">
                  <c:v>Tainted</c:v>
                </c:pt>
                <c:pt idx="1">
                  <c:v>T (Unt)</c:v>
                </c:pt>
                <c:pt idx="3">
                  <c:v>Other</c:v>
                </c:pt>
                <c:pt idx="4">
                  <c:v>Change</c:v>
                </c:pt>
                <c:pt idx="5">
                  <c:v>T (Unr)</c:v>
                </c:pt>
              </c:strCache>
            </c:strRef>
          </c:cat>
          <c:val>
            <c:numRef>
              <c:f>Sheet1!$B$6:$B$11</c:f>
              <c:numCache>
                <c:formatCode>General</c:formatCode>
                <c:ptCount val="6"/>
                <c:pt idx="0">
                  <c:v>417</c:v>
                </c:pt>
                <c:pt idx="1">
                  <c:v>33</c:v>
                </c:pt>
                <c:pt idx="2">
                  <c:v>1001</c:v>
                </c:pt>
                <c:pt idx="3">
                  <c:v>1041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329"/>
        <c:holeSize val="50"/>
      </c:doughnutChart>
    </c:plotArea>
    <c:plotVisOnly val="1"/>
    <c:dispBlanksAs val="zero"/>
    <c:showDLblsOverMax val="0"/>
  </c:chart>
  <c:spPr>
    <a:noFill/>
  </c:sp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0.03371</cdr:x>
      <cdr:y>0.04824</cdr:y>
    </cdr:from>
    <cdr:to>
      <cdr:x>0.21348</cdr:x>
      <cdr:y>0.11927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8600" y="258763"/>
          <a:ext cx="12192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0.7191</cdr:x>
      <cdr:y>0.24711</cdr:y>
    </cdr:from>
    <cdr:to>
      <cdr:x>1</cdr:x>
      <cdr:y>0.58804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019800" y="1325563"/>
          <a:ext cx="1905000" cy="1828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D3DB74-6480-4F6E-9D19-173CD5492D5E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941F1-D959-45F8-9D07-57F6196DEC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013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itchFamily="2" charset="2"/>
              <a:buChar char="§"/>
              <a:defRPr/>
            </a:lvl1pPr>
            <a:lvl2pPr>
              <a:buFont typeface="Wingdings" pitchFamily="2" charset="2"/>
              <a:buChar char="§"/>
              <a:defRPr/>
            </a:lvl2pPr>
            <a:lvl3pPr>
              <a:buFont typeface="Wingdings" pitchFamily="2" charset="2"/>
              <a:buChar char="§"/>
              <a:defRPr/>
            </a:lvl3pPr>
            <a:lvl4pPr>
              <a:buFont typeface="Wingdings" pitchFamily="2" charset="2"/>
              <a:buChar char="§"/>
              <a:defRPr/>
            </a:lvl4pPr>
            <a:lvl5pPr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230822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VIBRANCE</a:t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sz="3600" b="1" u="sng" dirty="0" smtClean="0">
                <a:solidFill>
                  <a:schemeClr val="tx2"/>
                </a:solidFill>
              </a:rPr>
              <a:t>V</a:t>
            </a:r>
            <a:r>
              <a:rPr lang="en-US" sz="3600" b="1" dirty="0" smtClean="0">
                <a:solidFill>
                  <a:schemeClr val="tx2"/>
                </a:solidFill>
              </a:rPr>
              <a:t>ulnerabilities </a:t>
            </a:r>
            <a:r>
              <a:rPr lang="en-US" sz="3600" b="1" u="sng" dirty="0" smtClean="0">
                <a:solidFill>
                  <a:schemeClr val="tx2"/>
                </a:solidFill>
              </a:rPr>
              <a:t>i</a:t>
            </a:r>
            <a:r>
              <a:rPr lang="en-US" sz="3600" b="1" dirty="0" smtClean="0">
                <a:solidFill>
                  <a:schemeClr val="tx2"/>
                </a:solidFill>
              </a:rPr>
              <a:t>n </a:t>
            </a:r>
            <a:r>
              <a:rPr lang="en-US" sz="3600" b="1" u="sng" dirty="0" smtClean="0">
                <a:solidFill>
                  <a:schemeClr val="tx2"/>
                </a:solidFill>
              </a:rPr>
              <a:t>B</a:t>
            </a:r>
            <a:r>
              <a:rPr lang="en-US" sz="3600" b="1" dirty="0" smtClean="0">
                <a:solidFill>
                  <a:schemeClr val="tx2"/>
                </a:solidFill>
              </a:rPr>
              <a:t>ytecode </a:t>
            </a:r>
            <a:r>
              <a:rPr lang="en-US" sz="3600" b="1" u="sng" dirty="0" smtClean="0">
                <a:solidFill>
                  <a:schemeClr val="tx2"/>
                </a:solidFill>
              </a:rPr>
              <a:t>R</a:t>
            </a:r>
            <a:r>
              <a:rPr lang="en-US" sz="3600" b="1" dirty="0" smtClean="0">
                <a:solidFill>
                  <a:schemeClr val="tx2"/>
                </a:solidFill>
              </a:rPr>
              <a:t>emoved</a:t>
            </a:r>
            <a:br>
              <a:rPr lang="en-US" sz="3600" b="1" dirty="0" smtClean="0">
                <a:solidFill>
                  <a:schemeClr val="tx2"/>
                </a:solidFill>
              </a:rPr>
            </a:br>
            <a:r>
              <a:rPr lang="en-US" sz="3600" b="1" dirty="0" smtClean="0">
                <a:solidFill>
                  <a:schemeClr val="tx2"/>
                </a:solidFill>
              </a:rPr>
              <a:t>by </a:t>
            </a:r>
            <a:r>
              <a:rPr lang="en-US" sz="3600" b="1" u="sng" dirty="0" smtClean="0">
                <a:solidFill>
                  <a:schemeClr val="tx2"/>
                </a:solidFill>
              </a:rPr>
              <a:t>A</a:t>
            </a:r>
            <a:r>
              <a:rPr lang="en-US" sz="3600" b="1" dirty="0" smtClean="0">
                <a:solidFill>
                  <a:schemeClr val="tx2"/>
                </a:solidFill>
              </a:rPr>
              <a:t>nalysis and </a:t>
            </a:r>
            <a:r>
              <a:rPr lang="en-US" sz="3600" b="1" u="sng" dirty="0" smtClean="0">
                <a:solidFill>
                  <a:schemeClr val="tx2"/>
                </a:solidFill>
              </a:rPr>
              <a:t>N</a:t>
            </a:r>
            <a:r>
              <a:rPr lang="en-US" sz="3600" b="1" dirty="0" smtClean="0">
                <a:solidFill>
                  <a:schemeClr val="tx2"/>
                </a:solidFill>
              </a:rPr>
              <a:t>uanced </a:t>
            </a:r>
            <a:r>
              <a:rPr lang="en-US" sz="3600" b="1" u="sng" dirty="0" smtClean="0">
                <a:solidFill>
                  <a:schemeClr val="tx2"/>
                </a:solidFill>
              </a:rPr>
              <a:t>C</a:t>
            </a:r>
            <a:r>
              <a:rPr lang="en-US" sz="3600" b="1" dirty="0" smtClean="0">
                <a:solidFill>
                  <a:schemeClr val="tx2"/>
                </a:solidFill>
              </a:rPr>
              <a:t>onfinement</a:t>
            </a:r>
            <a:br>
              <a:rPr lang="en-US" sz="3600" b="1" dirty="0" smtClean="0">
                <a:solidFill>
                  <a:schemeClr val="tx2"/>
                </a:solidFill>
              </a:rPr>
            </a:br>
            <a:r>
              <a:rPr lang="en-US" sz="3600" b="1" dirty="0" smtClean="0">
                <a:solidFill>
                  <a:schemeClr val="tx2"/>
                </a:solidFill>
              </a:rPr>
              <a:t>and Div</a:t>
            </a:r>
            <a:r>
              <a:rPr lang="en-US" sz="3600" b="1" u="sng" dirty="0" smtClean="0">
                <a:solidFill>
                  <a:schemeClr val="tx2"/>
                </a:solidFill>
              </a:rPr>
              <a:t>e</a:t>
            </a:r>
            <a:r>
              <a:rPr lang="en-US" sz="3600" b="1" dirty="0" smtClean="0">
                <a:solidFill>
                  <a:schemeClr val="tx2"/>
                </a:solidFill>
              </a:rPr>
              <a:t>rsification</a:t>
            </a:r>
            <a:endParaRPr lang="en-US" sz="3600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5145" y="2551232"/>
            <a:ext cx="7164942" cy="3708894"/>
          </a:xfrm>
        </p:spPr>
        <p:txBody>
          <a:bodyPr>
            <a:no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Alessandro Coglio (PI),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Stephen Fitzpatrick, Limei Gilham, Cordell Green</a:t>
            </a:r>
          </a:p>
          <a:p>
            <a:endParaRPr lang="en-US" sz="1100" dirty="0" smtClean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Henny Sipma (PI</a:t>
            </a:r>
            <a:r>
              <a:rPr lang="en-US" sz="2000" dirty="0" smtClean="0">
                <a:solidFill>
                  <a:schemeClr val="tx1"/>
                </a:solidFill>
              </a:rPr>
              <a:t>),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Matthew Barry, </a:t>
            </a:r>
            <a:r>
              <a:rPr lang="en-US" sz="2000" dirty="0" err="1" smtClean="0">
                <a:solidFill>
                  <a:schemeClr val="tx1"/>
                </a:solidFill>
              </a:rPr>
              <a:t>Anca</a:t>
            </a:r>
            <a:r>
              <a:rPr lang="en-US" sz="2000" dirty="0" smtClean="0">
                <a:solidFill>
                  <a:schemeClr val="tx1"/>
                </a:solidFill>
              </a:rPr>
              <a:t> Browne, Doug Smith, Arnaud </a:t>
            </a:r>
            <a:r>
              <a:rPr lang="en-US" sz="2000" dirty="0" err="1" smtClean="0">
                <a:solidFill>
                  <a:schemeClr val="tx1"/>
                </a:solidFill>
              </a:rPr>
              <a:t>Venet</a:t>
            </a:r>
            <a:endParaRPr lang="en-US" sz="2000" dirty="0" smtClean="0">
              <a:solidFill>
                <a:schemeClr val="tx1"/>
              </a:solidFill>
            </a:endParaRPr>
          </a:p>
          <a:p>
            <a:endParaRPr lang="en-US" sz="1100" dirty="0" smtClean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Martin Rinard (PI), Jeff Perkins (PM),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Jordan </a:t>
            </a:r>
            <a:r>
              <a:rPr lang="en-US" sz="2000" dirty="0" err="1" smtClean="0">
                <a:solidFill>
                  <a:schemeClr val="tx1"/>
                </a:solidFill>
              </a:rPr>
              <a:t>Eikenberry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>
                <a:solidFill>
                  <a:schemeClr val="tx1"/>
                </a:solidFill>
              </a:rPr>
              <a:t>Douglas </a:t>
            </a:r>
            <a:r>
              <a:rPr lang="en-US" sz="2000" dirty="0" err="1" smtClean="0">
                <a:solidFill>
                  <a:schemeClr val="tx1"/>
                </a:solidFill>
              </a:rPr>
              <a:t>Kramm</a:t>
            </a:r>
            <a:r>
              <a:rPr lang="en-US" sz="2000" dirty="0" smtClean="0">
                <a:solidFill>
                  <a:schemeClr val="tx1"/>
                </a:solidFill>
              </a:rPr>
              <a:t>, Paolo </a:t>
            </a:r>
            <a:r>
              <a:rPr lang="en-US" sz="2000" dirty="0" err="1" smtClean="0">
                <a:solidFill>
                  <a:schemeClr val="tx1"/>
                </a:solidFill>
              </a:rPr>
              <a:t>Piselli</a:t>
            </a:r>
            <a:r>
              <a:rPr lang="en-US" sz="2000" dirty="0" smtClean="0">
                <a:solidFill>
                  <a:schemeClr val="tx1"/>
                </a:solidFill>
              </a:rPr>
              <a:t>, Daniel </a:t>
            </a:r>
            <a:r>
              <a:rPr lang="en-US" sz="2000" dirty="0" err="1" smtClean="0">
                <a:solidFill>
                  <a:schemeClr val="tx1"/>
                </a:solidFill>
              </a:rPr>
              <a:t>Willenson</a:t>
            </a:r>
            <a:r>
              <a:rPr lang="en-US" sz="2000" dirty="0" smtClean="0">
                <a:solidFill>
                  <a:schemeClr val="tx1"/>
                </a:solidFill>
              </a:rPr>
              <a:t>,</a:t>
            </a:r>
          </a:p>
          <a:p>
            <a:r>
              <a:rPr lang="en-US" sz="2000" dirty="0" err="1" smtClean="0">
                <a:solidFill>
                  <a:schemeClr val="tx1"/>
                </a:solidFill>
              </a:rPr>
              <a:t>Sasa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Misailovic</a:t>
            </a:r>
            <a:r>
              <a:rPr lang="en-US" sz="2000" dirty="0" smtClean="0">
                <a:solidFill>
                  <a:schemeClr val="tx1"/>
                </a:solidFill>
              </a:rPr>
              <a:t>, Fan Long, DOLL </a:t>
            </a:r>
            <a:r>
              <a:rPr lang="en-US" sz="2000" smtClean="0">
                <a:solidFill>
                  <a:schemeClr val="tx1"/>
                </a:solidFill>
              </a:rPr>
              <a:t>Inc.</a:t>
            </a:r>
          </a:p>
          <a:p>
            <a:endParaRPr lang="en-US" sz="2800">
              <a:solidFill>
                <a:schemeClr val="tx1"/>
              </a:solidFill>
            </a:endParaRPr>
          </a:p>
          <a:p>
            <a:r>
              <a:rPr lang="en-US" sz="2000" smtClean="0">
                <a:solidFill>
                  <a:srgbClr val="00B050"/>
                </a:solidFill>
              </a:rPr>
              <a:t>Funded by IARPA’s STONESOUP Program</a:t>
            </a:r>
            <a:endParaRPr lang="en-US" sz="2000" dirty="0" smtClean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800" y="6363328"/>
            <a:ext cx="853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smtClean="0">
                <a:solidFill>
                  <a:schemeClr val="tx2"/>
                </a:solidFill>
              </a:rPr>
              <a:t>HCSS	</a:t>
            </a:r>
            <a:r>
              <a:rPr lang="en-US" sz="2000" i="1" dirty="0" smtClean="0">
                <a:solidFill>
                  <a:schemeClr val="tx2"/>
                </a:solidFill>
              </a:rPr>
              <a:t>					</a:t>
            </a:r>
            <a:r>
              <a:rPr lang="en-US" sz="2000" i="1" smtClean="0">
                <a:solidFill>
                  <a:schemeClr val="tx2"/>
                </a:solidFill>
              </a:rPr>
              <a:t>	May 9</a:t>
            </a:r>
            <a:r>
              <a:rPr lang="en-US" sz="2000" i="1" baseline="30000" smtClean="0">
                <a:solidFill>
                  <a:schemeClr val="tx2"/>
                </a:solidFill>
              </a:rPr>
              <a:t>th</a:t>
            </a:r>
            <a:r>
              <a:rPr lang="en-US" sz="2000" i="1" smtClean="0">
                <a:solidFill>
                  <a:schemeClr val="tx2"/>
                </a:solidFill>
              </a:rPr>
              <a:t>, </a:t>
            </a:r>
            <a:r>
              <a:rPr lang="en-US" sz="2000" i="1" dirty="0" smtClean="0">
                <a:solidFill>
                  <a:schemeClr val="tx2"/>
                </a:solidFill>
              </a:rPr>
              <a:t>2012</a:t>
            </a:r>
            <a:endParaRPr lang="en-US" sz="2000" i="1" dirty="0">
              <a:solidFill>
                <a:schemeClr val="tx2"/>
              </a:solidFill>
            </a:endParaRPr>
          </a:p>
        </p:txBody>
      </p:sp>
      <p:pic>
        <p:nvPicPr>
          <p:cNvPr id="1027" name="Picture 3" descr="D:\kt\logo\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3303598"/>
            <a:ext cx="940628" cy="899128"/>
          </a:xfrm>
          <a:prstGeom prst="rect">
            <a:avLst/>
          </a:prstGeom>
          <a:noFill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4507526"/>
            <a:ext cx="7429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2" name="Group 21"/>
          <p:cNvGrpSpPr/>
          <p:nvPr/>
        </p:nvGrpSpPr>
        <p:grpSpPr>
          <a:xfrm>
            <a:off x="1224550" y="2362200"/>
            <a:ext cx="680450" cy="1002326"/>
            <a:chOff x="796080" y="3232320"/>
            <a:chExt cx="680450" cy="1002326"/>
          </a:xfrm>
        </p:grpSpPr>
        <p:sp>
          <p:nvSpPr>
            <p:cNvPr id="11" name="TextBox 10"/>
            <p:cNvSpPr txBox="1"/>
            <p:nvPr/>
          </p:nvSpPr>
          <p:spPr>
            <a:xfrm>
              <a:off x="796080" y="3908165"/>
              <a:ext cx="671659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accent6">
                      <a:lumMod val="50000"/>
                    </a:schemeClr>
                  </a:solidFill>
                  <a:latin typeface="Candara" pitchFamily="34" charset="0"/>
                </a:rPr>
                <a:t>KESTREL</a:t>
              </a:r>
            </a:p>
          </p:txBody>
        </p:sp>
        <p:pic>
          <p:nvPicPr>
            <p:cNvPr id="1026" name="Picture 2" descr="D:\core\slides\graphics\kestrel\smaller.gi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801582" y="3232320"/>
              <a:ext cx="674948" cy="729141"/>
            </a:xfrm>
            <a:prstGeom prst="rect">
              <a:avLst/>
            </a:prstGeom>
            <a:noFill/>
          </p:spPr>
        </p:pic>
        <p:sp>
          <p:nvSpPr>
            <p:cNvPr id="21" name="TextBox 20"/>
            <p:cNvSpPr txBox="1"/>
            <p:nvPr/>
          </p:nvSpPr>
          <p:spPr>
            <a:xfrm>
              <a:off x="829743" y="4073063"/>
              <a:ext cx="604332" cy="16158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1050" b="1" dirty="0" smtClean="0">
                  <a:solidFill>
                    <a:schemeClr val="accent6">
                      <a:lumMod val="50000"/>
                    </a:schemeClr>
                  </a:solidFill>
                  <a:latin typeface="Candara" pitchFamily="34" charset="0"/>
                </a:rPr>
                <a:t>INSTITUTE</a:t>
              </a:r>
            </a:p>
          </p:txBody>
        </p:sp>
      </p:grp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563" y="5715000"/>
            <a:ext cx="466237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Comprehensive and precise protection from injection and other tainted-data attacks</a:t>
            </a:r>
          </a:p>
          <a:p>
            <a:pPr lvl="1"/>
            <a:r>
              <a:rPr lang="en-US" dirty="0" smtClean="0"/>
              <a:t>SQL, OS commands, LDAP, </a:t>
            </a:r>
            <a:r>
              <a:rPr lang="en-US" dirty="0" err="1" smtClean="0"/>
              <a:t>XPath</a:t>
            </a:r>
            <a:r>
              <a:rPr lang="en-US" dirty="0" smtClean="0"/>
              <a:t>, XQuery, file path traversal, tainted loop bounds, …</a:t>
            </a:r>
          </a:p>
          <a:p>
            <a:pPr lvl="1"/>
            <a:r>
              <a:rPr lang="en-US" smtClean="0"/>
              <a:t>Note that SQL </a:t>
            </a:r>
            <a:r>
              <a:rPr lang="en-US" dirty="0" smtClean="0"/>
              <a:t>injection is #1 or #</a:t>
            </a:r>
            <a:r>
              <a:rPr lang="en-US" smtClean="0"/>
              <a:t>2 vulnerability</a:t>
            </a:r>
            <a:endParaRPr lang="en-US" dirty="0" smtClean="0"/>
          </a:p>
          <a:p>
            <a:r>
              <a:rPr lang="en-US" dirty="0" smtClean="0"/>
              <a:t>Safe continued execution (beyond fail-safe and failure-oblivious)</a:t>
            </a:r>
          </a:p>
          <a:p>
            <a:r>
              <a:rPr lang="en-US" dirty="0" smtClean="0"/>
              <a:t>Can conservatively handle unforeseen weaknesses</a:t>
            </a:r>
          </a:p>
          <a:p>
            <a:r>
              <a:rPr lang="en-US" dirty="0" smtClean="0"/>
              <a:t>Second layer of protection via automatic keyword randomization (previous approaches were manual)</a:t>
            </a:r>
          </a:p>
          <a:p>
            <a:r>
              <a:rPr lang="en-US" dirty="0" smtClean="0"/>
              <a:t>Automatic server protection</a:t>
            </a:r>
          </a:p>
          <a:p>
            <a:r>
              <a:rPr lang="en-US" dirty="0" smtClean="0"/>
              <a:t>Successfully scales to 200K </a:t>
            </a:r>
            <a:r>
              <a:rPr lang="en-US" smtClean="0"/>
              <a:t>LOC applications</a:t>
            </a:r>
          </a:p>
          <a:p>
            <a:r>
              <a:rPr lang="en-US" smtClean="0"/>
              <a:t>Robust, ready for field test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55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VIBRANCE Operates on Java Bytecode (not Java Source)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Bytecode</a:t>
            </a:r>
            <a:r>
              <a:rPr lang="en-US" dirty="0" smtClean="0"/>
              <a:t> is always available, source may not be</a:t>
            </a:r>
          </a:p>
          <a:p>
            <a:r>
              <a:rPr lang="en-US" dirty="0" err="1" smtClean="0"/>
              <a:t>Bytecode</a:t>
            </a:r>
            <a:r>
              <a:rPr lang="en-US" dirty="0" smtClean="0"/>
              <a:t> is much easier to manipulate than source</a:t>
            </a:r>
          </a:p>
          <a:p>
            <a:r>
              <a:rPr lang="en-US" dirty="0" smtClean="0"/>
              <a:t>Little information loss from source to </a:t>
            </a:r>
            <a:r>
              <a:rPr lang="en-US" dirty="0" err="1" smtClean="0"/>
              <a:t>bytecode</a:t>
            </a:r>
            <a:endParaRPr lang="en-US" dirty="0" smtClean="0"/>
          </a:p>
          <a:p>
            <a:r>
              <a:rPr lang="en-US" dirty="0" smtClean="0"/>
              <a:t>More general, e.g. non-Java languages (like </a:t>
            </a:r>
            <a:r>
              <a:rPr lang="en-US" dirty="0" err="1" smtClean="0"/>
              <a:t>JRuby</a:t>
            </a:r>
            <a:r>
              <a:rPr lang="en-US" dirty="0" smtClean="0"/>
              <a:t> and </a:t>
            </a:r>
            <a:r>
              <a:rPr lang="en-US" dirty="0" err="1" smtClean="0"/>
              <a:t>Scala</a:t>
            </a:r>
            <a:r>
              <a:rPr lang="en-US" dirty="0" smtClean="0"/>
              <a:t>) compile to </a:t>
            </a:r>
            <a:r>
              <a:rPr lang="en-US" dirty="0" err="1" smtClean="0"/>
              <a:t>bytecode</a:t>
            </a:r>
            <a:endParaRPr lang="en-US" dirty="0" smtClean="0"/>
          </a:p>
          <a:p>
            <a:r>
              <a:rPr lang="en-US" dirty="0" smtClean="0"/>
              <a:t>More easily extensible to similar languages, e.g. .NET</a:t>
            </a:r>
          </a:p>
        </p:txBody>
      </p:sp>
    </p:spTree>
    <p:extLst>
      <p:ext uri="{BB962C8B-B14F-4D97-AF65-F5344CB8AC3E}">
        <p14:creationId xmlns:p14="http://schemas.microsoft.com/office/powerpoint/2010/main" val="205179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sz="4000" smtClean="0"/>
              <a:t>VIBRANCE Approach</a:t>
            </a:r>
            <a:endParaRPr lang="en-US" sz="4000"/>
          </a:p>
        </p:txBody>
      </p:sp>
      <p:sp>
        <p:nvSpPr>
          <p:cNvPr id="6" name="Rectangle 5"/>
          <p:cNvSpPr/>
          <p:nvPr/>
        </p:nvSpPr>
        <p:spPr>
          <a:xfrm>
            <a:off x="2667000" y="1131332"/>
            <a:ext cx="3810000" cy="4267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11958" y="1905000"/>
            <a:ext cx="1500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external input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57200" y="2274332"/>
            <a:ext cx="220980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743200" y="4724400"/>
            <a:ext cx="1380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internal data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935422" y="762000"/>
            <a:ext cx="122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2793166" y="1462028"/>
            <a:ext cx="3357797" cy="2807545"/>
          </a:xfrm>
          <a:custGeom>
            <a:avLst/>
            <a:gdLst>
              <a:gd name="connsiteX0" fmla="*/ 0 w 3747541"/>
              <a:gd name="connsiteY0" fmla="*/ 821778 h 2809524"/>
              <a:gd name="connsiteX1" fmla="*/ 124918 w 3747541"/>
              <a:gd name="connsiteY1" fmla="*/ 851758 h 2809524"/>
              <a:gd name="connsiteX2" fmla="*/ 244840 w 3747541"/>
              <a:gd name="connsiteY2" fmla="*/ 826775 h 2809524"/>
              <a:gd name="connsiteX3" fmla="*/ 369758 w 3747541"/>
              <a:gd name="connsiteY3" fmla="*/ 726840 h 2809524"/>
              <a:gd name="connsiteX4" fmla="*/ 489679 w 3747541"/>
              <a:gd name="connsiteY4" fmla="*/ 671876 h 2809524"/>
              <a:gd name="connsiteX5" fmla="*/ 634584 w 3747541"/>
              <a:gd name="connsiteY5" fmla="*/ 691863 h 2809524"/>
              <a:gd name="connsiteX6" fmla="*/ 789482 w 3747541"/>
              <a:gd name="connsiteY6" fmla="*/ 861752 h 2809524"/>
              <a:gd name="connsiteX7" fmla="*/ 849443 w 3747541"/>
              <a:gd name="connsiteY7" fmla="*/ 1106591 h 2809524"/>
              <a:gd name="connsiteX8" fmla="*/ 924394 w 3747541"/>
              <a:gd name="connsiteY8" fmla="*/ 1551299 h 2809524"/>
              <a:gd name="connsiteX9" fmla="*/ 1034321 w 3747541"/>
              <a:gd name="connsiteY9" fmla="*/ 2130919 h 2809524"/>
              <a:gd name="connsiteX10" fmla="*/ 1249181 w 3747541"/>
              <a:gd name="connsiteY10" fmla="*/ 2680558 h 2809524"/>
              <a:gd name="connsiteX11" fmla="*/ 1558977 w 3747541"/>
              <a:gd name="connsiteY11" fmla="*/ 2805476 h 2809524"/>
              <a:gd name="connsiteX12" fmla="*/ 1793823 w 3747541"/>
              <a:gd name="connsiteY12" fmla="*/ 2585621 h 2809524"/>
              <a:gd name="connsiteX13" fmla="*/ 1963712 w 3747541"/>
              <a:gd name="connsiteY13" fmla="*/ 1961031 h 2809524"/>
              <a:gd name="connsiteX14" fmla="*/ 2068643 w 3747541"/>
              <a:gd name="connsiteY14" fmla="*/ 1096598 h 2809524"/>
              <a:gd name="connsiteX15" fmla="*/ 2143594 w 3747541"/>
              <a:gd name="connsiteY15" fmla="*/ 541962 h 2809524"/>
              <a:gd name="connsiteX16" fmla="*/ 2293495 w 3747541"/>
              <a:gd name="connsiteY16" fmla="*/ 107247 h 2809524"/>
              <a:gd name="connsiteX17" fmla="*/ 2623279 w 3747541"/>
              <a:gd name="connsiteY17" fmla="*/ 2316 h 2809524"/>
              <a:gd name="connsiteX18" fmla="*/ 2868118 w 3747541"/>
              <a:gd name="connsiteY18" fmla="*/ 172204 h 2809524"/>
              <a:gd name="connsiteX19" fmla="*/ 3023017 w 3747541"/>
              <a:gd name="connsiteY19" fmla="*/ 432034 h 2809524"/>
              <a:gd name="connsiteX20" fmla="*/ 3147935 w 3747541"/>
              <a:gd name="connsiteY20" fmla="*/ 956690 h 2809524"/>
              <a:gd name="connsiteX21" fmla="*/ 3332813 w 3747541"/>
              <a:gd name="connsiteY21" fmla="*/ 1606263 h 2809524"/>
              <a:gd name="connsiteX22" fmla="*/ 3667594 w 3747541"/>
              <a:gd name="connsiteY22" fmla="*/ 1946040 h 2809524"/>
              <a:gd name="connsiteX23" fmla="*/ 3747541 w 3747541"/>
              <a:gd name="connsiteY23" fmla="*/ 1991011 h 2809524"/>
              <a:gd name="connsiteX0" fmla="*/ 0 w 3747541"/>
              <a:gd name="connsiteY0" fmla="*/ 821778 h 2809524"/>
              <a:gd name="connsiteX1" fmla="*/ 124918 w 3747541"/>
              <a:gd name="connsiteY1" fmla="*/ 851758 h 2809524"/>
              <a:gd name="connsiteX2" fmla="*/ 244840 w 3747541"/>
              <a:gd name="connsiteY2" fmla="*/ 826775 h 2809524"/>
              <a:gd name="connsiteX3" fmla="*/ 369758 w 3747541"/>
              <a:gd name="connsiteY3" fmla="*/ 726840 h 2809524"/>
              <a:gd name="connsiteX4" fmla="*/ 489679 w 3747541"/>
              <a:gd name="connsiteY4" fmla="*/ 671876 h 2809524"/>
              <a:gd name="connsiteX5" fmla="*/ 634584 w 3747541"/>
              <a:gd name="connsiteY5" fmla="*/ 691863 h 2809524"/>
              <a:gd name="connsiteX6" fmla="*/ 789482 w 3747541"/>
              <a:gd name="connsiteY6" fmla="*/ 876742 h 2809524"/>
              <a:gd name="connsiteX7" fmla="*/ 849443 w 3747541"/>
              <a:gd name="connsiteY7" fmla="*/ 1106591 h 2809524"/>
              <a:gd name="connsiteX8" fmla="*/ 924394 w 3747541"/>
              <a:gd name="connsiteY8" fmla="*/ 1551299 h 2809524"/>
              <a:gd name="connsiteX9" fmla="*/ 1034321 w 3747541"/>
              <a:gd name="connsiteY9" fmla="*/ 2130919 h 2809524"/>
              <a:gd name="connsiteX10" fmla="*/ 1249181 w 3747541"/>
              <a:gd name="connsiteY10" fmla="*/ 2680558 h 2809524"/>
              <a:gd name="connsiteX11" fmla="*/ 1558977 w 3747541"/>
              <a:gd name="connsiteY11" fmla="*/ 2805476 h 2809524"/>
              <a:gd name="connsiteX12" fmla="*/ 1793823 w 3747541"/>
              <a:gd name="connsiteY12" fmla="*/ 2585621 h 2809524"/>
              <a:gd name="connsiteX13" fmla="*/ 1963712 w 3747541"/>
              <a:gd name="connsiteY13" fmla="*/ 1961031 h 2809524"/>
              <a:gd name="connsiteX14" fmla="*/ 2068643 w 3747541"/>
              <a:gd name="connsiteY14" fmla="*/ 1096598 h 2809524"/>
              <a:gd name="connsiteX15" fmla="*/ 2143594 w 3747541"/>
              <a:gd name="connsiteY15" fmla="*/ 541962 h 2809524"/>
              <a:gd name="connsiteX16" fmla="*/ 2293495 w 3747541"/>
              <a:gd name="connsiteY16" fmla="*/ 107247 h 2809524"/>
              <a:gd name="connsiteX17" fmla="*/ 2623279 w 3747541"/>
              <a:gd name="connsiteY17" fmla="*/ 2316 h 2809524"/>
              <a:gd name="connsiteX18" fmla="*/ 2868118 w 3747541"/>
              <a:gd name="connsiteY18" fmla="*/ 172204 h 2809524"/>
              <a:gd name="connsiteX19" fmla="*/ 3023017 w 3747541"/>
              <a:gd name="connsiteY19" fmla="*/ 432034 h 2809524"/>
              <a:gd name="connsiteX20" fmla="*/ 3147935 w 3747541"/>
              <a:gd name="connsiteY20" fmla="*/ 956690 h 2809524"/>
              <a:gd name="connsiteX21" fmla="*/ 3332813 w 3747541"/>
              <a:gd name="connsiteY21" fmla="*/ 1606263 h 2809524"/>
              <a:gd name="connsiteX22" fmla="*/ 3667594 w 3747541"/>
              <a:gd name="connsiteY22" fmla="*/ 1946040 h 2809524"/>
              <a:gd name="connsiteX23" fmla="*/ 3747541 w 3747541"/>
              <a:gd name="connsiteY23" fmla="*/ 1991011 h 2809524"/>
              <a:gd name="connsiteX0" fmla="*/ 0 w 3747541"/>
              <a:gd name="connsiteY0" fmla="*/ 821778 h 2809524"/>
              <a:gd name="connsiteX1" fmla="*/ 124918 w 3747541"/>
              <a:gd name="connsiteY1" fmla="*/ 851758 h 2809524"/>
              <a:gd name="connsiteX2" fmla="*/ 244840 w 3747541"/>
              <a:gd name="connsiteY2" fmla="*/ 826775 h 2809524"/>
              <a:gd name="connsiteX3" fmla="*/ 369758 w 3747541"/>
              <a:gd name="connsiteY3" fmla="*/ 726840 h 2809524"/>
              <a:gd name="connsiteX4" fmla="*/ 489679 w 3747541"/>
              <a:gd name="connsiteY4" fmla="*/ 671876 h 2809524"/>
              <a:gd name="connsiteX5" fmla="*/ 634584 w 3747541"/>
              <a:gd name="connsiteY5" fmla="*/ 691863 h 2809524"/>
              <a:gd name="connsiteX6" fmla="*/ 789482 w 3747541"/>
              <a:gd name="connsiteY6" fmla="*/ 876742 h 2809524"/>
              <a:gd name="connsiteX7" fmla="*/ 849443 w 3747541"/>
              <a:gd name="connsiteY7" fmla="*/ 1106591 h 2809524"/>
              <a:gd name="connsiteX8" fmla="*/ 924394 w 3747541"/>
              <a:gd name="connsiteY8" fmla="*/ 1551299 h 2809524"/>
              <a:gd name="connsiteX9" fmla="*/ 1034321 w 3747541"/>
              <a:gd name="connsiteY9" fmla="*/ 2130919 h 2809524"/>
              <a:gd name="connsiteX10" fmla="*/ 1249181 w 3747541"/>
              <a:gd name="connsiteY10" fmla="*/ 2680558 h 2809524"/>
              <a:gd name="connsiteX11" fmla="*/ 1558977 w 3747541"/>
              <a:gd name="connsiteY11" fmla="*/ 2805476 h 2809524"/>
              <a:gd name="connsiteX12" fmla="*/ 1793823 w 3747541"/>
              <a:gd name="connsiteY12" fmla="*/ 2585621 h 2809524"/>
              <a:gd name="connsiteX13" fmla="*/ 1963712 w 3747541"/>
              <a:gd name="connsiteY13" fmla="*/ 1961031 h 2809524"/>
              <a:gd name="connsiteX14" fmla="*/ 2068643 w 3747541"/>
              <a:gd name="connsiteY14" fmla="*/ 1096598 h 2809524"/>
              <a:gd name="connsiteX15" fmla="*/ 2143594 w 3747541"/>
              <a:gd name="connsiteY15" fmla="*/ 541962 h 2809524"/>
              <a:gd name="connsiteX16" fmla="*/ 2293495 w 3747541"/>
              <a:gd name="connsiteY16" fmla="*/ 107247 h 2809524"/>
              <a:gd name="connsiteX17" fmla="*/ 2623279 w 3747541"/>
              <a:gd name="connsiteY17" fmla="*/ 2316 h 2809524"/>
              <a:gd name="connsiteX18" fmla="*/ 2868118 w 3747541"/>
              <a:gd name="connsiteY18" fmla="*/ 172204 h 2809524"/>
              <a:gd name="connsiteX19" fmla="*/ 3023017 w 3747541"/>
              <a:gd name="connsiteY19" fmla="*/ 432034 h 2809524"/>
              <a:gd name="connsiteX20" fmla="*/ 3147935 w 3747541"/>
              <a:gd name="connsiteY20" fmla="*/ 956690 h 2809524"/>
              <a:gd name="connsiteX21" fmla="*/ 3332813 w 3747541"/>
              <a:gd name="connsiteY21" fmla="*/ 1606263 h 2809524"/>
              <a:gd name="connsiteX22" fmla="*/ 3667594 w 3747541"/>
              <a:gd name="connsiteY22" fmla="*/ 1946040 h 2809524"/>
              <a:gd name="connsiteX23" fmla="*/ 3747541 w 3747541"/>
              <a:gd name="connsiteY23" fmla="*/ 1991011 h 2809524"/>
              <a:gd name="connsiteX0" fmla="*/ 0 w 3747541"/>
              <a:gd name="connsiteY0" fmla="*/ 821778 h 2809524"/>
              <a:gd name="connsiteX1" fmla="*/ 124918 w 3747541"/>
              <a:gd name="connsiteY1" fmla="*/ 851758 h 2809524"/>
              <a:gd name="connsiteX2" fmla="*/ 244840 w 3747541"/>
              <a:gd name="connsiteY2" fmla="*/ 826775 h 2809524"/>
              <a:gd name="connsiteX3" fmla="*/ 369758 w 3747541"/>
              <a:gd name="connsiteY3" fmla="*/ 726840 h 2809524"/>
              <a:gd name="connsiteX4" fmla="*/ 489679 w 3747541"/>
              <a:gd name="connsiteY4" fmla="*/ 671876 h 2809524"/>
              <a:gd name="connsiteX5" fmla="*/ 634584 w 3747541"/>
              <a:gd name="connsiteY5" fmla="*/ 691863 h 2809524"/>
              <a:gd name="connsiteX6" fmla="*/ 789482 w 3747541"/>
              <a:gd name="connsiteY6" fmla="*/ 876742 h 2809524"/>
              <a:gd name="connsiteX7" fmla="*/ 849443 w 3747541"/>
              <a:gd name="connsiteY7" fmla="*/ 1081608 h 2809524"/>
              <a:gd name="connsiteX8" fmla="*/ 924394 w 3747541"/>
              <a:gd name="connsiteY8" fmla="*/ 1551299 h 2809524"/>
              <a:gd name="connsiteX9" fmla="*/ 1034321 w 3747541"/>
              <a:gd name="connsiteY9" fmla="*/ 2130919 h 2809524"/>
              <a:gd name="connsiteX10" fmla="*/ 1249181 w 3747541"/>
              <a:gd name="connsiteY10" fmla="*/ 2680558 h 2809524"/>
              <a:gd name="connsiteX11" fmla="*/ 1558977 w 3747541"/>
              <a:gd name="connsiteY11" fmla="*/ 2805476 h 2809524"/>
              <a:gd name="connsiteX12" fmla="*/ 1793823 w 3747541"/>
              <a:gd name="connsiteY12" fmla="*/ 2585621 h 2809524"/>
              <a:gd name="connsiteX13" fmla="*/ 1963712 w 3747541"/>
              <a:gd name="connsiteY13" fmla="*/ 1961031 h 2809524"/>
              <a:gd name="connsiteX14" fmla="*/ 2068643 w 3747541"/>
              <a:gd name="connsiteY14" fmla="*/ 1096598 h 2809524"/>
              <a:gd name="connsiteX15" fmla="*/ 2143594 w 3747541"/>
              <a:gd name="connsiteY15" fmla="*/ 541962 h 2809524"/>
              <a:gd name="connsiteX16" fmla="*/ 2293495 w 3747541"/>
              <a:gd name="connsiteY16" fmla="*/ 107247 h 2809524"/>
              <a:gd name="connsiteX17" fmla="*/ 2623279 w 3747541"/>
              <a:gd name="connsiteY17" fmla="*/ 2316 h 2809524"/>
              <a:gd name="connsiteX18" fmla="*/ 2868118 w 3747541"/>
              <a:gd name="connsiteY18" fmla="*/ 172204 h 2809524"/>
              <a:gd name="connsiteX19" fmla="*/ 3023017 w 3747541"/>
              <a:gd name="connsiteY19" fmla="*/ 432034 h 2809524"/>
              <a:gd name="connsiteX20" fmla="*/ 3147935 w 3747541"/>
              <a:gd name="connsiteY20" fmla="*/ 956690 h 2809524"/>
              <a:gd name="connsiteX21" fmla="*/ 3332813 w 3747541"/>
              <a:gd name="connsiteY21" fmla="*/ 1606263 h 2809524"/>
              <a:gd name="connsiteX22" fmla="*/ 3667594 w 3747541"/>
              <a:gd name="connsiteY22" fmla="*/ 1946040 h 2809524"/>
              <a:gd name="connsiteX23" fmla="*/ 3747541 w 3747541"/>
              <a:gd name="connsiteY23" fmla="*/ 1991011 h 2809524"/>
              <a:gd name="connsiteX0" fmla="*/ 0 w 3747541"/>
              <a:gd name="connsiteY0" fmla="*/ 820574 h 2808320"/>
              <a:gd name="connsiteX1" fmla="*/ 124918 w 3747541"/>
              <a:gd name="connsiteY1" fmla="*/ 850554 h 2808320"/>
              <a:gd name="connsiteX2" fmla="*/ 244840 w 3747541"/>
              <a:gd name="connsiteY2" fmla="*/ 825571 h 2808320"/>
              <a:gd name="connsiteX3" fmla="*/ 369758 w 3747541"/>
              <a:gd name="connsiteY3" fmla="*/ 725636 h 2808320"/>
              <a:gd name="connsiteX4" fmla="*/ 489679 w 3747541"/>
              <a:gd name="connsiteY4" fmla="*/ 670672 h 2808320"/>
              <a:gd name="connsiteX5" fmla="*/ 634584 w 3747541"/>
              <a:gd name="connsiteY5" fmla="*/ 690659 h 2808320"/>
              <a:gd name="connsiteX6" fmla="*/ 789482 w 3747541"/>
              <a:gd name="connsiteY6" fmla="*/ 875538 h 2808320"/>
              <a:gd name="connsiteX7" fmla="*/ 849443 w 3747541"/>
              <a:gd name="connsiteY7" fmla="*/ 1080404 h 2808320"/>
              <a:gd name="connsiteX8" fmla="*/ 924394 w 3747541"/>
              <a:gd name="connsiteY8" fmla="*/ 1550095 h 2808320"/>
              <a:gd name="connsiteX9" fmla="*/ 1034321 w 3747541"/>
              <a:gd name="connsiteY9" fmla="*/ 2129715 h 2808320"/>
              <a:gd name="connsiteX10" fmla="*/ 1249181 w 3747541"/>
              <a:gd name="connsiteY10" fmla="*/ 2679354 h 2808320"/>
              <a:gd name="connsiteX11" fmla="*/ 1558977 w 3747541"/>
              <a:gd name="connsiteY11" fmla="*/ 2804272 h 2808320"/>
              <a:gd name="connsiteX12" fmla="*/ 1793823 w 3747541"/>
              <a:gd name="connsiteY12" fmla="*/ 2584417 h 2808320"/>
              <a:gd name="connsiteX13" fmla="*/ 1963712 w 3747541"/>
              <a:gd name="connsiteY13" fmla="*/ 1959827 h 2808320"/>
              <a:gd name="connsiteX14" fmla="*/ 2068643 w 3747541"/>
              <a:gd name="connsiteY14" fmla="*/ 1095394 h 2808320"/>
              <a:gd name="connsiteX15" fmla="*/ 2143594 w 3747541"/>
              <a:gd name="connsiteY15" fmla="*/ 540758 h 2808320"/>
              <a:gd name="connsiteX16" fmla="*/ 2298492 w 3747541"/>
              <a:gd name="connsiteY16" fmla="*/ 121033 h 2808320"/>
              <a:gd name="connsiteX17" fmla="*/ 2623279 w 3747541"/>
              <a:gd name="connsiteY17" fmla="*/ 1112 h 2808320"/>
              <a:gd name="connsiteX18" fmla="*/ 2868118 w 3747541"/>
              <a:gd name="connsiteY18" fmla="*/ 171000 h 2808320"/>
              <a:gd name="connsiteX19" fmla="*/ 3023017 w 3747541"/>
              <a:gd name="connsiteY19" fmla="*/ 430830 h 2808320"/>
              <a:gd name="connsiteX20" fmla="*/ 3147935 w 3747541"/>
              <a:gd name="connsiteY20" fmla="*/ 955486 h 2808320"/>
              <a:gd name="connsiteX21" fmla="*/ 3332813 w 3747541"/>
              <a:gd name="connsiteY21" fmla="*/ 1605059 h 2808320"/>
              <a:gd name="connsiteX22" fmla="*/ 3667594 w 3747541"/>
              <a:gd name="connsiteY22" fmla="*/ 1944836 h 2808320"/>
              <a:gd name="connsiteX23" fmla="*/ 3747541 w 3747541"/>
              <a:gd name="connsiteY23" fmla="*/ 1989807 h 2808320"/>
              <a:gd name="connsiteX0" fmla="*/ 0 w 3747541"/>
              <a:gd name="connsiteY0" fmla="*/ 819799 h 2807545"/>
              <a:gd name="connsiteX1" fmla="*/ 124918 w 3747541"/>
              <a:gd name="connsiteY1" fmla="*/ 849779 h 2807545"/>
              <a:gd name="connsiteX2" fmla="*/ 244840 w 3747541"/>
              <a:gd name="connsiteY2" fmla="*/ 824796 h 2807545"/>
              <a:gd name="connsiteX3" fmla="*/ 369758 w 3747541"/>
              <a:gd name="connsiteY3" fmla="*/ 724861 h 2807545"/>
              <a:gd name="connsiteX4" fmla="*/ 489679 w 3747541"/>
              <a:gd name="connsiteY4" fmla="*/ 669897 h 2807545"/>
              <a:gd name="connsiteX5" fmla="*/ 634584 w 3747541"/>
              <a:gd name="connsiteY5" fmla="*/ 689884 h 2807545"/>
              <a:gd name="connsiteX6" fmla="*/ 789482 w 3747541"/>
              <a:gd name="connsiteY6" fmla="*/ 874763 h 2807545"/>
              <a:gd name="connsiteX7" fmla="*/ 849443 w 3747541"/>
              <a:gd name="connsiteY7" fmla="*/ 1079629 h 2807545"/>
              <a:gd name="connsiteX8" fmla="*/ 924394 w 3747541"/>
              <a:gd name="connsiteY8" fmla="*/ 1549320 h 2807545"/>
              <a:gd name="connsiteX9" fmla="*/ 1034321 w 3747541"/>
              <a:gd name="connsiteY9" fmla="*/ 2128940 h 2807545"/>
              <a:gd name="connsiteX10" fmla="*/ 1249181 w 3747541"/>
              <a:gd name="connsiteY10" fmla="*/ 2678579 h 2807545"/>
              <a:gd name="connsiteX11" fmla="*/ 1558977 w 3747541"/>
              <a:gd name="connsiteY11" fmla="*/ 2803497 h 2807545"/>
              <a:gd name="connsiteX12" fmla="*/ 1793823 w 3747541"/>
              <a:gd name="connsiteY12" fmla="*/ 2583642 h 2807545"/>
              <a:gd name="connsiteX13" fmla="*/ 1963712 w 3747541"/>
              <a:gd name="connsiteY13" fmla="*/ 1959052 h 2807545"/>
              <a:gd name="connsiteX14" fmla="*/ 2068643 w 3747541"/>
              <a:gd name="connsiteY14" fmla="*/ 1094619 h 2807545"/>
              <a:gd name="connsiteX15" fmla="*/ 2143594 w 3747541"/>
              <a:gd name="connsiteY15" fmla="*/ 539983 h 2807545"/>
              <a:gd name="connsiteX16" fmla="*/ 2298492 w 3747541"/>
              <a:gd name="connsiteY16" fmla="*/ 120258 h 2807545"/>
              <a:gd name="connsiteX17" fmla="*/ 2623279 w 3747541"/>
              <a:gd name="connsiteY17" fmla="*/ 337 h 2807545"/>
              <a:gd name="connsiteX18" fmla="*/ 2878111 w 3747541"/>
              <a:gd name="connsiteY18" fmla="*/ 145241 h 2807545"/>
              <a:gd name="connsiteX19" fmla="*/ 3023017 w 3747541"/>
              <a:gd name="connsiteY19" fmla="*/ 430055 h 2807545"/>
              <a:gd name="connsiteX20" fmla="*/ 3147935 w 3747541"/>
              <a:gd name="connsiteY20" fmla="*/ 954711 h 2807545"/>
              <a:gd name="connsiteX21" fmla="*/ 3332813 w 3747541"/>
              <a:gd name="connsiteY21" fmla="*/ 1604284 h 2807545"/>
              <a:gd name="connsiteX22" fmla="*/ 3667594 w 3747541"/>
              <a:gd name="connsiteY22" fmla="*/ 1944061 h 2807545"/>
              <a:gd name="connsiteX23" fmla="*/ 3747541 w 3747541"/>
              <a:gd name="connsiteY23" fmla="*/ 1989032 h 2807545"/>
              <a:gd name="connsiteX0" fmla="*/ 0 w 3747541"/>
              <a:gd name="connsiteY0" fmla="*/ 819799 h 2807545"/>
              <a:gd name="connsiteX1" fmla="*/ 124918 w 3747541"/>
              <a:gd name="connsiteY1" fmla="*/ 849779 h 2807545"/>
              <a:gd name="connsiteX2" fmla="*/ 244840 w 3747541"/>
              <a:gd name="connsiteY2" fmla="*/ 824796 h 2807545"/>
              <a:gd name="connsiteX3" fmla="*/ 369758 w 3747541"/>
              <a:gd name="connsiteY3" fmla="*/ 724861 h 2807545"/>
              <a:gd name="connsiteX4" fmla="*/ 489679 w 3747541"/>
              <a:gd name="connsiteY4" fmla="*/ 669897 h 2807545"/>
              <a:gd name="connsiteX5" fmla="*/ 634584 w 3747541"/>
              <a:gd name="connsiteY5" fmla="*/ 689884 h 2807545"/>
              <a:gd name="connsiteX6" fmla="*/ 789482 w 3747541"/>
              <a:gd name="connsiteY6" fmla="*/ 874763 h 2807545"/>
              <a:gd name="connsiteX7" fmla="*/ 849443 w 3747541"/>
              <a:gd name="connsiteY7" fmla="*/ 1079629 h 2807545"/>
              <a:gd name="connsiteX8" fmla="*/ 924394 w 3747541"/>
              <a:gd name="connsiteY8" fmla="*/ 1549320 h 2807545"/>
              <a:gd name="connsiteX9" fmla="*/ 1034321 w 3747541"/>
              <a:gd name="connsiteY9" fmla="*/ 2128940 h 2807545"/>
              <a:gd name="connsiteX10" fmla="*/ 1249181 w 3747541"/>
              <a:gd name="connsiteY10" fmla="*/ 2678579 h 2807545"/>
              <a:gd name="connsiteX11" fmla="*/ 1558977 w 3747541"/>
              <a:gd name="connsiteY11" fmla="*/ 2803497 h 2807545"/>
              <a:gd name="connsiteX12" fmla="*/ 1793823 w 3747541"/>
              <a:gd name="connsiteY12" fmla="*/ 2583642 h 2807545"/>
              <a:gd name="connsiteX13" fmla="*/ 1963712 w 3747541"/>
              <a:gd name="connsiteY13" fmla="*/ 1959052 h 2807545"/>
              <a:gd name="connsiteX14" fmla="*/ 2068643 w 3747541"/>
              <a:gd name="connsiteY14" fmla="*/ 1094619 h 2807545"/>
              <a:gd name="connsiteX15" fmla="*/ 2143594 w 3747541"/>
              <a:gd name="connsiteY15" fmla="*/ 539983 h 2807545"/>
              <a:gd name="connsiteX16" fmla="*/ 2298492 w 3747541"/>
              <a:gd name="connsiteY16" fmla="*/ 120258 h 2807545"/>
              <a:gd name="connsiteX17" fmla="*/ 2623279 w 3747541"/>
              <a:gd name="connsiteY17" fmla="*/ 337 h 2807545"/>
              <a:gd name="connsiteX18" fmla="*/ 2878111 w 3747541"/>
              <a:gd name="connsiteY18" fmla="*/ 145241 h 2807545"/>
              <a:gd name="connsiteX19" fmla="*/ 3023017 w 3747541"/>
              <a:gd name="connsiteY19" fmla="*/ 430055 h 2807545"/>
              <a:gd name="connsiteX20" fmla="*/ 3147935 w 3747541"/>
              <a:gd name="connsiteY20" fmla="*/ 954711 h 2807545"/>
              <a:gd name="connsiteX21" fmla="*/ 3307829 w 3747541"/>
              <a:gd name="connsiteY21" fmla="*/ 1509346 h 2807545"/>
              <a:gd name="connsiteX22" fmla="*/ 3667594 w 3747541"/>
              <a:gd name="connsiteY22" fmla="*/ 1944061 h 2807545"/>
              <a:gd name="connsiteX23" fmla="*/ 3747541 w 3747541"/>
              <a:gd name="connsiteY23" fmla="*/ 1989032 h 2807545"/>
              <a:gd name="connsiteX0" fmla="*/ 0 w 3747541"/>
              <a:gd name="connsiteY0" fmla="*/ 819799 h 2807545"/>
              <a:gd name="connsiteX1" fmla="*/ 124918 w 3747541"/>
              <a:gd name="connsiteY1" fmla="*/ 849779 h 2807545"/>
              <a:gd name="connsiteX2" fmla="*/ 244840 w 3747541"/>
              <a:gd name="connsiteY2" fmla="*/ 824796 h 2807545"/>
              <a:gd name="connsiteX3" fmla="*/ 369758 w 3747541"/>
              <a:gd name="connsiteY3" fmla="*/ 724861 h 2807545"/>
              <a:gd name="connsiteX4" fmla="*/ 489679 w 3747541"/>
              <a:gd name="connsiteY4" fmla="*/ 669897 h 2807545"/>
              <a:gd name="connsiteX5" fmla="*/ 634584 w 3747541"/>
              <a:gd name="connsiteY5" fmla="*/ 689884 h 2807545"/>
              <a:gd name="connsiteX6" fmla="*/ 789482 w 3747541"/>
              <a:gd name="connsiteY6" fmla="*/ 874763 h 2807545"/>
              <a:gd name="connsiteX7" fmla="*/ 849443 w 3747541"/>
              <a:gd name="connsiteY7" fmla="*/ 1079629 h 2807545"/>
              <a:gd name="connsiteX8" fmla="*/ 924394 w 3747541"/>
              <a:gd name="connsiteY8" fmla="*/ 1549320 h 2807545"/>
              <a:gd name="connsiteX9" fmla="*/ 1034321 w 3747541"/>
              <a:gd name="connsiteY9" fmla="*/ 2128940 h 2807545"/>
              <a:gd name="connsiteX10" fmla="*/ 1249181 w 3747541"/>
              <a:gd name="connsiteY10" fmla="*/ 2678579 h 2807545"/>
              <a:gd name="connsiteX11" fmla="*/ 1558977 w 3747541"/>
              <a:gd name="connsiteY11" fmla="*/ 2803497 h 2807545"/>
              <a:gd name="connsiteX12" fmla="*/ 1793823 w 3747541"/>
              <a:gd name="connsiteY12" fmla="*/ 2583642 h 2807545"/>
              <a:gd name="connsiteX13" fmla="*/ 1963712 w 3747541"/>
              <a:gd name="connsiteY13" fmla="*/ 1959052 h 2807545"/>
              <a:gd name="connsiteX14" fmla="*/ 2068643 w 3747541"/>
              <a:gd name="connsiteY14" fmla="*/ 1094619 h 2807545"/>
              <a:gd name="connsiteX15" fmla="*/ 2143594 w 3747541"/>
              <a:gd name="connsiteY15" fmla="*/ 539983 h 2807545"/>
              <a:gd name="connsiteX16" fmla="*/ 2298492 w 3747541"/>
              <a:gd name="connsiteY16" fmla="*/ 120258 h 2807545"/>
              <a:gd name="connsiteX17" fmla="*/ 2623279 w 3747541"/>
              <a:gd name="connsiteY17" fmla="*/ 337 h 2807545"/>
              <a:gd name="connsiteX18" fmla="*/ 2878111 w 3747541"/>
              <a:gd name="connsiteY18" fmla="*/ 145241 h 2807545"/>
              <a:gd name="connsiteX19" fmla="*/ 3023017 w 3747541"/>
              <a:gd name="connsiteY19" fmla="*/ 430055 h 2807545"/>
              <a:gd name="connsiteX20" fmla="*/ 3147935 w 3747541"/>
              <a:gd name="connsiteY20" fmla="*/ 954711 h 2807545"/>
              <a:gd name="connsiteX21" fmla="*/ 3307829 w 3747541"/>
              <a:gd name="connsiteY21" fmla="*/ 1509346 h 2807545"/>
              <a:gd name="connsiteX22" fmla="*/ 3567660 w 3747541"/>
              <a:gd name="connsiteY22" fmla="*/ 1849123 h 2807545"/>
              <a:gd name="connsiteX23" fmla="*/ 3747541 w 3747541"/>
              <a:gd name="connsiteY23" fmla="*/ 1989032 h 2807545"/>
              <a:gd name="connsiteX0" fmla="*/ 0 w 3702570"/>
              <a:gd name="connsiteY0" fmla="*/ 819799 h 2807545"/>
              <a:gd name="connsiteX1" fmla="*/ 124918 w 3702570"/>
              <a:gd name="connsiteY1" fmla="*/ 849779 h 2807545"/>
              <a:gd name="connsiteX2" fmla="*/ 244840 w 3702570"/>
              <a:gd name="connsiteY2" fmla="*/ 824796 h 2807545"/>
              <a:gd name="connsiteX3" fmla="*/ 369758 w 3702570"/>
              <a:gd name="connsiteY3" fmla="*/ 724861 h 2807545"/>
              <a:gd name="connsiteX4" fmla="*/ 489679 w 3702570"/>
              <a:gd name="connsiteY4" fmla="*/ 669897 h 2807545"/>
              <a:gd name="connsiteX5" fmla="*/ 634584 w 3702570"/>
              <a:gd name="connsiteY5" fmla="*/ 689884 h 2807545"/>
              <a:gd name="connsiteX6" fmla="*/ 789482 w 3702570"/>
              <a:gd name="connsiteY6" fmla="*/ 874763 h 2807545"/>
              <a:gd name="connsiteX7" fmla="*/ 849443 w 3702570"/>
              <a:gd name="connsiteY7" fmla="*/ 1079629 h 2807545"/>
              <a:gd name="connsiteX8" fmla="*/ 924394 w 3702570"/>
              <a:gd name="connsiteY8" fmla="*/ 1549320 h 2807545"/>
              <a:gd name="connsiteX9" fmla="*/ 1034321 w 3702570"/>
              <a:gd name="connsiteY9" fmla="*/ 2128940 h 2807545"/>
              <a:gd name="connsiteX10" fmla="*/ 1249181 w 3702570"/>
              <a:gd name="connsiteY10" fmla="*/ 2678579 h 2807545"/>
              <a:gd name="connsiteX11" fmla="*/ 1558977 w 3702570"/>
              <a:gd name="connsiteY11" fmla="*/ 2803497 h 2807545"/>
              <a:gd name="connsiteX12" fmla="*/ 1793823 w 3702570"/>
              <a:gd name="connsiteY12" fmla="*/ 2583642 h 2807545"/>
              <a:gd name="connsiteX13" fmla="*/ 1963712 w 3702570"/>
              <a:gd name="connsiteY13" fmla="*/ 1959052 h 2807545"/>
              <a:gd name="connsiteX14" fmla="*/ 2068643 w 3702570"/>
              <a:gd name="connsiteY14" fmla="*/ 1094619 h 2807545"/>
              <a:gd name="connsiteX15" fmla="*/ 2143594 w 3702570"/>
              <a:gd name="connsiteY15" fmla="*/ 539983 h 2807545"/>
              <a:gd name="connsiteX16" fmla="*/ 2298492 w 3702570"/>
              <a:gd name="connsiteY16" fmla="*/ 120258 h 2807545"/>
              <a:gd name="connsiteX17" fmla="*/ 2623279 w 3702570"/>
              <a:gd name="connsiteY17" fmla="*/ 337 h 2807545"/>
              <a:gd name="connsiteX18" fmla="*/ 2878111 w 3702570"/>
              <a:gd name="connsiteY18" fmla="*/ 145241 h 2807545"/>
              <a:gd name="connsiteX19" fmla="*/ 3023017 w 3702570"/>
              <a:gd name="connsiteY19" fmla="*/ 430055 h 2807545"/>
              <a:gd name="connsiteX20" fmla="*/ 3147935 w 3702570"/>
              <a:gd name="connsiteY20" fmla="*/ 954711 h 2807545"/>
              <a:gd name="connsiteX21" fmla="*/ 3307829 w 3702570"/>
              <a:gd name="connsiteY21" fmla="*/ 1509346 h 2807545"/>
              <a:gd name="connsiteX22" fmla="*/ 3567660 w 3702570"/>
              <a:gd name="connsiteY22" fmla="*/ 1849123 h 2807545"/>
              <a:gd name="connsiteX23" fmla="*/ 3702570 w 3702570"/>
              <a:gd name="connsiteY23" fmla="*/ 1934068 h 2807545"/>
              <a:gd name="connsiteX0" fmla="*/ 0 w 3567660"/>
              <a:gd name="connsiteY0" fmla="*/ 819799 h 2807545"/>
              <a:gd name="connsiteX1" fmla="*/ 124918 w 3567660"/>
              <a:gd name="connsiteY1" fmla="*/ 849779 h 2807545"/>
              <a:gd name="connsiteX2" fmla="*/ 244840 w 3567660"/>
              <a:gd name="connsiteY2" fmla="*/ 824796 h 2807545"/>
              <a:gd name="connsiteX3" fmla="*/ 369758 w 3567660"/>
              <a:gd name="connsiteY3" fmla="*/ 724861 h 2807545"/>
              <a:gd name="connsiteX4" fmla="*/ 489679 w 3567660"/>
              <a:gd name="connsiteY4" fmla="*/ 669897 h 2807545"/>
              <a:gd name="connsiteX5" fmla="*/ 634584 w 3567660"/>
              <a:gd name="connsiteY5" fmla="*/ 689884 h 2807545"/>
              <a:gd name="connsiteX6" fmla="*/ 789482 w 3567660"/>
              <a:gd name="connsiteY6" fmla="*/ 874763 h 2807545"/>
              <a:gd name="connsiteX7" fmla="*/ 849443 w 3567660"/>
              <a:gd name="connsiteY7" fmla="*/ 1079629 h 2807545"/>
              <a:gd name="connsiteX8" fmla="*/ 924394 w 3567660"/>
              <a:gd name="connsiteY8" fmla="*/ 1549320 h 2807545"/>
              <a:gd name="connsiteX9" fmla="*/ 1034321 w 3567660"/>
              <a:gd name="connsiteY9" fmla="*/ 2128940 h 2807545"/>
              <a:gd name="connsiteX10" fmla="*/ 1249181 w 3567660"/>
              <a:gd name="connsiteY10" fmla="*/ 2678579 h 2807545"/>
              <a:gd name="connsiteX11" fmla="*/ 1558977 w 3567660"/>
              <a:gd name="connsiteY11" fmla="*/ 2803497 h 2807545"/>
              <a:gd name="connsiteX12" fmla="*/ 1793823 w 3567660"/>
              <a:gd name="connsiteY12" fmla="*/ 2583642 h 2807545"/>
              <a:gd name="connsiteX13" fmla="*/ 1963712 w 3567660"/>
              <a:gd name="connsiteY13" fmla="*/ 1959052 h 2807545"/>
              <a:gd name="connsiteX14" fmla="*/ 2068643 w 3567660"/>
              <a:gd name="connsiteY14" fmla="*/ 1094619 h 2807545"/>
              <a:gd name="connsiteX15" fmla="*/ 2143594 w 3567660"/>
              <a:gd name="connsiteY15" fmla="*/ 539983 h 2807545"/>
              <a:gd name="connsiteX16" fmla="*/ 2298492 w 3567660"/>
              <a:gd name="connsiteY16" fmla="*/ 120258 h 2807545"/>
              <a:gd name="connsiteX17" fmla="*/ 2623279 w 3567660"/>
              <a:gd name="connsiteY17" fmla="*/ 337 h 2807545"/>
              <a:gd name="connsiteX18" fmla="*/ 2878111 w 3567660"/>
              <a:gd name="connsiteY18" fmla="*/ 145241 h 2807545"/>
              <a:gd name="connsiteX19" fmla="*/ 3023017 w 3567660"/>
              <a:gd name="connsiteY19" fmla="*/ 430055 h 2807545"/>
              <a:gd name="connsiteX20" fmla="*/ 3147935 w 3567660"/>
              <a:gd name="connsiteY20" fmla="*/ 954711 h 2807545"/>
              <a:gd name="connsiteX21" fmla="*/ 3307829 w 3567660"/>
              <a:gd name="connsiteY21" fmla="*/ 1509346 h 2807545"/>
              <a:gd name="connsiteX22" fmla="*/ 3567660 w 3567660"/>
              <a:gd name="connsiteY22" fmla="*/ 1849123 h 2807545"/>
              <a:gd name="connsiteX0" fmla="*/ 0 w 3507699"/>
              <a:gd name="connsiteY0" fmla="*/ 819799 h 2807545"/>
              <a:gd name="connsiteX1" fmla="*/ 124918 w 3507699"/>
              <a:gd name="connsiteY1" fmla="*/ 849779 h 2807545"/>
              <a:gd name="connsiteX2" fmla="*/ 244840 w 3507699"/>
              <a:gd name="connsiteY2" fmla="*/ 824796 h 2807545"/>
              <a:gd name="connsiteX3" fmla="*/ 369758 w 3507699"/>
              <a:gd name="connsiteY3" fmla="*/ 724861 h 2807545"/>
              <a:gd name="connsiteX4" fmla="*/ 489679 w 3507699"/>
              <a:gd name="connsiteY4" fmla="*/ 669897 h 2807545"/>
              <a:gd name="connsiteX5" fmla="*/ 634584 w 3507699"/>
              <a:gd name="connsiteY5" fmla="*/ 689884 h 2807545"/>
              <a:gd name="connsiteX6" fmla="*/ 789482 w 3507699"/>
              <a:gd name="connsiteY6" fmla="*/ 874763 h 2807545"/>
              <a:gd name="connsiteX7" fmla="*/ 849443 w 3507699"/>
              <a:gd name="connsiteY7" fmla="*/ 1079629 h 2807545"/>
              <a:gd name="connsiteX8" fmla="*/ 924394 w 3507699"/>
              <a:gd name="connsiteY8" fmla="*/ 1549320 h 2807545"/>
              <a:gd name="connsiteX9" fmla="*/ 1034321 w 3507699"/>
              <a:gd name="connsiteY9" fmla="*/ 2128940 h 2807545"/>
              <a:gd name="connsiteX10" fmla="*/ 1249181 w 3507699"/>
              <a:gd name="connsiteY10" fmla="*/ 2678579 h 2807545"/>
              <a:gd name="connsiteX11" fmla="*/ 1558977 w 3507699"/>
              <a:gd name="connsiteY11" fmla="*/ 2803497 h 2807545"/>
              <a:gd name="connsiteX12" fmla="*/ 1793823 w 3507699"/>
              <a:gd name="connsiteY12" fmla="*/ 2583642 h 2807545"/>
              <a:gd name="connsiteX13" fmla="*/ 1963712 w 3507699"/>
              <a:gd name="connsiteY13" fmla="*/ 1959052 h 2807545"/>
              <a:gd name="connsiteX14" fmla="*/ 2068643 w 3507699"/>
              <a:gd name="connsiteY14" fmla="*/ 1094619 h 2807545"/>
              <a:gd name="connsiteX15" fmla="*/ 2143594 w 3507699"/>
              <a:gd name="connsiteY15" fmla="*/ 539983 h 2807545"/>
              <a:gd name="connsiteX16" fmla="*/ 2298492 w 3507699"/>
              <a:gd name="connsiteY16" fmla="*/ 120258 h 2807545"/>
              <a:gd name="connsiteX17" fmla="*/ 2623279 w 3507699"/>
              <a:gd name="connsiteY17" fmla="*/ 337 h 2807545"/>
              <a:gd name="connsiteX18" fmla="*/ 2878111 w 3507699"/>
              <a:gd name="connsiteY18" fmla="*/ 145241 h 2807545"/>
              <a:gd name="connsiteX19" fmla="*/ 3023017 w 3507699"/>
              <a:gd name="connsiteY19" fmla="*/ 430055 h 2807545"/>
              <a:gd name="connsiteX20" fmla="*/ 3147935 w 3507699"/>
              <a:gd name="connsiteY20" fmla="*/ 954711 h 2807545"/>
              <a:gd name="connsiteX21" fmla="*/ 3307829 w 3507699"/>
              <a:gd name="connsiteY21" fmla="*/ 1509346 h 2807545"/>
              <a:gd name="connsiteX22" fmla="*/ 3507699 w 3507699"/>
              <a:gd name="connsiteY22" fmla="*/ 1829136 h 2807545"/>
              <a:gd name="connsiteX0" fmla="*/ 0 w 3482715"/>
              <a:gd name="connsiteY0" fmla="*/ 819799 h 2807545"/>
              <a:gd name="connsiteX1" fmla="*/ 124918 w 3482715"/>
              <a:gd name="connsiteY1" fmla="*/ 849779 h 2807545"/>
              <a:gd name="connsiteX2" fmla="*/ 244840 w 3482715"/>
              <a:gd name="connsiteY2" fmla="*/ 824796 h 2807545"/>
              <a:gd name="connsiteX3" fmla="*/ 369758 w 3482715"/>
              <a:gd name="connsiteY3" fmla="*/ 724861 h 2807545"/>
              <a:gd name="connsiteX4" fmla="*/ 489679 w 3482715"/>
              <a:gd name="connsiteY4" fmla="*/ 669897 h 2807545"/>
              <a:gd name="connsiteX5" fmla="*/ 634584 w 3482715"/>
              <a:gd name="connsiteY5" fmla="*/ 689884 h 2807545"/>
              <a:gd name="connsiteX6" fmla="*/ 789482 w 3482715"/>
              <a:gd name="connsiteY6" fmla="*/ 874763 h 2807545"/>
              <a:gd name="connsiteX7" fmla="*/ 849443 w 3482715"/>
              <a:gd name="connsiteY7" fmla="*/ 1079629 h 2807545"/>
              <a:gd name="connsiteX8" fmla="*/ 924394 w 3482715"/>
              <a:gd name="connsiteY8" fmla="*/ 1549320 h 2807545"/>
              <a:gd name="connsiteX9" fmla="*/ 1034321 w 3482715"/>
              <a:gd name="connsiteY9" fmla="*/ 2128940 h 2807545"/>
              <a:gd name="connsiteX10" fmla="*/ 1249181 w 3482715"/>
              <a:gd name="connsiteY10" fmla="*/ 2678579 h 2807545"/>
              <a:gd name="connsiteX11" fmla="*/ 1558977 w 3482715"/>
              <a:gd name="connsiteY11" fmla="*/ 2803497 h 2807545"/>
              <a:gd name="connsiteX12" fmla="*/ 1793823 w 3482715"/>
              <a:gd name="connsiteY12" fmla="*/ 2583642 h 2807545"/>
              <a:gd name="connsiteX13" fmla="*/ 1963712 w 3482715"/>
              <a:gd name="connsiteY13" fmla="*/ 1959052 h 2807545"/>
              <a:gd name="connsiteX14" fmla="*/ 2068643 w 3482715"/>
              <a:gd name="connsiteY14" fmla="*/ 1094619 h 2807545"/>
              <a:gd name="connsiteX15" fmla="*/ 2143594 w 3482715"/>
              <a:gd name="connsiteY15" fmla="*/ 539983 h 2807545"/>
              <a:gd name="connsiteX16" fmla="*/ 2298492 w 3482715"/>
              <a:gd name="connsiteY16" fmla="*/ 120258 h 2807545"/>
              <a:gd name="connsiteX17" fmla="*/ 2623279 w 3482715"/>
              <a:gd name="connsiteY17" fmla="*/ 337 h 2807545"/>
              <a:gd name="connsiteX18" fmla="*/ 2878111 w 3482715"/>
              <a:gd name="connsiteY18" fmla="*/ 145241 h 2807545"/>
              <a:gd name="connsiteX19" fmla="*/ 3023017 w 3482715"/>
              <a:gd name="connsiteY19" fmla="*/ 430055 h 2807545"/>
              <a:gd name="connsiteX20" fmla="*/ 3147935 w 3482715"/>
              <a:gd name="connsiteY20" fmla="*/ 954711 h 2807545"/>
              <a:gd name="connsiteX21" fmla="*/ 3307829 w 3482715"/>
              <a:gd name="connsiteY21" fmla="*/ 1509346 h 2807545"/>
              <a:gd name="connsiteX22" fmla="*/ 3482715 w 3482715"/>
              <a:gd name="connsiteY22" fmla="*/ 1819143 h 2807545"/>
              <a:gd name="connsiteX0" fmla="*/ 0 w 3357797"/>
              <a:gd name="connsiteY0" fmla="*/ 849779 h 2807545"/>
              <a:gd name="connsiteX1" fmla="*/ 119922 w 3357797"/>
              <a:gd name="connsiteY1" fmla="*/ 824796 h 2807545"/>
              <a:gd name="connsiteX2" fmla="*/ 244840 w 3357797"/>
              <a:gd name="connsiteY2" fmla="*/ 724861 h 2807545"/>
              <a:gd name="connsiteX3" fmla="*/ 364761 w 3357797"/>
              <a:gd name="connsiteY3" fmla="*/ 669897 h 2807545"/>
              <a:gd name="connsiteX4" fmla="*/ 509666 w 3357797"/>
              <a:gd name="connsiteY4" fmla="*/ 689884 h 2807545"/>
              <a:gd name="connsiteX5" fmla="*/ 664564 w 3357797"/>
              <a:gd name="connsiteY5" fmla="*/ 874763 h 2807545"/>
              <a:gd name="connsiteX6" fmla="*/ 724525 w 3357797"/>
              <a:gd name="connsiteY6" fmla="*/ 1079629 h 2807545"/>
              <a:gd name="connsiteX7" fmla="*/ 799476 w 3357797"/>
              <a:gd name="connsiteY7" fmla="*/ 1549320 h 2807545"/>
              <a:gd name="connsiteX8" fmla="*/ 909403 w 3357797"/>
              <a:gd name="connsiteY8" fmla="*/ 2128940 h 2807545"/>
              <a:gd name="connsiteX9" fmla="*/ 1124263 w 3357797"/>
              <a:gd name="connsiteY9" fmla="*/ 2678579 h 2807545"/>
              <a:gd name="connsiteX10" fmla="*/ 1434059 w 3357797"/>
              <a:gd name="connsiteY10" fmla="*/ 2803497 h 2807545"/>
              <a:gd name="connsiteX11" fmla="*/ 1668905 w 3357797"/>
              <a:gd name="connsiteY11" fmla="*/ 2583642 h 2807545"/>
              <a:gd name="connsiteX12" fmla="*/ 1838794 w 3357797"/>
              <a:gd name="connsiteY12" fmla="*/ 1959052 h 2807545"/>
              <a:gd name="connsiteX13" fmla="*/ 1943725 w 3357797"/>
              <a:gd name="connsiteY13" fmla="*/ 1094619 h 2807545"/>
              <a:gd name="connsiteX14" fmla="*/ 2018676 w 3357797"/>
              <a:gd name="connsiteY14" fmla="*/ 539983 h 2807545"/>
              <a:gd name="connsiteX15" fmla="*/ 2173574 w 3357797"/>
              <a:gd name="connsiteY15" fmla="*/ 120258 h 2807545"/>
              <a:gd name="connsiteX16" fmla="*/ 2498361 w 3357797"/>
              <a:gd name="connsiteY16" fmla="*/ 337 h 2807545"/>
              <a:gd name="connsiteX17" fmla="*/ 2753193 w 3357797"/>
              <a:gd name="connsiteY17" fmla="*/ 145241 h 2807545"/>
              <a:gd name="connsiteX18" fmla="*/ 2898099 w 3357797"/>
              <a:gd name="connsiteY18" fmla="*/ 430055 h 2807545"/>
              <a:gd name="connsiteX19" fmla="*/ 3023017 w 3357797"/>
              <a:gd name="connsiteY19" fmla="*/ 954711 h 2807545"/>
              <a:gd name="connsiteX20" fmla="*/ 3182911 w 3357797"/>
              <a:gd name="connsiteY20" fmla="*/ 1509346 h 2807545"/>
              <a:gd name="connsiteX21" fmla="*/ 3357797 w 3357797"/>
              <a:gd name="connsiteY21" fmla="*/ 1819143 h 280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357797" h="2807545">
                <a:moveTo>
                  <a:pt x="0" y="849779"/>
                </a:moveTo>
                <a:cubicBezTo>
                  <a:pt x="40807" y="850612"/>
                  <a:pt x="79115" y="845616"/>
                  <a:pt x="119922" y="824796"/>
                </a:cubicBezTo>
                <a:cubicBezTo>
                  <a:pt x="160729" y="803976"/>
                  <a:pt x="204034" y="750677"/>
                  <a:pt x="244840" y="724861"/>
                </a:cubicBezTo>
                <a:cubicBezTo>
                  <a:pt x="285646" y="699045"/>
                  <a:pt x="320623" y="675727"/>
                  <a:pt x="364761" y="669897"/>
                </a:cubicBezTo>
                <a:cubicBezTo>
                  <a:pt x="408899" y="664067"/>
                  <a:pt x="459699" y="655740"/>
                  <a:pt x="509666" y="689884"/>
                </a:cubicBezTo>
                <a:cubicBezTo>
                  <a:pt x="559633" y="724028"/>
                  <a:pt x="628754" y="809806"/>
                  <a:pt x="664564" y="874763"/>
                </a:cubicBezTo>
                <a:cubicBezTo>
                  <a:pt x="700374" y="939721"/>
                  <a:pt x="702040" y="967203"/>
                  <a:pt x="724525" y="1079629"/>
                </a:cubicBezTo>
                <a:cubicBezTo>
                  <a:pt x="747010" y="1192055"/>
                  <a:pt x="768663" y="1374435"/>
                  <a:pt x="799476" y="1549320"/>
                </a:cubicBezTo>
                <a:cubicBezTo>
                  <a:pt x="830289" y="1724205"/>
                  <a:pt x="855272" y="1940730"/>
                  <a:pt x="909403" y="2128940"/>
                </a:cubicBezTo>
                <a:cubicBezTo>
                  <a:pt x="963534" y="2317150"/>
                  <a:pt x="1036820" y="2566153"/>
                  <a:pt x="1124263" y="2678579"/>
                </a:cubicBezTo>
                <a:cubicBezTo>
                  <a:pt x="1211706" y="2791005"/>
                  <a:pt x="1343285" y="2819320"/>
                  <a:pt x="1434059" y="2803497"/>
                </a:cubicBezTo>
                <a:cubicBezTo>
                  <a:pt x="1524833" y="2787674"/>
                  <a:pt x="1601449" y="2724383"/>
                  <a:pt x="1668905" y="2583642"/>
                </a:cubicBezTo>
                <a:cubicBezTo>
                  <a:pt x="1736361" y="2442901"/>
                  <a:pt x="1792991" y="2207223"/>
                  <a:pt x="1838794" y="1959052"/>
                </a:cubicBezTo>
                <a:cubicBezTo>
                  <a:pt x="1884597" y="1710882"/>
                  <a:pt x="1913745" y="1331130"/>
                  <a:pt x="1943725" y="1094619"/>
                </a:cubicBezTo>
                <a:cubicBezTo>
                  <a:pt x="1973705" y="858108"/>
                  <a:pt x="1980368" y="702376"/>
                  <a:pt x="2018676" y="539983"/>
                </a:cubicBezTo>
                <a:cubicBezTo>
                  <a:pt x="2056984" y="377590"/>
                  <a:pt x="2093627" y="210199"/>
                  <a:pt x="2173574" y="120258"/>
                </a:cubicBezTo>
                <a:cubicBezTo>
                  <a:pt x="2253521" y="30317"/>
                  <a:pt x="2401758" y="-3827"/>
                  <a:pt x="2498361" y="337"/>
                </a:cubicBezTo>
                <a:cubicBezTo>
                  <a:pt x="2594964" y="4501"/>
                  <a:pt x="2686570" y="73621"/>
                  <a:pt x="2753193" y="145241"/>
                </a:cubicBezTo>
                <a:cubicBezTo>
                  <a:pt x="2819816" y="216861"/>
                  <a:pt x="2853128" y="295143"/>
                  <a:pt x="2898099" y="430055"/>
                </a:cubicBezTo>
                <a:cubicBezTo>
                  <a:pt x="2943070" y="564967"/>
                  <a:pt x="2975548" y="774829"/>
                  <a:pt x="3023017" y="954711"/>
                </a:cubicBezTo>
                <a:cubicBezTo>
                  <a:pt x="3070486" y="1134593"/>
                  <a:pt x="3127114" y="1365274"/>
                  <a:pt x="3182911" y="1509346"/>
                </a:cubicBezTo>
                <a:cubicBezTo>
                  <a:pt x="3238708" y="1653418"/>
                  <a:pt x="3292007" y="1748356"/>
                  <a:pt x="3357797" y="1819143"/>
                </a:cubicBezTo>
              </a:path>
            </a:pathLst>
          </a:cu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Arrow Connector 11"/>
          <p:cNvCxnSpPr>
            <a:stCxn id="9" idx="0"/>
          </p:cNvCxnSpPr>
          <p:nvPr/>
        </p:nvCxnSpPr>
        <p:spPr>
          <a:xfrm flipV="1">
            <a:off x="3433486" y="4267200"/>
            <a:ext cx="452714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61560" y="2274332"/>
            <a:ext cx="16010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(from network,</a:t>
            </a:r>
            <a:br>
              <a:rPr lang="en-US" dirty="0" smtClean="0"/>
            </a:br>
            <a:r>
              <a:rPr lang="en-US" dirty="0" smtClean="0"/>
              <a:t>files, user, …)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3048000" y="1905000"/>
            <a:ext cx="152400" cy="152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962400" y="4343400"/>
            <a:ext cx="152400" cy="152400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657600" y="3048000"/>
            <a:ext cx="152400" cy="152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2438400" y="1981200"/>
            <a:ext cx="152400" cy="152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648200" y="3657600"/>
            <a:ext cx="152400" cy="152400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800600" y="3657600"/>
            <a:ext cx="152400" cy="152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4419600" y="1905000"/>
            <a:ext cx="152400" cy="152400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4572000" y="1905000"/>
            <a:ext cx="152400" cy="152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5867400" y="2286000"/>
            <a:ext cx="152400" cy="152400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019800" y="2286000"/>
            <a:ext cx="152400" cy="152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381000" y="4078069"/>
            <a:ext cx="144276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u="sng" dirty="0" smtClean="0">
                <a:solidFill>
                  <a:srgbClr val="00B050"/>
                </a:solidFill>
              </a:rPr>
              <a:t>track</a:t>
            </a:r>
            <a:r>
              <a:rPr lang="en-US" b="1" dirty="0" smtClean="0">
                <a:solidFill>
                  <a:srgbClr val="00B050"/>
                </a:solidFill>
              </a:rPr>
              <a:t> data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rgbClr val="00B050"/>
                </a:solidFill>
              </a:rPr>
              <a:t>provenance,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rgbClr val="00B050"/>
                </a:solidFill>
              </a:rPr>
              <a:t>statically and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rgbClr val="00B050"/>
                </a:solidFill>
              </a:rPr>
              <a:t>at run time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69775" y="5204936"/>
            <a:ext cx="874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trusted</a:t>
            </a:r>
          </a:p>
        </p:txBody>
      </p:sp>
      <p:sp>
        <p:nvSpPr>
          <p:cNvPr id="49" name="Rectangle 48"/>
          <p:cNvSpPr/>
          <p:nvPr/>
        </p:nvSpPr>
        <p:spPr>
          <a:xfrm>
            <a:off x="762904" y="5330677"/>
            <a:ext cx="152400" cy="152400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50" name="Rectangle 49"/>
          <p:cNvSpPr/>
          <p:nvPr/>
        </p:nvSpPr>
        <p:spPr>
          <a:xfrm>
            <a:off x="762904" y="5547609"/>
            <a:ext cx="152400" cy="152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51" name="TextBox 50"/>
          <p:cNvSpPr txBox="1"/>
          <p:nvPr/>
        </p:nvSpPr>
        <p:spPr>
          <a:xfrm>
            <a:off x="869775" y="5421868"/>
            <a:ext cx="1119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untrusted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38200" y="3657600"/>
            <a:ext cx="5501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00B050"/>
                </a:solidFill>
                <a:sym typeface="Wingdings"/>
              </a:rPr>
              <a:t></a:t>
            </a:r>
            <a:endParaRPr lang="en-US" sz="2000" b="1" dirty="0">
              <a:solidFill>
                <a:srgbClr val="00B050"/>
              </a:solidFill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 flipV="1">
            <a:off x="1752600" y="3581400"/>
            <a:ext cx="1752600" cy="838200"/>
          </a:xfrm>
          <a:prstGeom prst="straightConnector1">
            <a:avLst/>
          </a:prstGeom>
          <a:ln w="76200">
            <a:solidFill>
              <a:srgbClr val="00B050"/>
            </a:solidFill>
            <a:prstDash val="sys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0561" y="5949335"/>
            <a:ext cx="21863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(untrusted data may</a:t>
            </a:r>
          </a:p>
          <a:p>
            <a:pPr algn="ctr"/>
            <a:r>
              <a:rPr lang="en-US" b="1" dirty="0" smtClean="0">
                <a:solidFill>
                  <a:srgbClr val="00B050"/>
                </a:solidFill>
              </a:rPr>
              <a:t>be dangerous or not)</a:t>
            </a:r>
            <a:endParaRPr lang="en-US" b="1" dirty="0">
              <a:solidFill>
                <a:srgbClr val="00B050"/>
              </a:solidFill>
            </a:endParaRPr>
          </a:p>
        </p:txBody>
      </p:sp>
      <p:cxnSp>
        <p:nvCxnSpPr>
          <p:cNvPr id="73" name="Straight Arrow Connector 72"/>
          <p:cNvCxnSpPr/>
          <p:nvPr/>
        </p:nvCxnSpPr>
        <p:spPr>
          <a:xfrm flipH="1">
            <a:off x="5638800" y="3341132"/>
            <a:ext cx="446240" cy="794266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609600" y="5786415"/>
            <a:ext cx="152400" cy="152400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36" name="Rectangle 35"/>
          <p:cNvSpPr/>
          <p:nvPr/>
        </p:nvSpPr>
        <p:spPr>
          <a:xfrm>
            <a:off x="761190" y="5786415"/>
            <a:ext cx="152400" cy="152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39" name="TextBox 38"/>
          <p:cNvSpPr txBox="1"/>
          <p:nvPr/>
        </p:nvSpPr>
        <p:spPr>
          <a:xfrm>
            <a:off x="869775" y="5660033"/>
            <a:ext cx="767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mixed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733324" y="4182070"/>
            <a:ext cx="15705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inputs affect</a:t>
            </a:r>
          </a:p>
          <a:p>
            <a:pPr algn="ctr"/>
            <a:r>
              <a:rPr lang="en-US" smtClean="0"/>
              <a:t>number </a:t>
            </a:r>
            <a:r>
              <a:rPr lang="en-US" dirty="0"/>
              <a:t>of</a:t>
            </a:r>
            <a:br>
              <a:rPr lang="en-US" dirty="0"/>
            </a:br>
            <a:r>
              <a:rPr lang="en-US" dirty="0"/>
              <a:t>loop iterations</a:t>
            </a: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6269637" y="3329066"/>
            <a:ext cx="2493363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6781800" y="2971800"/>
            <a:ext cx="1910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external resources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7125052" y="3329066"/>
            <a:ext cx="14648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(e.g. DB, files,</a:t>
            </a:r>
            <a:br>
              <a:rPr lang="en-US" dirty="0" smtClean="0"/>
            </a:br>
            <a:r>
              <a:rPr lang="en-US" dirty="0" smtClean="0"/>
              <a:t>settings, …)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841860" y="4614445"/>
            <a:ext cx="20467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u="sng" dirty="0" smtClean="0">
                <a:solidFill>
                  <a:srgbClr val="00B050"/>
                </a:solidFill>
              </a:rPr>
              <a:t>confine</a:t>
            </a:r>
            <a:r>
              <a:rPr lang="en-US" b="1" dirty="0" smtClean="0">
                <a:solidFill>
                  <a:srgbClr val="00B050"/>
                </a:solidFill>
              </a:rPr>
              <a:t> dangerous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rgbClr val="00B050"/>
                </a:solidFill>
              </a:rPr>
              <a:t>untrusted data as it</a:t>
            </a:r>
          </a:p>
          <a:p>
            <a:pPr algn="ctr"/>
            <a:r>
              <a:rPr lang="en-US" b="1" dirty="0" smtClean="0">
                <a:solidFill>
                  <a:srgbClr val="00B050"/>
                </a:solidFill>
              </a:rPr>
              <a:t>is about to be used</a:t>
            </a:r>
            <a:endParaRPr lang="en-US" b="1" dirty="0">
              <a:solidFill>
                <a:srgbClr val="00B050"/>
              </a:solidFill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 flipH="1" flipV="1">
            <a:off x="6553200" y="3505200"/>
            <a:ext cx="914400" cy="990600"/>
          </a:xfrm>
          <a:prstGeom prst="straightConnector1">
            <a:avLst/>
          </a:prstGeom>
          <a:ln w="76200">
            <a:solidFill>
              <a:srgbClr val="00B050"/>
            </a:solidFill>
            <a:prstDash val="sys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7577031" y="4191000"/>
            <a:ext cx="5501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00B050"/>
                </a:solidFill>
                <a:sym typeface="Wingdings"/>
              </a:rPr>
              <a:t>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468110" y="6044625"/>
            <a:ext cx="36184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u="sng" dirty="0" smtClean="0">
                <a:solidFill>
                  <a:srgbClr val="00B050"/>
                </a:solidFill>
              </a:rPr>
              <a:t>randomize</a:t>
            </a:r>
            <a:r>
              <a:rPr lang="en-US" b="1" dirty="0" smtClean="0">
                <a:solidFill>
                  <a:srgbClr val="00B050"/>
                </a:solidFill>
              </a:rPr>
              <a:t> trusted keywords so that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rgbClr val="00B050"/>
                </a:solidFill>
              </a:rPr>
              <a:t>attacker cannot create valid syntax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971800" y="6120825"/>
            <a:ext cx="5501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00B050"/>
                </a:solidFill>
                <a:sym typeface="Wingdings"/>
              </a:rPr>
              <a:t></a:t>
            </a:r>
            <a:endParaRPr lang="en-US" sz="2000" b="1" dirty="0">
              <a:solidFill>
                <a:srgbClr val="00B050"/>
              </a:solidFill>
            </a:endParaRPr>
          </a:p>
        </p:txBody>
      </p:sp>
      <p:cxnSp>
        <p:nvCxnSpPr>
          <p:cNvPr id="61" name="Straight Arrow Connector 60"/>
          <p:cNvCxnSpPr/>
          <p:nvPr/>
        </p:nvCxnSpPr>
        <p:spPr>
          <a:xfrm flipH="1" flipV="1">
            <a:off x="3962400" y="5105400"/>
            <a:ext cx="533400" cy="914400"/>
          </a:xfrm>
          <a:prstGeom prst="straightConnector1">
            <a:avLst/>
          </a:prstGeom>
          <a:ln w="76200">
            <a:solidFill>
              <a:srgbClr val="00B050"/>
            </a:solidFill>
            <a:prstDash val="sys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3" descr="C:\Users\AC\AppData\Local\Microsoft\Windows\Temporary Internet Files\Content.IE5\L91LVKYR\MC90019924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667000"/>
            <a:ext cx="629381" cy="592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&quot;No&quot; Symbol 62"/>
          <p:cNvSpPr/>
          <p:nvPr/>
        </p:nvSpPr>
        <p:spPr>
          <a:xfrm>
            <a:off x="6248400" y="2819400"/>
            <a:ext cx="533400" cy="516197"/>
          </a:xfrm>
          <a:prstGeom prst="noSmoking">
            <a:avLst>
              <a:gd name="adj" fmla="val 10735"/>
            </a:avLst>
          </a:prstGeom>
          <a:solidFill>
            <a:srgbClr val="C0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64" name="Picture 2" descr="C:\Users\AC\AppData\Local\Microsoft\Windows\Temporary Internet Files\Content.IE5\NOP7A7DY\MC90037103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943600" y="3581400"/>
            <a:ext cx="524448" cy="583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&quot;No&quot; Symbol 64"/>
          <p:cNvSpPr/>
          <p:nvPr/>
        </p:nvSpPr>
        <p:spPr>
          <a:xfrm>
            <a:off x="5867400" y="3733800"/>
            <a:ext cx="533400" cy="516197"/>
          </a:xfrm>
          <a:prstGeom prst="noSmoking">
            <a:avLst>
              <a:gd name="adj" fmla="val 10735"/>
            </a:avLst>
          </a:prstGeom>
          <a:solidFill>
            <a:srgbClr val="C0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07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(1) Tracking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4953000"/>
          </a:xfrm>
        </p:spPr>
        <p:txBody>
          <a:bodyPr>
            <a:noAutofit/>
          </a:bodyPr>
          <a:lstStyle/>
          <a:p>
            <a:r>
              <a:rPr lang="en-US" sz="2000" dirty="0" smtClean="0"/>
              <a:t>Internal data is always trusted</a:t>
            </a:r>
          </a:p>
          <a:p>
            <a:r>
              <a:rPr lang="en-US" sz="2000" dirty="0" smtClean="0"/>
              <a:t>External data comes from API calls</a:t>
            </a:r>
          </a:p>
          <a:p>
            <a:pPr lvl="1"/>
            <a:r>
              <a:rPr lang="en-US" sz="1600" smtClean="0"/>
              <a:t>Configurable policy </a:t>
            </a:r>
            <a:r>
              <a:rPr lang="en-US" sz="1600" dirty="0" smtClean="0"/>
              <a:t>distinguishes trusted and untrusted API calls (e.g. local file may be trusted in server program but not in end-user program)</a:t>
            </a:r>
          </a:p>
          <a:p>
            <a:r>
              <a:rPr lang="en-US" sz="2000" dirty="0" smtClean="0"/>
              <a:t>Trusted and untrusted data is tracked through</a:t>
            </a:r>
          </a:p>
          <a:p>
            <a:pPr lvl="1"/>
            <a:r>
              <a:rPr lang="en-US" sz="1600" dirty="0" smtClean="0"/>
              <a:t>Java bytecode instructions (e.g. store value in object field)</a:t>
            </a:r>
          </a:p>
          <a:p>
            <a:pPr lvl="1"/>
            <a:r>
              <a:rPr lang="en-US" sz="1600" dirty="0" smtClean="0"/>
              <a:t>API calls (e.g. string operations, including complex operations such as regex substitution)</a:t>
            </a:r>
          </a:p>
          <a:p>
            <a:r>
              <a:rPr lang="en-US" sz="2000" dirty="0" smtClean="0"/>
              <a:t>This tracking is not specific to particular weaknesses, but applies to </a:t>
            </a:r>
            <a:r>
              <a:rPr lang="en-US" sz="2000" smtClean="0"/>
              <a:t>all injection and other tainted-data weaknesses</a:t>
            </a:r>
            <a:endParaRPr lang="en-US" sz="2000" dirty="0" smtClean="0"/>
          </a:p>
          <a:p>
            <a:r>
              <a:rPr lang="en-US" sz="2000" dirty="0" smtClean="0"/>
              <a:t>We use a combination of static and dynamic tracking</a:t>
            </a:r>
          </a:p>
          <a:p>
            <a:pPr lvl="1"/>
            <a:r>
              <a:rPr lang="en-US" sz="1600" dirty="0" smtClean="0"/>
              <a:t>static tracking reduces runtime overhead of dynamic tracking</a:t>
            </a:r>
          </a:p>
          <a:p>
            <a:pPr lvl="1"/>
            <a:r>
              <a:rPr lang="en-US" sz="1600" dirty="0" smtClean="0"/>
              <a:t>dynamic tracking reduces false alarms of static tracking</a:t>
            </a:r>
          </a:p>
          <a:p>
            <a:r>
              <a:rPr lang="en-US" sz="2000" dirty="0" smtClean="0"/>
              <a:t>Dynamic tracking is character by character (vs. whole string), array element by array element (vs. whole array), etc.</a:t>
            </a:r>
          </a:p>
        </p:txBody>
      </p:sp>
    </p:spTree>
    <p:extLst>
      <p:ext uri="{BB962C8B-B14F-4D97-AF65-F5344CB8AC3E}">
        <p14:creationId xmlns:p14="http://schemas.microsoft.com/office/powerpoint/2010/main" val="247457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53200" y="423333"/>
            <a:ext cx="2209800" cy="5983111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 smtClean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/>
          </a:p>
          <a:p>
            <a:pPr algn="ctr"/>
            <a:endParaRPr lang="en-US" sz="2400" b="1" dirty="0" smtClean="0"/>
          </a:p>
          <a:p>
            <a:pPr algn="ctr"/>
            <a:r>
              <a:rPr lang="en-US" b="1" dirty="0" smtClean="0"/>
              <a:t>abstract interpretation engine</a:t>
            </a:r>
          </a:p>
          <a:p>
            <a:pPr algn="ctr"/>
            <a:endParaRPr lang="en-US" dirty="0" smtClean="0"/>
          </a:p>
          <a:p>
            <a:pPr algn="ctr"/>
            <a:r>
              <a:rPr lang="en-US" b="1" dirty="0" smtClean="0"/>
              <a:t>Iterators</a:t>
            </a:r>
          </a:p>
          <a:p>
            <a:pPr algn="ctr"/>
            <a:endParaRPr lang="en-US" dirty="0" smtClean="0"/>
          </a:p>
          <a:p>
            <a:pPr algn="ctr"/>
            <a:r>
              <a:rPr lang="en-US" b="1" dirty="0" smtClean="0"/>
              <a:t>Abstract domains:</a:t>
            </a:r>
          </a:p>
          <a:p>
            <a:pPr algn="ctr"/>
            <a:r>
              <a:rPr lang="en-US" dirty="0" smtClean="0"/>
              <a:t>constants</a:t>
            </a:r>
          </a:p>
          <a:p>
            <a:pPr algn="ctr"/>
            <a:r>
              <a:rPr lang="en-US" dirty="0" smtClean="0"/>
              <a:t>intervals</a:t>
            </a:r>
          </a:p>
          <a:p>
            <a:pPr algn="ctr"/>
            <a:r>
              <a:rPr lang="en-US" b="1" dirty="0" err="1" smtClean="0">
                <a:solidFill>
                  <a:schemeClr val="bg1"/>
                </a:solidFill>
              </a:rPr>
              <a:t>strided</a:t>
            </a:r>
            <a:r>
              <a:rPr lang="en-US" b="1" dirty="0" smtClean="0">
                <a:solidFill>
                  <a:schemeClr val="bg1"/>
                </a:solidFill>
              </a:rPr>
              <a:t> intervals</a:t>
            </a:r>
          </a:p>
          <a:p>
            <a:pPr algn="ctr"/>
            <a:r>
              <a:rPr lang="en-US" dirty="0" smtClean="0"/>
              <a:t>linear equalities</a:t>
            </a:r>
          </a:p>
          <a:p>
            <a:pPr algn="ctr"/>
            <a:r>
              <a:rPr lang="en-US" dirty="0" smtClean="0"/>
              <a:t>polyhedra</a:t>
            </a:r>
          </a:p>
          <a:p>
            <a:pPr algn="ctr"/>
            <a:r>
              <a:rPr lang="en-US" dirty="0" smtClean="0"/>
              <a:t>symbolic sets</a:t>
            </a:r>
          </a:p>
          <a:p>
            <a:pPr algn="ctr"/>
            <a:r>
              <a:rPr lang="en-US" b="1" dirty="0" smtClean="0">
                <a:solidFill>
                  <a:srgbClr val="FFFFFF"/>
                </a:solidFill>
              </a:rPr>
              <a:t>value sets</a:t>
            </a:r>
          </a:p>
          <a:p>
            <a:pPr algn="ctr"/>
            <a:r>
              <a:rPr lang="en-US" b="1" dirty="0" smtClean="0">
                <a:solidFill>
                  <a:srgbClr val="FFFFFF"/>
                </a:solidFill>
              </a:rPr>
              <a:t>taint</a:t>
            </a:r>
            <a:endParaRPr lang="en-US" b="1" dirty="0">
              <a:solidFill>
                <a:srgbClr val="FFFFFF"/>
              </a:solidFill>
            </a:endParaRPr>
          </a:p>
        </p:txBody>
      </p:sp>
      <p:grpSp>
        <p:nvGrpSpPr>
          <p:cNvPr id="2" name="Group 18"/>
          <p:cNvGrpSpPr/>
          <p:nvPr/>
        </p:nvGrpSpPr>
        <p:grpSpPr>
          <a:xfrm>
            <a:off x="2830688" y="990599"/>
            <a:ext cx="2743200" cy="1543756"/>
            <a:chOff x="2830688" y="1123244"/>
            <a:chExt cx="2743200" cy="1543756"/>
          </a:xfrm>
        </p:grpSpPr>
        <p:sp>
          <p:nvSpPr>
            <p:cNvPr id="6" name="Rectangle 5"/>
            <p:cNvSpPr/>
            <p:nvPr/>
          </p:nvSpPr>
          <p:spPr>
            <a:xfrm>
              <a:off x="2830688" y="1549870"/>
              <a:ext cx="2743200" cy="11171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sound abstraction from Java byte code into CHIF</a:t>
              </a: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830688" y="1123244"/>
              <a:ext cx="2743200" cy="42662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Java byte code front end</a:t>
              </a:r>
              <a:endParaRPr lang="en-US" b="1" dirty="0"/>
            </a:p>
          </p:txBody>
        </p:sp>
      </p:grpSp>
      <p:sp>
        <p:nvSpPr>
          <p:cNvPr id="21" name="Right Arrow 20"/>
          <p:cNvSpPr/>
          <p:nvPr/>
        </p:nvSpPr>
        <p:spPr>
          <a:xfrm>
            <a:off x="1509889" y="1600199"/>
            <a:ext cx="1320799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Left-Right Arrow 21"/>
          <p:cNvSpPr/>
          <p:nvPr/>
        </p:nvSpPr>
        <p:spPr>
          <a:xfrm>
            <a:off x="5573888" y="1600199"/>
            <a:ext cx="979312" cy="3048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830688" y="2991555"/>
            <a:ext cx="2743200" cy="142522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sound abstraction from preprocessed CIL  code into CHIF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1961444" y="3414889"/>
            <a:ext cx="620888" cy="59266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CIL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1509888" y="3554778"/>
            <a:ext cx="451555" cy="198778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Arrow 28"/>
          <p:cNvSpPr/>
          <p:nvPr/>
        </p:nvSpPr>
        <p:spPr>
          <a:xfrm>
            <a:off x="2582332" y="3554778"/>
            <a:ext cx="311583" cy="198778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830688" y="2822222"/>
            <a:ext cx="2743200" cy="42333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0000"/>
                </a:solidFill>
              </a:rPr>
              <a:t>C source code front end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830688" y="4981222"/>
            <a:ext cx="2743200" cy="142522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disassembly</a:t>
            </a:r>
          </a:p>
          <a:p>
            <a:pPr algn="ctr"/>
            <a:r>
              <a:rPr lang="en-US" dirty="0" smtClean="0"/>
              <a:t>abstraction from x86  binary code into CHIF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2830688" y="4769555"/>
            <a:ext cx="2743200" cy="42333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0000"/>
                </a:solidFill>
              </a:rPr>
              <a:t>x86 binary front end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34" name="Multidocument 33"/>
          <p:cNvSpPr/>
          <p:nvPr/>
        </p:nvSpPr>
        <p:spPr>
          <a:xfrm>
            <a:off x="280776" y="1019409"/>
            <a:ext cx="1017446" cy="1514946"/>
          </a:xfrm>
          <a:prstGeom prst="flowChartMulti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r>
              <a:rPr lang="en-US" b="1" dirty="0" smtClean="0"/>
              <a:t>class</a:t>
            </a:r>
          </a:p>
          <a:p>
            <a:pPr algn="ctr"/>
            <a:r>
              <a:rPr lang="en-US" b="1" dirty="0" smtClean="0"/>
              <a:t>.jar</a:t>
            </a:r>
          </a:p>
          <a:p>
            <a:pPr algn="ctr"/>
            <a:r>
              <a:rPr lang="en-US" b="1" dirty="0" smtClean="0"/>
              <a:t>.war</a:t>
            </a:r>
            <a:endParaRPr lang="en-US" b="1" dirty="0"/>
          </a:p>
        </p:txBody>
      </p:sp>
      <p:sp>
        <p:nvSpPr>
          <p:cNvPr id="35" name="Multidocument 34"/>
          <p:cNvSpPr/>
          <p:nvPr/>
        </p:nvSpPr>
        <p:spPr>
          <a:xfrm>
            <a:off x="280776" y="3231445"/>
            <a:ext cx="1017446" cy="776111"/>
          </a:xfrm>
          <a:prstGeom prst="flowChartMulti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.</a:t>
            </a:r>
            <a:r>
              <a:rPr lang="en-US" b="1" dirty="0" err="1" smtClean="0"/>
              <a:t>c</a:t>
            </a:r>
            <a:endParaRPr lang="en-US" b="1" dirty="0"/>
          </a:p>
        </p:txBody>
      </p:sp>
      <p:sp>
        <p:nvSpPr>
          <p:cNvPr id="36" name="Multidocument 35"/>
          <p:cNvSpPr/>
          <p:nvPr/>
        </p:nvSpPr>
        <p:spPr>
          <a:xfrm>
            <a:off x="280776" y="5192888"/>
            <a:ext cx="1058333" cy="1044223"/>
          </a:xfrm>
          <a:prstGeom prst="flowChartMultidocumen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.exe</a:t>
            </a:r>
            <a:endParaRPr lang="en-US" b="1" dirty="0"/>
          </a:p>
        </p:txBody>
      </p:sp>
      <p:sp>
        <p:nvSpPr>
          <p:cNvPr id="37" name="Right Arrow 36"/>
          <p:cNvSpPr/>
          <p:nvPr/>
        </p:nvSpPr>
        <p:spPr>
          <a:xfrm>
            <a:off x="1509888" y="5497688"/>
            <a:ext cx="1320799" cy="30480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Left-Right Arrow 37"/>
          <p:cNvSpPr/>
          <p:nvPr/>
        </p:nvSpPr>
        <p:spPr>
          <a:xfrm>
            <a:off x="5573888" y="3448756"/>
            <a:ext cx="979312" cy="304800"/>
          </a:xfrm>
          <a:prstGeom prst="left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Left-Right Arrow 38"/>
          <p:cNvSpPr/>
          <p:nvPr/>
        </p:nvSpPr>
        <p:spPr>
          <a:xfrm>
            <a:off x="5573888" y="5497688"/>
            <a:ext cx="979312" cy="304800"/>
          </a:xfrm>
          <a:prstGeom prst="left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" name="Picture 39" descr="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9534" y="604425"/>
            <a:ext cx="1625600" cy="1625600"/>
          </a:xfrm>
          <a:prstGeom prst="rect">
            <a:avLst/>
          </a:prstGeom>
        </p:spPr>
      </p:pic>
      <p:sp>
        <p:nvSpPr>
          <p:cNvPr id="24" name="Title 4"/>
          <p:cNvSpPr txBox="1">
            <a:spLocks/>
          </p:cNvSpPr>
          <p:nvPr/>
        </p:nvSpPr>
        <p:spPr>
          <a:xfrm>
            <a:off x="457200" y="0"/>
            <a:ext cx="8229600" cy="6858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smtClean="0"/>
              <a:t>Static Analysis</a:t>
            </a: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43941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sz="4000" smtClean="0"/>
              <a:t>VIBRANCE Approach</a:t>
            </a:r>
            <a:endParaRPr lang="en-US" sz="4000"/>
          </a:p>
        </p:txBody>
      </p:sp>
      <p:sp>
        <p:nvSpPr>
          <p:cNvPr id="6" name="Rectangle 5"/>
          <p:cNvSpPr/>
          <p:nvPr/>
        </p:nvSpPr>
        <p:spPr>
          <a:xfrm>
            <a:off x="2667000" y="1131332"/>
            <a:ext cx="3810000" cy="4267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11958" y="1905000"/>
            <a:ext cx="1500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external input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57200" y="2274332"/>
            <a:ext cx="220980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743200" y="4724400"/>
            <a:ext cx="1380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internal data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935422" y="762000"/>
            <a:ext cx="122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2793166" y="1462028"/>
            <a:ext cx="3357797" cy="2807545"/>
          </a:xfrm>
          <a:custGeom>
            <a:avLst/>
            <a:gdLst>
              <a:gd name="connsiteX0" fmla="*/ 0 w 3747541"/>
              <a:gd name="connsiteY0" fmla="*/ 821778 h 2809524"/>
              <a:gd name="connsiteX1" fmla="*/ 124918 w 3747541"/>
              <a:gd name="connsiteY1" fmla="*/ 851758 h 2809524"/>
              <a:gd name="connsiteX2" fmla="*/ 244840 w 3747541"/>
              <a:gd name="connsiteY2" fmla="*/ 826775 h 2809524"/>
              <a:gd name="connsiteX3" fmla="*/ 369758 w 3747541"/>
              <a:gd name="connsiteY3" fmla="*/ 726840 h 2809524"/>
              <a:gd name="connsiteX4" fmla="*/ 489679 w 3747541"/>
              <a:gd name="connsiteY4" fmla="*/ 671876 h 2809524"/>
              <a:gd name="connsiteX5" fmla="*/ 634584 w 3747541"/>
              <a:gd name="connsiteY5" fmla="*/ 691863 h 2809524"/>
              <a:gd name="connsiteX6" fmla="*/ 789482 w 3747541"/>
              <a:gd name="connsiteY6" fmla="*/ 861752 h 2809524"/>
              <a:gd name="connsiteX7" fmla="*/ 849443 w 3747541"/>
              <a:gd name="connsiteY7" fmla="*/ 1106591 h 2809524"/>
              <a:gd name="connsiteX8" fmla="*/ 924394 w 3747541"/>
              <a:gd name="connsiteY8" fmla="*/ 1551299 h 2809524"/>
              <a:gd name="connsiteX9" fmla="*/ 1034321 w 3747541"/>
              <a:gd name="connsiteY9" fmla="*/ 2130919 h 2809524"/>
              <a:gd name="connsiteX10" fmla="*/ 1249181 w 3747541"/>
              <a:gd name="connsiteY10" fmla="*/ 2680558 h 2809524"/>
              <a:gd name="connsiteX11" fmla="*/ 1558977 w 3747541"/>
              <a:gd name="connsiteY11" fmla="*/ 2805476 h 2809524"/>
              <a:gd name="connsiteX12" fmla="*/ 1793823 w 3747541"/>
              <a:gd name="connsiteY12" fmla="*/ 2585621 h 2809524"/>
              <a:gd name="connsiteX13" fmla="*/ 1963712 w 3747541"/>
              <a:gd name="connsiteY13" fmla="*/ 1961031 h 2809524"/>
              <a:gd name="connsiteX14" fmla="*/ 2068643 w 3747541"/>
              <a:gd name="connsiteY14" fmla="*/ 1096598 h 2809524"/>
              <a:gd name="connsiteX15" fmla="*/ 2143594 w 3747541"/>
              <a:gd name="connsiteY15" fmla="*/ 541962 h 2809524"/>
              <a:gd name="connsiteX16" fmla="*/ 2293495 w 3747541"/>
              <a:gd name="connsiteY16" fmla="*/ 107247 h 2809524"/>
              <a:gd name="connsiteX17" fmla="*/ 2623279 w 3747541"/>
              <a:gd name="connsiteY17" fmla="*/ 2316 h 2809524"/>
              <a:gd name="connsiteX18" fmla="*/ 2868118 w 3747541"/>
              <a:gd name="connsiteY18" fmla="*/ 172204 h 2809524"/>
              <a:gd name="connsiteX19" fmla="*/ 3023017 w 3747541"/>
              <a:gd name="connsiteY19" fmla="*/ 432034 h 2809524"/>
              <a:gd name="connsiteX20" fmla="*/ 3147935 w 3747541"/>
              <a:gd name="connsiteY20" fmla="*/ 956690 h 2809524"/>
              <a:gd name="connsiteX21" fmla="*/ 3332813 w 3747541"/>
              <a:gd name="connsiteY21" fmla="*/ 1606263 h 2809524"/>
              <a:gd name="connsiteX22" fmla="*/ 3667594 w 3747541"/>
              <a:gd name="connsiteY22" fmla="*/ 1946040 h 2809524"/>
              <a:gd name="connsiteX23" fmla="*/ 3747541 w 3747541"/>
              <a:gd name="connsiteY23" fmla="*/ 1991011 h 2809524"/>
              <a:gd name="connsiteX0" fmla="*/ 0 w 3747541"/>
              <a:gd name="connsiteY0" fmla="*/ 821778 h 2809524"/>
              <a:gd name="connsiteX1" fmla="*/ 124918 w 3747541"/>
              <a:gd name="connsiteY1" fmla="*/ 851758 h 2809524"/>
              <a:gd name="connsiteX2" fmla="*/ 244840 w 3747541"/>
              <a:gd name="connsiteY2" fmla="*/ 826775 h 2809524"/>
              <a:gd name="connsiteX3" fmla="*/ 369758 w 3747541"/>
              <a:gd name="connsiteY3" fmla="*/ 726840 h 2809524"/>
              <a:gd name="connsiteX4" fmla="*/ 489679 w 3747541"/>
              <a:gd name="connsiteY4" fmla="*/ 671876 h 2809524"/>
              <a:gd name="connsiteX5" fmla="*/ 634584 w 3747541"/>
              <a:gd name="connsiteY5" fmla="*/ 691863 h 2809524"/>
              <a:gd name="connsiteX6" fmla="*/ 789482 w 3747541"/>
              <a:gd name="connsiteY6" fmla="*/ 876742 h 2809524"/>
              <a:gd name="connsiteX7" fmla="*/ 849443 w 3747541"/>
              <a:gd name="connsiteY7" fmla="*/ 1106591 h 2809524"/>
              <a:gd name="connsiteX8" fmla="*/ 924394 w 3747541"/>
              <a:gd name="connsiteY8" fmla="*/ 1551299 h 2809524"/>
              <a:gd name="connsiteX9" fmla="*/ 1034321 w 3747541"/>
              <a:gd name="connsiteY9" fmla="*/ 2130919 h 2809524"/>
              <a:gd name="connsiteX10" fmla="*/ 1249181 w 3747541"/>
              <a:gd name="connsiteY10" fmla="*/ 2680558 h 2809524"/>
              <a:gd name="connsiteX11" fmla="*/ 1558977 w 3747541"/>
              <a:gd name="connsiteY11" fmla="*/ 2805476 h 2809524"/>
              <a:gd name="connsiteX12" fmla="*/ 1793823 w 3747541"/>
              <a:gd name="connsiteY12" fmla="*/ 2585621 h 2809524"/>
              <a:gd name="connsiteX13" fmla="*/ 1963712 w 3747541"/>
              <a:gd name="connsiteY13" fmla="*/ 1961031 h 2809524"/>
              <a:gd name="connsiteX14" fmla="*/ 2068643 w 3747541"/>
              <a:gd name="connsiteY14" fmla="*/ 1096598 h 2809524"/>
              <a:gd name="connsiteX15" fmla="*/ 2143594 w 3747541"/>
              <a:gd name="connsiteY15" fmla="*/ 541962 h 2809524"/>
              <a:gd name="connsiteX16" fmla="*/ 2293495 w 3747541"/>
              <a:gd name="connsiteY16" fmla="*/ 107247 h 2809524"/>
              <a:gd name="connsiteX17" fmla="*/ 2623279 w 3747541"/>
              <a:gd name="connsiteY17" fmla="*/ 2316 h 2809524"/>
              <a:gd name="connsiteX18" fmla="*/ 2868118 w 3747541"/>
              <a:gd name="connsiteY18" fmla="*/ 172204 h 2809524"/>
              <a:gd name="connsiteX19" fmla="*/ 3023017 w 3747541"/>
              <a:gd name="connsiteY19" fmla="*/ 432034 h 2809524"/>
              <a:gd name="connsiteX20" fmla="*/ 3147935 w 3747541"/>
              <a:gd name="connsiteY20" fmla="*/ 956690 h 2809524"/>
              <a:gd name="connsiteX21" fmla="*/ 3332813 w 3747541"/>
              <a:gd name="connsiteY21" fmla="*/ 1606263 h 2809524"/>
              <a:gd name="connsiteX22" fmla="*/ 3667594 w 3747541"/>
              <a:gd name="connsiteY22" fmla="*/ 1946040 h 2809524"/>
              <a:gd name="connsiteX23" fmla="*/ 3747541 w 3747541"/>
              <a:gd name="connsiteY23" fmla="*/ 1991011 h 2809524"/>
              <a:gd name="connsiteX0" fmla="*/ 0 w 3747541"/>
              <a:gd name="connsiteY0" fmla="*/ 821778 h 2809524"/>
              <a:gd name="connsiteX1" fmla="*/ 124918 w 3747541"/>
              <a:gd name="connsiteY1" fmla="*/ 851758 h 2809524"/>
              <a:gd name="connsiteX2" fmla="*/ 244840 w 3747541"/>
              <a:gd name="connsiteY2" fmla="*/ 826775 h 2809524"/>
              <a:gd name="connsiteX3" fmla="*/ 369758 w 3747541"/>
              <a:gd name="connsiteY3" fmla="*/ 726840 h 2809524"/>
              <a:gd name="connsiteX4" fmla="*/ 489679 w 3747541"/>
              <a:gd name="connsiteY4" fmla="*/ 671876 h 2809524"/>
              <a:gd name="connsiteX5" fmla="*/ 634584 w 3747541"/>
              <a:gd name="connsiteY5" fmla="*/ 691863 h 2809524"/>
              <a:gd name="connsiteX6" fmla="*/ 789482 w 3747541"/>
              <a:gd name="connsiteY6" fmla="*/ 876742 h 2809524"/>
              <a:gd name="connsiteX7" fmla="*/ 849443 w 3747541"/>
              <a:gd name="connsiteY7" fmla="*/ 1106591 h 2809524"/>
              <a:gd name="connsiteX8" fmla="*/ 924394 w 3747541"/>
              <a:gd name="connsiteY8" fmla="*/ 1551299 h 2809524"/>
              <a:gd name="connsiteX9" fmla="*/ 1034321 w 3747541"/>
              <a:gd name="connsiteY9" fmla="*/ 2130919 h 2809524"/>
              <a:gd name="connsiteX10" fmla="*/ 1249181 w 3747541"/>
              <a:gd name="connsiteY10" fmla="*/ 2680558 h 2809524"/>
              <a:gd name="connsiteX11" fmla="*/ 1558977 w 3747541"/>
              <a:gd name="connsiteY11" fmla="*/ 2805476 h 2809524"/>
              <a:gd name="connsiteX12" fmla="*/ 1793823 w 3747541"/>
              <a:gd name="connsiteY12" fmla="*/ 2585621 h 2809524"/>
              <a:gd name="connsiteX13" fmla="*/ 1963712 w 3747541"/>
              <a:gd name="connsiteY13" fmla="*/ 1961031 h 2809524"/>
              <a:gd name="connsiteX14" fmla="*/ 2068643 w 3747541"/>
              <a:gd name="connsiteY14" fmla="*/ 1096598 h 2809524"/>
              <a:gd name="connsiteX15" fmla="*/ 2143594 w 3747541"/>
              <a:gd name="connsiteY15" fmla="*/ 541962 h 2809524"/>
              <a:gd name="connsiteX16" fmla="*/ 2293495 w 3747541"/>
              <a:gd name="connsiteY16" fmla="*/ 107247 h 2809524"/>
              <a:gd name="connsiteX17" fmla="*/ 2623279 w 3747541"/>
              <a:gd name="connsiteY17" fmla="*/ 2316 h 2809524"/>
              <a:gd name="connsiteX18" fmla="*/ 2868118 w 3747541"/>
              <a:gd name="connsiteY18" fmla="*/ 172204 h 2809524"/>
              <a:gd name="connsiteX19" fmla="*/ 3023017 w 3747541"/>
              <a:gd name="connsiteY19" fmla="*/ 432034 h 2809524"/>
              <a:gd name="connsiteX20" fmla="*/ 3147935 w 3747541"/>
              <a:gd name="connsiteY20" fmla="*/ 956690 h 2809524"/>
              <a:gd name="connsiteX21" fmla="*/ 3332813 w 3747541"/>
              <a:gd name="connsiteY21" fmla="*/ 1606263 h 2809524"/>
              <a:gd name="connsiteX22" fmla="*/ 3667594 w 3747541"/>
              <a:gd name="connsiteY22" fmla="*/ 1946040 h 2809524"/>
              <a:gd name="connsiteX23" fmla="*/ 3747541 w 3747541"/>
              <a:gd name="connsiteY23" fmla="*/ 1991011 h 2809524"/>
              <a:gd name="connsiteX0" fmla="*/ 0 w 3747541"/>
              <a:gd name="connsiteY0" fmla="*/ 821778 h 2809524"/>
              <a:gd name="connsiteX1" fmla="*/ 124918 w 3747541"/>
              <a:gd name="connsiteY1" fmla="*/ 851758 h 2809524"/>
              <a:gd name="connsiteX2" fmla="*/ 244840 w 3747541"/>
              <a:gd name="connsiteY2" fmla="*/ 826775 h 2809524"/>
              <a:gd name="connsiteX3" fmla="*/ 369758 w 3747541"/>
              <a:gd name="connsiteY3" fmla="*/ 726840 h 2809524"/>
              <a:gd name="connsiteX4" fmla="*/ 489679 w 3747541"/>
              <a:gd name="connsiteY4" fmla="*/ 671876 h 2809524"/>
              <a:gd name="connsiteX5" fmla="*/ 634584 w 3747541"/>
              <a:gd name="connsiteY5" fmla="*/ 691863 h 2809524"/>
              <a:gd name="connsiteX6" fmla="*/ 789482 w 3747541"/>
              <a:gd name="connsiteY6" fmla="*/ 876742 h 2809524"/>
              <a:gd name="connsiteX7" fmla="*/ 849443 w 3747541"/>
              <a:gd name="connsiteY7" fmla="*/ 1081608 h 2809524"/>
              <a:gd name="connsiteX8" fmla="*/ 924394 w 3747541"/>
              <a:gd name="connsiteY8" fmla="*/ 1551299 h 2809524"/>
              <a:gd name="connsiteX9" fmla="*/ 1034321 w 3747541"/>
              <a:gd name="connsiteY9" fmla="*/ 2130919 h 2809524"/>
              <a:gd name="connsiteX10" fmla="*/ 1249181 w 3747541"/>
              <a:gd name="connsiteY10" fmla="*/ 2680558 h 2809524"/>
              <a:gd name="connsiteX11" fmla="*/ 1558977 w 3747541"/>
              <a:gd name="connsiteY11" fmla="*/ 2805476 h 2809524"/>
              <a:gd name="connsiteX12" fmla="*/ 1793823 w 3747541"/>
              <a:gd name="connsiteY12" fmla="*/ 2585621 h 2809524"/>
              <a:gd name="connsiteX13" fmla="*/ 1963712 w 3747541"/>
              <a:gd name="connsiteY13" fmla="*/ 1961031 h 2809524"/>
              <a:gd name="connsiteX14" fmla="*/ 2068643 w 3747541"/>
              <a:gd name="connsiteY14" fmla="*/ 1096598 h 2809524"/>
              <a:gd name="connsiteX15" fmla="*/ 2143594 w 3747541"/>
              <a:gd name="connsiteY15" fmla="*/ 541962 h 2809524"/>
              <a:gd name="connsiteX16" fmla="*/ 2293495 w 3747541"/>
              <a:gd name="connsiteY16" fmla="*/ 107247 h 2809524"/>
              <a:gd name="connsiteX17" fmla="*/ 2623279 w 3747541"/>
              <a:gd name="connsiteY17" fmla="*/ 2316 h 2809524"/>
              <a:gd name="connsiteX18" fmla="*/ 2868118 w 3747541"/>
              <a:gd name="connsiteY18" fmla="*/ 172204 h 2809524"/>
              <a:gd name="connsiteX19" fmla="*/ 3023017 w 3747541"/>
              <a:gd name="connsiteY19" fmla="*/ 432034 h 2809524"/>
              <a:gd name="connsiteX20" fmla="*/ 3147935 w 3747541"/>
              <a:gd name="connsiteY20" fmla="*/ 956690 h 2809524"/>
              <a:gd name="connsiteX21" fmla="*/ 3332813 w 3747541"/>
              <a:gd name="connsiteY21" fmla="*/ 1606263 h 2809524"/>
              <a:gd name="connsiteX22" fmla="*/ 3667594 w 3747541"/>
              <a:gd name="connsiteY22" fmla="*/ 1946040 h 2809524"/>
              <a:gd name="connsiteX23" fmla="*/ 3747541 w 3747541"/>
              <a:gd name="connsiteY23" fmla="*/ 1991011 h 2809524"/>
              <a:gd name="connsiteX0" fmla="*/ 0 w 3747541"/>
              <a:gd name="connsiteY0" fmla="*/ 820574 h 2808320"/>
              <a:gd name="connsiteX1" fmla="*/ 124918 w 3747541"/>
              <a:gd name="connsiteY1" fmla="*/ 850554 h 2808320"/>
              <a:gd name="connsiteX2" fmla="*/ 244840 w 3747541"/>
              <a:gd name="connsiteY2" fmla="*/ 825571 h 2808320"/>
              <a:gd name="connsiteX3" fmla="*/ 369758 w 3747541"/>
              <a:gd name="connsiteY3" fmla="*/ 725636 h 2808320"/>
              <a:gd name="connsiteX4" fmla="*/ 489679 w 3747541"/>
              <a:gd name="connsiteY4" fmla="*/ 670672 h 2808320"/>
              <a:gd name="connsiteX5" fmla="*/ 634584 w 3747541"/>
              <a:gd name="connsiteY5" fmla="*/ 690659 h 2808320"/>
              <a:gd name="connsiteX6" fmla="*/ 789482 w 3747541"/>
              <a:gd name="connsiteY6" fmla="*/ 875538 h 2808320"/>
              <a:gd name="connsiteX7" fmla="*/ 849443 w 3747541"/>
              <a:gd name="connsiteY7" fmla="*/ 1080404 h 2808320"/>
              <a:gd name="connsiteX8" fmla="*/ 924394 w 3747541"/>
              <a:gd name="connsiteY8" fmla="*/ 1550095 h 2808320"/>
              <a:gd name="connsiteX9" fmla="*/ 1034321 w 3747541"/>
              <a:gd name="connsiteY9" fmla="*/ 2129715 h 2808320"/>
              <a:gd name="connsiteX10" fmla="*/ 1249181 w 3747541"/>
              <a:gd name="connsiteY10" fmla="*/ 2679354 h 2808320"/>
              <a:gd name="connsiteX11" fmla="*/ 1558977 w 3747541"/>
              <a:gd name="connsiteY11" fmla="*/ 2804272 h 2808320"/>
              <a:gd name="connsiteX12" fmla="*/ 1793823 w 3747541"/>
              <a:gd name="connsiteY12" fmla="*/ 2584417 h 2808320"/>
              <a:gd name="connsiteX13" fmla="*/ 1963712 w 3747541"/>
              <a:gd name="connsiteY13" fmla="*/ 1959827 h 2808320"/>
              <a:gd name="connsiteX14" fmla="*/ 2068643 w 3747541"/>
              <a:gd name="connsiteY14" fmla="*/ 1095394 h 2808320"/>
              <a:gd name="connsiteX15" fmla="*/ 2143594 w 3747541"/>
              <a:gd name="connsiteY15" fmla="*/ 540758 h 2808320"/>
              <a:gd name="connsiteX16" fmla="*/ 2298492 w 3747541"/>
              <a:gd name="connsiteY16" fmla="*/ 121033 h 2808320"/>
              <a:gd name="connsiteX17" fmla="*/ 2623279 w 3747541"/>
              <a:gd name="connsiteY17" fmla="*/ 1112 h 2808320"/>
              <a:gd name="connsiteX18" fmla="*/ 2868118 w 3747541"/>
              <a:gd name="connsiteY18" fmla="*/ 171000 h 2808320"/>
              <a:gd name="connsiteX19" fmla="*/ 3023017 w 3747541"/>
              <a:gd name="connsiteY19" fmla="*/ 430830 h 2808320"/>
              <a:gd name="connsiteX20" fmla="*/ 3147935 w 3747541"/>
              <a:gd name="connsiteY20" fmla="*/ 955486 h 2808320"/>
              <a:gd name="connsiteX21" fmla="*/ 3332813 w 3747541"/>
              <a:gd name="connsiteY21" fmla="*/ 1605059 h 2808320"/>
              <a:gd name="connsiteX22" fmla="*/ 3667594 w 3747541"/>
              <a:gd name="connsiteY22" fmla="*/ 1944836 h 2808320"/>
              <a:gd name="connsiteX23" fmla="*/ 3747541 w 3747541"/>
              <a:gd name="connsiteY23" fmla="*/ 1989807 h 2808320"/>
              <a:gd name="connsiteX0" fmla="*/ 0 w 3747541"/>
              <a:gd name="connsiteY0" fmla="*/ 819799 h 2807545"/>
              <a:gd name="connsiteX1" fmla="*/ 124918 w 3747541"/>
              <a:gd name="connsiteY1" fmla="*/ 849779 h 2807545"/>
              <a:gd name="connsiteX2" fmla="*/ 244840 w 3747541"/>
              <a:gd name="connsiteY2" fmla="*/ 824796 h 2807545"/>
              <a:gd name="connsiteX3" fmla="*/ 369758 w 3747541"/>
              <a:gd name="connsiteY3" fmla="*/ 724861 h 2807545"/>
              <a:gd name="connsiteX4" fmla="*/ 489679 w 3747541"/>
              <a:gd name="connsiteY4" fmla="*/ 669897 h 2807545"/>
              <a:gd name="connsiteX5" fmla="*/ 634584 w 3747541"/>
              <a:gd name="connsiteY5" fmla="*/ 689884 h 2807545"/>
              <a:gd name="connsiteX6" fmla="*/ 789482 w 3747541"/>
              <a:gd name="connsiteY6" fmla="*/ 874763 h 2807545"/>
              <a:gd name="connsiteX7" fmla="*/ 849443 w 3747541"/>
              <a:gd name="connsiteY7" fmla="*/ 1079629 h 2807545"/>
              <a:gd name="connsiteX8" fmla="*/ 924394 w 3747541"/>
              <a:gd name="connsiteY8" fmla="*/ 1549320 h 2807545"/>
              <a:gd name="connsiteX9" fmla="*/ 1034321 w 3747541"/>
              <a:gd name="connsiteY9" fmla="*/ 2128940 h 2807545"/>
              <a:gd name="connsiteX10" fmla="*/ 1249181 w 3747541"/>
              <a:gd name="connsiteY10" fmla="*/ 2678579 h 2807545"/>
              <a:gd name="connsiteX11" fmla="*/ 1558977 w 3747541"/>
              <a:gd name="connsiteY11" fmla="*/ 2803497 h 2807545"/>
              <a:gd name="connsiteX12" fmla="*/ 1793823 w 3747541"/>
              <a:gd name="connsiteY12" fmla="*/ 2583642 h 2807545"/>
              <a:gd name="connsiteX13" fmla="*/ 1963712 w 3747541"/>
              <a:gd name="connsiteY13" fmla="*/ 1959052 h 2807545"/>
              <a:gd name="connsiteX14" fmla="*/ 2068643 w 3747541"/>
              <a:gd name="connsiteY14" fmla="*/ 1094619 h 2807545"/>
              <a:gd name="connsiteX15" fmla="*/ 2143594 w 3747541"/>
              <a:gd name="connsiteY15" fmla="*/ 539983 h 2807545"/>
              <a:gd name="connsiteX16" fmla="*/ 2298492 w 3747541"/>
              <a:gd name="connsiteY16" fmla="*/ 120258 h 2807545"/>
              <a:gd name="connsiteX17" fmla="*/ 2623279 w 3747541"/>
              <a:gd name="connsiteY17" fmla="*/ 337 h 2807545"/>
              <a:gd name="connsiteX18" fmla="*/ 2878111 w 3747541"/>
              <a:gd name="connsiteY18" fmla="*/ 145241 h 2807545"/>
              <a:gd name="connsiteX19" fmla="*/ 3023017 w 3747541"/>
              <a:gd name="connsiteY19" fmla="*/ 430055 h 2807545"/>
              <a:gd name="connsiteX20" fmla="*/ 3147935 w 3747541"/>
              <a:gd name="connsiteY20" fmla="*/ 954711 h 2807545"/>
              <a:gd name="connsiteX21" fmla="*/ 3332813 w 3747541"/>
              <a:gd name="connsiteY21" fmla="*/ 1604284 h 2807545"/>
              <a:gd name="connsiteX22" fmla="*/ 3667594 w 3747541"/>
              <a:gd name="connsiteY22" fmla="*/ 1944061 h 2807545"/>
              <a:gd name="connsiteX23" fmla="*/ 3747541 w 3747541"/>
              <a:gd name="connsiteY23" fmla="*/ 1989032 h 2807545"/>
              <a:gd name="connsiteX0" fmla="*/ 0 w 3747541"/>
              <a:gd name="connsiteY0" fmla="*/ 819799 h 2807545"/>
              <a:gd name="connsiteX1" fmla="*/ 124918 w 3747541"/>
              <a:gd name="connsiteY1" fmla="*/ 849779 h 2807545"/>
              <a:gd name="connsiteX2" fmla="*/ 244840 w 3747541"/>
              <a:gd name="connsiteY2" fmla="*/ 824796 h 2807545"/>
              <a:gd name="connsiteX3" fmla="*/ 369758 w 3747541"/>
              <a:gd name="connsiteY3" fmla="*/ 724861 h 2807545"/>
              <a:gd name="connsiteX4" fmla="*/ 489679 w 3747541"/>
              <a:gd name="connsiteY4" fmla="*/ 669897 h 2807545"/>
              <a:gd name="connsiteX5" fmla="*/ 634584 w 3747541"/>
              <a:gd name="connsiteY5" fmla="*/ 689884 h 2807545"/>
              <a:gd name="connsiteX6" fmla="*/ 789482 w 3747541"/>
              <a:gd name="connsiteY6" fmla="*/ 874763 h 2807545"/>
              <a:gd name="connsiteX7" fmla="*/ 849443 w 3747541"/>
              <a:gd name="connsiteY7" fmla="*/ 1079629 h 2807545"/>
              <a:gd name="connsiteX8" fmla="*/ 924394 w 3747541"/>
              <a:gd name="connsiteY8" fmla="*/ 1549320 h 2807545"/>
              <a:gd name="connsiteX9" fmla="*/ 1034321 w 3747541"/>
              <a:gd name="connsiteY9" fmla="*/ 2128940 h 2807545"/>
              <a:gd name="connsiteX10" fmla="*/ 1249181 w 3747541"/>
              <a:gd name="connsiteY10" fmla="*/ 2678579 h 2807545"/>
              <a:gd name="connsiteX11" fmla="*/ 1558977 w 3747541"/>
              <a:gd name="connsiteY11" fmla="*/ 2803497 h 2807545"/>
              <a:gd name="connsiteX12" fmla="*/ 1793823 w 3747541"/>
              <a:gd name="connsiteY12" fmla="*/ 2583642 h 2807545"/>
              <a:gd name="connsiteX13" fmla="*/ 1963712 w 3747541"/>
              <a:gd name="connsiteY13" fmla="*/ 1959052 h 2807545"/>
              <a:gd name="connsiteX14" fmla="*/ 2068643 w 3747541"/>
              <a:gd name="connsiteY14" fmla="*/ 1094619 h 2807545"/>
              <a:gd name="connsiteX15" fmla="*/ 2143594 w 3747541"/>
              <a:gd name="connsiteY15" fmla="*/ 539983 h 2807545"/>
              <a:gd name="connsiteX16" fmla="*/ 2298492 w 3747541"/>
              <a:gd name="connsiteY16" fmla="*/ 120258 h 2807545"/>
              <a:gd name="connsiteX17" fmla="*/ 2623279 w 3747541"/>
              <a:gd name="connsiteY17" fmla="*/ 337 h 2807545"/>
              <a:gd name="connsiteX18" fmla="*/ 2878111 w 3747541"/>
              <a:gd name="connsiteY18" fmla="*/ 145241 h 2807545"/>
              <a:gd name="connsiteX19" fmla="*/ 3023017 w 3747541"/>
              <a:gd name="connsiteY19" fmla="*/ 430055 h 2807545"/>
              <a:gd name="connsiteX20" fmla="*/ 3147935 w 3747541"/>
              <a:gd name="connsiteY20" fmla="*/ 954711 h 2807545"/>
              <a:gd name="connsiteX21" fmla="*/ 3307829 w 3747541"/>
              <a:gd name="connsiteY21" fmla="*/ 1509346 h 2807545"/>
              <a:gd name="connsiteX22" fmla="*/ 3667594 w 3747541"/>
              <a:gd name="connsiteY22" fmla="*/ 1944061 h 2807545"/>
              <a:gd name="connsiteX23" fmla="*/ 3747541 w 3747541"/>
              <a:gd name="connsiteY23" fmla="*/ 1989032 h 2807545"/>
              <a:gd name="connsiteX0" fmla="*/ 0 w 3747541"/>
              <a:gd name="connsiteY0" fmla="*/ 819799 h 2807545"/>
              <a:gd name="connsiteX1" fmla="*/ 124918 w 3747541"/>
              <a:gd name="connsiteY1" fmla="*/ 849779 h 2807545"/>
              <a:gd name="connsiteX2" fmla="*/ 244840 w 3747541"/>
              <a:gd name="connsiteY2" fmla="*/ 824796 h 2807545"/>
              <a:gd name="connsiteX3" fmla="*/ 369758 w 3747541"/>
              <a:gd name="connsiteY3" fmla="*/ 724861 h 2807545"/>
              <a:gd name="connsiteX4" fmla="*/ 489679 w 3747541"/>
              <a:gd name="connsiteY4" fmla="*/ 669897 h 2807545"/>
              <a:gd name="connsiteX5" fmla="*/ 634584 w 3747541"/>
              <a:gd name="connsiteY5" fmla="*/ 689884 h 2807545"/>
              <a:gd name="connsiteX6" fmla="*/ 789482 w 3747541"/>
              <a:gd name="connsiteY6" fmla="*/ 874763 h 2807545"/>
              <a:gd name="connsiteX7" fmla="*/ 849443 w 3747541"/>
              <a:gd name="connsiteY7" fmla="*/ 1079629 h 2807545"/>
              <a:gd name="connsiteX8" fmla="*/ 924394 w 3747541"/>
              <a:gd name="connsiteY8" fmla="*/ 1549320 h 2807545"/>
              <a:gd name="connsiteX9" fmla="*/ 1034321 w 3747541"/>
              <a:gd name="connsiteY9" fmla="*/ 2128940 h 2807545"/>
              <a:gd name="connsiteX10" fmla="*/ 1249181 w 3747541"/>
              <a:gd name="connsiteY10" fmla="*/ 2678579 h 2807545"/>
              <a:gd name="connsiteX11" fmla="*/ 1558977 w 3747541"/>
              <a:gd name="connsiteY11" fmla="*/ 2803497 h 2807545"/>
              <a:gd name="connsiteX12" fmla="*/ 1793823 w 3747541"/>
              <a:gd name="connsiteY12" fmla="*/ 2583642 h 2807545"/>
              <a:gd name="connsiteX13" fmla="*/ 1963712 w 3747541"/>
              <a:gd name="connsiteY13" fmla="*/ 1959052 h 2807545"/>
              <a:gd name="connsiteX14" fmla="*/ 2068643 w 3747541"/>
              <a:gd name="connsiteY14" fmla="*/ 1094619 h 2807545"/>
              <a:gd name="connsiteX15" fmla="*/ 2143594 w 3747541"/>
              <a:gd name="connsiteY15" fmla="*/ 539983 h 2807545"/>
              <a:gd name="connsiteX16" fmla="*/ 2298492 w 3747541"/>
              <a:gd name="connsiteY16" fmla="*/ 120258 h 2807545"/>
              <a:gd name="connsiteX17" fmla="*/ 2623279 w 3747541"/>
              <a:gd name="connsiteY17" fmla="*/ 337 h 2807545"/>
              <a:gd name="connsiteX18" fmla="*/ 2878111 w 3747541"/>
              <a:gd name="connsiteY18" fmla="*/ 145241 h 2807545"/>
              <a:gd name="connsiteX19" fmla="*/ 3023017 w 3747541"/>
              <a:gd name="connsiteY19" fmla="*/ 430055 h 2807545"/>
              <a:gd name="connsiteX20" fmla="*/ 3147935 w 3747541"/>
              <a:gd name="connsiteY20" fmla="*/ 954711 h 2807545"/>
              <a:gd name="connsiteX21" fmla="*/ 3307829 w 3747541"/>
              <a:gd name="connsiteY21" fmla="*/ 1509346 h 2807545"/>
              <a:gd name="connsiteX22" fmla="*/ 3567660 w 3747541"/>
              <a:gd name="connsiteY22" fmla="*/ 1849123 h 2807545"/>
              <a:gd name="connsiteX23" fmla="*/ 3747541 w 3747541"/>
              <a:gd name="connsiteY23" fmla="*/ 1989032 h 2807545"/>
              <a:gd name="connsiteX0" fmla="*/ 0 w 3702570"/>
              <a:gd name="connsiteY0" fmla="*/ 819799 h 2807545"/>
              <a:gd name="connsiteX1" fmla="*/ 124918 w 3702570"/>
              <a:gd name="connsiteY1" fmla="*/ 849779 h 2807545"/>
              <a:gd name="connsiteX2" fmla="*/ 244840 w 3702570"/>
              <a:gd name="connsiteY2" fmla="*/ 824796 h 2807545"/>
              <a:gd name="connsiteX3" fmla="*/ 369758 w 3702570"/>
              <a:gd name="connsiteY3" fmla="*/ 724861 h 2807545"/>
              <a:gd name="connsiteX4" fmla="*/ 489679 w 3702570"/>
              <a:gd name="connsiteY4" fmla="*/ 669897 h 2807545"/>
              <a:gd name="connsiteX5" fmla="*/ 634584 w 3702570"/>
              <a:gd name="connsiteY5" fmla="*/ 689884 h 2807545"/>
              <a:gd name="connsiteX6" fmla="*/ 789482 w 3702570"/>
              <a:gd name="connsiteY6" fmla="*/ 874763 h 2807545"/>
              <a:gd name="connsiteX7" fmla="*/ 849443 w 3702570"/>
              <a:gd name="connsiteY7" fmla="*/ 1079629 h 2807545"/>
              <a:gd name="connsiteX8" fmla="*/ 924394 w 3702570"/>
              <a:gd name="connsiteY8" fmla="*/ 1549320 h 2807545"/>
              <a:gd name="connsiteX9" fmla="*/ 1034321 w 3702570"/>
              <a:gd name="connsiteY9" fmla="*/ 2128940 h 2807545"/>
              <a:gd name="connsiteX10" fmla="*/ 1249181 w 3702570"/>
              <a:gd name="connsiteY10" fmla="*/ 2678579 h 2807545"/>
              <a:gd name="connsiteX11" fmla="*/ 1558977 w 3702570"/>
              <a:gd name="connsiteY11" fmla="*/ 2803497 h 2807545"/>
              <a:gd name="connsiteX12" fmla="*/ 1793823 w 3702570"/>
              <a:gd name="connsiteY12" fmla="*/ 2583642 h 2807545"/>
              <a:gd name="connsiteX13" fmla="*/ 1963712 w 3702570"/>
              <a:gd name="connsiteY13" fmla="*/ 1959052 h 2807545"/>
              <a:gd name="connsiteX14" fmla="*/ 2068643 w 3702570"/>
              <a:gd name="connsiteY14" fmla="*/ 1094619 h 2807545"/>
              <a:gd name="connsiteX15" fmla="*/ 2143594 w 3702570"/>
              <a:gd name="connsiteY15" fmla="*/ 539983 h 2807545"/>
              <a:gd name="connsiteX16" fmla="*/ 2298492 w 3702570"/>
              <a:gd name="connsiteY16" fmla="*/ 120258 h 2807545"/>
              <a:gd name="connsiteX17" fmla="*/ 2623279 w 3702570"/>
              <a:gd name="connsiteY17" fmla="*/ 337 h 2807545"/>
              <a:gd name="connsiteX18" fmla="*/ 2878111 w 3702570"/>
              <a:gd name="connsiteY18" fmla="*/ 145241 h 2807545"/>
              <a:gd name="connsiteX19" fmla="*/ 3023017 w 3702570"/>
              <a:gd name="connsiteY19" fmla="*/ 430055 h 2807545"/>
              <a:gd name="connsiteX20" fmla="*/ 3147935 w 3702570"/>
              <a:gd name="connsiteY20" fmla="*/ 954711 h 2807545"/>
              <a:gd name="connsiteX21" fmla="*/ 3307829 w 3702570"/>
              <a:gd name="connsiteY21" fmla="*/ 1509346 h 2807545"/>
              <a:gd name="connsiteX22" fmla="*/ 3567660 w 3702570"/>
              <a:gd name="connsiteY22" fmla="*/ 1849123 h 2807545"/>
              <a:gd name="connsiteX23" fmla="*/ 3702570 w 3702570"/>
              <a:gd name="connsiteY23" fmla="*/ 1934068 h 2807545"/>
              <a:gd name="connsiteX0" fmla="*/ 0 w 3567660"/>
              <a:gd name="connsiteY0" fmla="*/ 819799 h 2807545"/>
              <a:gd name="connsiteX1" fmla="*/ 124918 w 3567660"/>
              <a:gd name="connsiteY1" fmla="*/ 849779 h 2807545"/>
              <a:gd name="connsiteX2" fmla="*/ 244840 w 3567660"/>
              <a:gd name="connsiteY2" fmla="*/ 824796 h 2807545"/>
              <a:gd name="connsiteX3" fmla="*/ 369758 w 3567660"/>
              <a:gd name="connsiteY3" fmla="*/ 724861 h 2807545"/>
              <a:gd name="connsiteX4" fmla="*/ 489679 w 3567660"/>
              <a:gd name="connsiteY4" fmla="*/ 669897 h 2807545"/>
              <a:gd name="connsiteX5" fmla="*/ 634584 w 3567660"/>
              <a:gd name="connsiteY5" fmla="*/ 689884 h 2807545"/>
              <a:gd name="connsiteX6" fmla="*/ 789482 w 3567660"/>
              <a:gd name="connsiteY6" fmla="*/ 874763 h 2807545"/>
              <a:gd name="connsiteX7" fmla="*/ 849443 w 3567660"/>
              <a:gd name="connsiteY7" fmla="*/ 1079629 h 2807545"/>
              <a:gd name="connsiteX8" fmla="*/ 924394 w 3567660"/>
              <a:gd name="connsiteY8" fmla="*/ 1549320 h 2807545"/>
              <a:gd name="connsiteX9" fmla="*/ 1034321 w 3567660"/>
              <a:gd name="connsiteY9" fmla="*/ 2128940 h 2807545"/>
              <a:gd name="connsiteX10" fmla="*/ 1249181 w 3567660"/>
              <a:gd name="connsiteY10" fmla="*/ 2678579 h 2807545"/>
              <a:gd name="connsiteX11" fmla="*/ 1558977 w 3567660"/>
              <a:gd name="connsiteY11" fmla="*/ 2803497 h 2807545"/>
              <a:gd name="connsiteX12" fmla="*/ 1793823 w 3567660"/>
              <a:gd name="connsiteY12" fmla="*/ 2583642 h 2807545"/>
              <a:gd name="connsiteX13" fmla="*/ 1963712 w 3567660"/>
              <a:gd name="connsiteY13" fmla="*/ 1959052 h 2807545"/>
              <a:gd name="connsiteX14" fmla="*/ 2068643 w 3567660"/>
              <a:gd name="connsiteY14" fmla="*/ 1094619 h 2807545"/>
              <a:gd name="connsiteX15" fmla="*/ 2143594 w 3567660"/>
              <a:gd name="connsiteY15" fmla="*/ 539983 h 2807545"/>
              <a:gd name="connsiteX16" fmla="*/ 2298492 w 3567660"/>
              <a:gd name="connsiteY16" fmla="*/ 120258 h 2807545"/>
              <a:gd name="connsiteX17" fmla="*/ 2623279 w 3567660"/>
              <a:gd name="connsiteY17" fmla="*/ 337 h 2807545"/>
              <a:gd name="connsiteX18" fmla="*/ 2878111 w 3567660"/>
              <a:gd name="connsiteY18" fmla="*/ 145241 h 2807545"/>
              <a:gd name="connsiteX19" fmla="*/ 3023017 w 3567660"/>
              <a:gd name="connsiteY19" fmla="*/ 430055 h 2807545"/>
              <a:gd name="connsiteX20" fmla="*/ 3147935 w 3567660"/>
              <a:gd name="connsiteY20" fmla="*/ 954711 h 2807545"/>
              <a:gd name="connsiteX21" fmla="*/ 3307829 w 3567660"/>
              <a:gd name="connsiteY21" fmla="*/ 1509346 h 2807545"/>
              <a:gd name="connsiteX22" fmla="*/ 3567660 w 3567660"/>
              <a:gd name="connsiteY22" fmla="*/ 1849123 h 2807545"/>
              <a:gd name="connsiteX0" fmla="*/ 0 w 3507699"/>
              <a:gd name="connsiteY0" fmla="*/ 819799 h 2807545"/>
              <a:gd name="connsiteX1" fmla="*/ 124918 w 3507699"/>
              <a:gd name="connsiteY1" fmla="*/ 849779 h 2807545"/>
              <a:gd name="connsiteX2" fmla="*/ 244840 w 3507699"/>
              <a:gd name="connsiteY2" fmla="*/ 824796 h 2807545"/>
              <a:gd name="connsiteX3" fmla="*/ 369758 w 3507699"/>
              <a:gd name="connsiteY3" fmla="*/ 724861 h 2807545"/>
              <a:gd name="connsiteX4" fmla="*/ 489679 w 3507699"/>
              <a:gd name="connsiteY4" fmla="*/ 669897 h 2807545"/>
              <a:gd name="connsiteX5" fmla="*/ 634584 w 3507699"/>
              <a:gd name="connsiteY5" fmla="*/ 689884 h 2807545"/>
              <a:gd name="connsiteX6" fmla="*/ 789482 w 3507699"/>
              <a:gd name="connsiteY6" fmla="*/ 874763 h 2807545"/>
              <a:gd name="connsiteX7" fmla="*/ 849443 w 3507699"/>
              <a:gd name="connsiteY7" fmla="*/ 1079629 h 2807545"/>
              <a:gd name="connsiteX8" fmla="*/ 924394 w 3507699"/>
              <a:gd name="connsiteY8" fmla="*/ 1549320 h 2807545"/>
              <a:gd name="connsiteX9" fmla="*/ 1034321 w 3507699"/>
              <a:gd name="connsiteY9" fmla="*/ 2128940 h 2807545"/>
              <a:gd name="connsiteX10" fmla="*/ 1249181 w 3507699"/>
              <a:gd name="connsiteY10" fmla="*/ 2678579 h 2807545"/>
              <a:gd name="connsiteX11" fmla="*/ 1558977 w 3507699"/>
              <a:gd name="connsiteY11" fmla="*/ 2803497 h 2807545"/>
              <a:gd name="connsiteX12" fmla="*/ 1793823 w 3507699"/>
              <a:gd name="connsiteY12" fmla="*/ 2583642 h 2807545"/>
              <a:gd name="connsiteX13" fmla="*/ 1963712 w 3507699"/>
              <a:gd name="connsiteY13" fmla="*/ 1959052 h 2807545"/>
              <a:gd name="connsiteX14" fmla="*/ 2068643 w 3507699"/>
              <a:gd name="connsiteY14" fmla="*/ 1094619 h 2807545"/>
              <a:gd name="connsiteX15" fmla="*/ 2143594 w 3507699"/>
              <a:gd name="connsiteY15" fmla="*/ 539983 h 2807545"/>
              <a:gd name="connsiteX16" fmla="*/ 2298492 w 3507699"/>
              <a:gd name="connsiteY16" fmla="*/ 120258 h 2807545"/>
              <a:gd name="connsiteX17" fmla="*/ 2623279 w 3507699"/>
              <a:gd name="connsiteY17" fmla="*/ 337 h 2807545"/>
              <a:gd name="connsiteX18" fmla="*/ 2878111 w 3507699"/>
              <a:gd name="connsiteY18" fmla="*/ 145241 h 2807545"/>
              <a:gd name="connsiteX19" fmla="*/ 3023017 w 3507699"/>
              <a:gd name="connsiteY19" fmla="*/ 430055 h 2807545"/>
              <a:gd name="connsiteX20" fmla="*/ 3147935 w 3507699"/>
              <a:gd name="connsiteY20" fmla="*/ 954711 h 2807545"/>
              <a:gd name="connsiteX21" fmla="*/ 3307829 w 3507699"/>
              <a:gd name="connsiteY21" fmla="*/ 1509346 h 2807545"/>
              <a:gd name="connsiteX22" fmla="*/ 3507699 w 3507699"/>
              <a:gd name="connsiteY22" fmla="*/ 1829136 h 2807545"/>
              <a:gd name="connsiteX0" fmla="*/ 0 w 3482715"/>
              <a:gd name="connsiteY0" fmla="*/ 819799 h 2807545"/>
              <a:gd name="connsiteX1" fmla="*/ 124918 w 3482715"/>
              <a:gd name="connsiteY1" fmla="*/ 849779 h 2807545"/>
              <a:gd name="connsiteX2" fmla="*/ 244840 w 3482715"/>
              <a:gd name="connsiteY2" fmla="*/ 824796 h 2807545"/>
              <a:gd name="connsiteX3" fmla="*/ 369758 w 3482715"/>
              <a:gd name="connsiteY3" fmla="*/ 724861 h 2807545"/>
              <a:gd name="connsiteX4" fmla="*/ 489679 w 3482715"/>
              <a:gd name="connsiteY4" fmla="*/ 669897 h 2807545"/>
              <a:gd name="connsiteX5" fmla="*/ 634584 w 3482715"/>
              <a:gd name="connsiteY5" fmla="*/ 689884 h 2807545"/>
              <a:gd name="connsiteX6" fmla="*/ 789482 w 3482715"/>
              <a:gd name="connsiteY6" fmla="*/ 874763 h 2807545"/>
              <a:gd name="connsiteX7" fmla="*/ 849443 w 3482715"/>
              <a:gd name="connsiteY7" fmla="*/ 1079629 h 2807545"/>
              <a:gd name="connsiteX8" fmla="*/ 924394 w 3482715"/>
              <a:gd name="connsiteY8" fmla="*/ 1549320 h 2807545"/>
              <a:gd name="connsiteX9" fmla="*/ 1034321 w 3482715"/>
              <a:gd name="connsiteY9" fmla="*/ 2128940 h 2807545"/>
              <a:gd name="connsiteX10" fmla="*/ 1249181 w 3482715"/>
              <a:gd name="connsiteY10" fmla="*/ 2678579 h 2807545"/>
              <a:gd name="connsiteX11" fmla="*/ 1558977 w 3482715"/>
              <a:gd name="connsiteY11" fmla="*/ 2803497 h 2807545"/>
              <a:gd name="connsiteX12" fmla="*/ 1793823 w 3482715"/>
              <a:gd name="connsiteY12" fmla="*/ 2583642 h 2807545"/>
              <a:gd name="connsiteX13" fmla="*/ 1963712 w 3482715"/>
              <a:gd name="connsiteY13" fmla="*/ 1959052 h 2807545"/>
              <a:gd name="connsiteX14" fmla="*/ 2068643 w 3482715"/>
              <a:gd name="connsiteY14" fmla="*/ 1094619 h 2807545"/>
              <a:gd name="connsiteX15" fmla="*/ 2143594 w 3482715"/>
              <a:gd name="connsiteY15" fmla="*/ 539983 h 2807545"/>
              <a:gd name="connsiteX16" fmla="*/ 2298492 w 3482715"/>
              <a:gd name="connsiteY16" fmla="*/ 120258 h 2807545"/>
              <a:gd name="connsiteX17" fmla="*/ 2623279 w 3482715"/>
              <a:gd name="connsiteY17" fmla="*/ 337 h 2807545"/>
              <a:gd name="connsiteX18" fmla="*/ 2878111 w 3482715"/>
              <a:gd name="connsiteY18" fmla="*/ 145241 h 2807545"/>
              <a:gd name="connsiteX19" fmla="*/ 3023017 w 3482715"/>
              <a:gd name="connsiteY19" fmla="*/ 430055 h 2807545"/>
              <a:gd name="connsiteX20" fmla="*/ 3147935 w 3482715"/>
              <a:gd name="connsiteY20" fmla="*/ 954711 h 2807545"/>
              <a:gd name="connsiteX21" fmla="*/ 3307829 w 3482715"/>
              <a:gd name="connsiteY21" fmla="*/ 1509346 h 2807545"/>
              <a:gd name="connsiteX22" fmla="*/ 3482715 w 3482715"/>
              <a:gd name="connsiteY22" fmla="*/ 1819143 h 2807545"/>
              <a:gd name="connsiteX0" fmla="*/ 0 w 3357797"/>
              <a:gd name="connsiteY0" fmla="*/ 849779 h 2807545"/>
              <a:gd name="connsiteX1" fmla="*/ 119922 w 3357797"/>
              <a:gd name="connsiteY1" fmla="*/ 824796 h 2807545"/>
              <a:gd name="connsiteX2" fmla="*/ 244840 w 3357797"/>
              <a:gd name="connsiteY2" fmla="*/ 724861 h 2807545"/>
              <a:gd name="connsiteX3" fmla="*/ 364761 w 3357797"/>
              <a:gd name="connsiteY3" fmla="*/ 669897 h 2807545"/>
              <a:gd name="connsiteX4" fmla="*/ 509666 w 3357797"/>
              <a:gd name="connsiteY4" fmla="*/ 689884 h 2807545"/>
              <a:gd name="connsiteX5" fmla="*/ 664564 w 3357797"/>
              <a:gd name="connsiteY5" fmla="*/ 874763 h 2807545"/>
              <a:gd name="connsiteX6" fmla="*/ 724525 w 3357797"/>
              <a:gd name="connsiteY6" fmla="*/ 1079629 h 2807545"/>
              <a:gd name="connsiteX7" fmla="*/ 799476 w 3357797"/>
              <a:gd name="connsiteY7" fmla="*/ 1549320 h 2807545"/>
              <a:gd name="connsiteX8" fmla="*/ 909403 w 3357797"/>
              <a:gd name="connsiteY8" fmla="*/ 2128940 h 2807545"/>
              <a:gd name="connsiteX9" fmla="*/ 1124263 w 3357797"/>
              <a:gd name="connsiteY9" fmla="*/ 2678579 h 2807545"/>
              <a:gd name="connsiteX10" fmla="*/ 1434059 w 3357797"/>
              <a:gd name="connsiteY10" fmla="*/ 2803497 h 2807545"/>
              <a:gd name="connsiteX11" fmla="*/ 1668905 w 3357797"/>
              <a:gd name="connsiteY11" fmla="*/ 2583642 h 2807545"/>
              <a:gd name="connsiteX12" fmla="*/ 1838794 w 3357797"/>
              <a:gd name="connsiteY12" fmla="*/ 1959052 h 2807545"/>
              <a:gd name="connsiteX13" fmla="*/ 1943725 w 3357797"/>
              <a:gd name="connsiteY13" fmla="*/ 1094619 h 2807545"/>
              <a:gd name="connsiteX14" fmla="*/ 2018676 w 3357797"/>
              <a:gd name="connsiteY14" fmla="*/ 539983 h 2807545"/>
              <a:gd name="connsiteX15" fmla="*/ 2173574 w 3357797"/>
              <a:gd name="connsiteY15" fmla="*/ 120258 h 2807545"/>
              <a:gd name="connsiteX16" fmla="*/ 2498361 w 3357797"/>
              <a:gd name="connsiteY16" fmla="*/ 337 h 2807545"/>
              <a:gd name="connsiteX17" fmla="*/ 2753193 w 3357797"/>
              <a:gd name="connsiteY17" fmla="*/ 145241 h 2807545"/>
              <a:gd name="connsiteX18" fmla="*/ 2898099 w 3357797"/>
              <a:gd name="connsiteY18" fmla="*/ 430055 h 2807545"/>
              <a:gd name="connsiteX19" fmla="*/ 3023017 w 3357797"/>
              <a:gd name="connsiteY19" fmla="*/ 954711 h 2807545"/>
              <a:gd name="connsiteX20" fmla="*/ 3182911 w 3357797"/>
              <a:gd name="connsiteY20" fmla="*/ 1509346 h 2807545"/>
              <a:gd name="connsiteX21" fmla="*/ 3357797 w 3357797"/>
              <a:gd name="connsiteY21" fmla="*/ 1819143 h 280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357797" h="2807545">
                <a:moveTo>
                  <a:pt x="0" y="849779"/>
                </a:moveTo>
                <a:cubicBezTo>
                  <a:pt x="40807" y="850612"/>
                  <a:pt x="79115" y="845616"/>
                  <a:pt x="119922" y="824796"/>
                </a:cubicBezTo>
                <a:cubicBezTo>
                  <a:pt x="160729" y="803976"/>
                  <a:pt x="204034" y="750677"/>
                  <a:pt x="244840" y="724861"/>
                </a:cubicBezTo>
                <a:cubicBezTo>
                  <a:pt x="285646" y="699045"/>
                  <a:pt x="320623" y="675727"/>
                  <a:pt x="364761" y="669897"/>
                </a:cubicBezTo>
                <a:cubicBezTo>
                  <a:pt x="408899" y="664067"/>
                  <a:pt x="459699" y="655740"/>
                  <a:pt x="509666" y="689884"/>
                </a:cubicBezTo>
                <a:cubicBezTo>
                  <a:pt x="559633" y="724028"/>
                  <a:pt x="628754" y="809806"/>
                  <a:pt x="664564" y="874763"/>
                </a:cubicBezTo>
                <a:cubicBezTo>
                  <a:pt x="700374" y="939721"/>
                  <a:pt x="702040" y="967203"/>
                  <a:pt x="724525" y="1079629"/>
                </a:cubicBezTo>
                <a:cubicBezTo>
                  <a:pt x="747010" y="1192055"/>
                  <a:pt x="768663" y="1374435"/>
                  <a:pt x="799476" y="1549320"/>
                </a:cubicBezTo>
                <a:cubicBezTo>
                  <a:pt x="830289" y="1724205"/>
                  <a:pt x="855272" y="1940730"/>
                  <a:pt x="909403" y="2128940"/>
                </a:cubicBezTo>
                <a:cubicBezTo>
                  <a:pt x="963534" y="2317150"/>
                  <a:pt x="1036820" y="2566153"/>
                  <a:pt x="1124263" y="2678579"/>
                </a:cubicBezTo>
                <a:cubicBezTo>
                  <a:pt x="1211706" y="2791005"/>
                  <a:pt x="1343285" y="2819320"/>
                  <a:pt x="1434059" y="2803497"/>
                </a:cubicBezTo>
                <a:cubicBezTo>
                  <a:pt x="1524833" y="2787674"/>
                  <a:pt x="1601449" y="2724383"/>
                  <a:pt x="1668905" y="2583642"/>
                </a:cubicBezTo>
                <a:cubicBezTo>
                  <a:pt x="1736361" y="2442901"/>
                  <a:pt x="1792991" y="2207223"/>
                  <a:pt x="1838794" y="1959052"/>
                </a:cubicBezTo>
                <a:cubicBezTo>
                  <a:pt x="1884597" y="1710882"/>
                  <a:pt x="1913745" y="1331130"/>
                  <a:pt x="1943725" y="1094619"/>
                </a:cubicBezTo>
                <a:cubicBezTo>
                  <a:pt x="1973705" y="858108"/>
                  <a:pt x="1980368" y="702376"/>
                  <a:pt x="2018676" y="539983"/>
                </a:cubicBezTo>
                <a:cubicBezTo>
                  <a:pt x="2056984" y="377590"/>
                  <a:pt x="2093627" y="210199"/>
                  <a:pt x="2173574" y="120258"/>
                </a:cubicBezTo>
                <a:cubicBezTo>
                  <a:pt x="2253521" y="30317"/>
                  <a:pt x="2401758" y="-3827"/>
                  <a:pt x="2498361" y="337"/>
                </a:cubicBezTo>
                <a:cubicBezTo>
                  <a:pt x="2594964" y="4501"/>
                  <a:pt x="2686570" y="73621"/>
                  <a:pt x="2753193" y="145241"/>
                </a:cubicBezTo>
                <a:cubicBezTo>
                  <a:pt x="2819816" y="216861"/>
                  <a:pt x="2853128" y="295143"/>
                  <a:pt x="2898099" y="430055"/>
                </a:cubicBezTo>
                <a:cubicBezTo>
                  <a:pt x="2943070" y="564967"/>
                  <a:pt x="2975548" y="774829"/>
                  <a:pt x="3023017" y="954711"/>
                </a:cubicBezTo>
                <a:cubicBezTo>
                  <a:pt x="3070486" y="1134593"/>
                  <a:pt x="3127114" y="1365274"/>
                  <a:pt x="3182911" y="1509346"/>
                </a:cubicBezTo>
                <a:cubicBezTo>
                  <a:pt x="3238708" y="1653418"/>
                  <a:pt x="3292007" y="1748356"/>
                  <a:pt x="3357797" y="1819143"/>
                </a:cubicBezTo>
              </a:path>
            </a:pathLst>
          </a:cu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Arrow Connector 11"/>
          <p:cNvCxnSpPr>
            <a:stCxn id="9" idx="0"/>
          </p:cNvCxnSpPr>
          <p:nvPr/>
        </p:nvCxnSpPr>
        <p:spPr>
          <a:xfrm flipV="1">
            <a:off x="3433486" y="4267200"/>
            <a:ext cx="452714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61560" y="2274332"/>
            <a:ext cx="16010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(from network,</a:t>
            </a:r>
            <a:br>
              <a:rPr lang="en-US" dirty="0" smtClean="0"/>
            </a:br>
            <a:r>
              <a:rPr lang="en-US" dirty="0" smtClean="0"/>
              <a:t>files, user, …)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3048000" y="1905000"/>
            <a:ext cx="152400" cy="152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962400" y="4343400"/>
            <a:ext cx="152400" cy="152400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657600" y="3048000"/>
            <a:ext cx="152400" cy="152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2438400" y="1981200"/>
            <a:ext cx="152400" cy="152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648200" y="3657600"/>
            <a:ext cx="152400" cy="152400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800600" y="3657600"/>
            <a:ext cx="152400" cy="152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4419600" y="1905000"/>
            <a:ext cx="152400" cy="152400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4572000" y="1905000"/>
            <a:ext cx="152400" cy="152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5867400" y="2286000"/>
            <a:ext cx="152400" cy="152400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019800" y="2286000"/>
            <a:ext cx="152400" cy="152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381000" y="4078069"/>
            <a:ext cx="144276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u="sng" dirty="0" smtClean="0">
                <a:solidFill>
                  <a:srgbClr val="00B050"/>
                </a:solidFill>
              </a:rPr>
              <a:t>track</a:t>
            </a:r>
            <a:r>
              <a:rPr lang="en-US" b="1" dirty="0" smtClean="0">
                <a:solidFill>
                  <a:srgbClr val="00B050"/>
                </a:solidFill>
              </a:rPr>
              <a:t> data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rgbClr val="00B050"/>
                </a:solidFill>
              </a:rPr>
              <a:t>provenance,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rgbClr val="00B050"/>
                </a:solidFill>
              </a:rPr>
              <a:t>statically and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rgbClr val="00B050"/>
                </a:solidFill>
              </a:rPr>
              <a:t>at run time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69775" y="5204936"/>
            <a:ext cx="874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trusted</a:t>
            </a:r>
          </a:p>
        </p:txBody>
      </p:sp>
      <p:sp>
        <p:nvSpPr>
          <p:cNvPr id="49" name="Rectangle 48"/>
          <p:cNvSpPr/>
          <p:nvPr/>
        </p:nvSpPr>
        <p:spPr>
          <a:xfrm>
            <a:off x="762904" y="5330677"/>
            <a:ext cx="152400" cy="152400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50" name="Rectangle 49"/>
          <p:cNvSpPr/>
          <p:nvPr/>
        </p:nvSpPr>
        <p:spPr>
          <a:xfrm>
            <a:off x="762904" y="5547609"/>
            <a:ext cx="152400" cy="152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51" name="TextBox 50"/>
          <p:cNvSpPr txBox="1"/>
          <p:nvPr/>
        </p:nvSpPr>
        <p:spPr>
          <a:xfrm>
            <a:off x="869775" y="5421868"/>
            <a:ext cx="1119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untrusted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38200" y="3657600"/>
            <a:ext cx="5501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00B050"/>
                </a:solidFill>
                <a:sym typeface="Wingdings"/>
              </a:rPr>
              <a:t></a:t>
            </a:r>
            <a:endParaRPr lang="en-US" sz="2000" b="1" dirty="0">
              <a:solidFill>
                <a:srgbClr val="00B050"/>
              </a:solidFill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 flipV="1">
            <a:off x="1752600" y="3581400"/>
            <a:ext cx="1752600" cy="838200"/>
          </a:xfrm>
          <a:prstGeom prst="straightConnector1">
            <a:avLst/>
          </a:prstGeom>
          <a:ln w="76200">
            <a:solidFill>
              <a:srgbClr val="00B050"/>
            </a:solidFill>
            <a:prstDash val="sys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0561" y="5949335"/>
            <a:ext cx="21863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(untrusted data may</a:t>
            </a:r>
          </a:p>
          <a:p>
            <a:pPr algn="ctr"/>
            <a:r>
              <a:rPr lang="en-US" b="1" dirty="0" smtClean="0">
                <a:solidFill>
                  <a:srgbClr val="00B050"/>
                </a:solidFill>
              </a:rPr>
              <a:t>be dangerous or not)</a:t>
            </a:r>
            <a:endParaRPr lang="en-US" b="1" dirty="0">
              <a:solidFill>
                <a:srgbClr val="00B050"/>
              </a:solidFill>
            </a:endParaRPr>
          </a:p>
        </p:txBody>
      </p:sp>
      <p:cxnSp>
        <p:nvCxnSpPr>
          <p:cNvPr id="73" name="Straight Arrow Connector 72"/>
          <p:cNvCxnSpPr/>
          <p:nvPr/>
        </p:nvCxnSpPr>
        <p:spPr>
          <a:xfrm flipH="1">
            <a:off x="5638800" y="3341132"/>
            <a:ext cx="446240" cy="794266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609600" y="5786415"/>
            <a:ext cx="152400" cy="152400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36" name="Rectangle 35"/>
          <p:cNvSpPr/>
          <p:nvPr/>
        </p:nvSpPr>
        <p:spPr>
          <a:xfrm>
            <a:off x="761190" y="5786415"/>
            <a:ext cx="152400" cy="152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39" name="TextBox 38"/>
          <p:cNvSpPr txBox="1"/>
          <p:nvPr/>
        </p:nvSpPr>
        <p:spPr>
          <a:xfrm>
            <a:off x="869775" y="5660033"/>
            <a:ext cx="767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mixed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733324" y="4182070"/>
            <a:ext cx="15705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inputs affect</a:t>
            </a:r>
          </a:p>
          <a:p>
            <a:pPr algn="ctr"/>
            <a:r>
              <a:rPr lang="en-US" smtClean="0"/>
              <a:t>number </a:t>
            </a:r>
            <a:r>
              <a:rPr lang="en-US" dirty="0"/>
              <a:t>of</a:t>
            </a:r>
            <a:br>
              <a:rPr lang="en-US" dirty="0"/>
            </a:br>
            <a:r>
              <a:rPr lang="en-US" dirty="0"/>
              <a:t>loop iterations</a:t>
            </a: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6269637" y="3329066"/>
            <a:ext cx="2493363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6781800" y="2971800"/>
            <a:ext cx="1910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external resources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7125052" y="3329066"/>
            <a:ext cx="14648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(e.g. DB, files,</a:t>
            </a:r>
            <a:br>
              <a:rPr lang="en-US" dirty="0" smtClean="0"/>
            </a:br>
            <a:r>
              <a:rPr lang="en-US" dirty="0" smtClean="0"/>
              <a:t>settings, …)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841860" y="4614445"/>
            <a:ext cx="20467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u="sng" dirty="0" smtClean="0">
                <a:solidFill>
                  <a:srgbClr val="00B050"/>
                </a:solidFill>
              </a:rPr>
              <a:t>confine</a:t>
            </a:r>
            <a:r>
              <a:rPr lang="en-US" b="1" dirty="0" smtClean="0">
                <a:solidFill>
                  <a:srgbClr val="00B050"/>
                </a:solidFill>
              </a:rPr>
              <a:t> dangerous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rgbClr val="00B050"/>
                </a:solidFill>
              </a:rPr>
              <a:t>untrusted data as it</a:t>
            </a:r>
          </a:p>
          <a:p>
            <a:pPr algn="ctr"/>
            <a:r>
              <a:rPr lang="en-US" b="1" dirty="0" smtClean="0">
                <a:solidFill>
                  <a:srgbClr val="00B050"/>
                </a:solidFill>
              </a:rPr>
              <a:t>is about to be used</a:t>
            </a:r>
            <a:endParaRPr lang="en-US" b="1" dirty="0">
              <a:solidFill>
                <a:srgbClr val="00B050"/>
              </a:solidFill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 flipH="1" flipV="1">
            <a:off x="6553200" y="3505200"/>
            <a:ext cx="914400" cy="990600"/>
          </a:xfrm>
          <a:prstGeom prst="straightConnector1">
            <a:avLst/>
          </a:prstGeom>
          <a:ln w="76200">
            <a:solidFill>
              <a:srgbClr val="00B050"/>
            </a:solidFill>
            <a:prstDash val="sys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7577031" y="4191000"/>
            <a:ext cx="5501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00B050"/>
                </a:solidFill>
                <a:sym typeface="Wingdings"/>
              </a:rPr>
              <a:t>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468110" y="6044625"/>
            <a:ext cx="36184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u="sng" dirty="0" smtClean="0">
                <a:solidFill>
                  <a:srgbClr val="00B050"/>
                </a:solidFill>
              </a:rPr>
              <a:t>randomize</a:t>
            </a:r>
            <a:r>
              <a:rPr lang="en-US" b="1" dirty="0" smtClean="0">
                <a:solidFill>
                  <a:srgbClr val="00B050"/>
                </a:solidFill>
              </a:rPr>
              <a:t> trusted keywords so that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rgbClr val="00B050"/>
                </a:solidFill>
              </a:rPr>
              <a:t>attacker cannot create valid syntax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971800" y="6120825"/>
            <a:ext cx="5501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00B050"/>
                </a:solidFill>
                <a:sym typeface="Wingdings"/>
              </a:rPr>
              <a:t></a:t>
            </a:r>
            <a:endParaRPr lang="en-US" sz="2000" b="1" dirty="0">
              <a:solidFill>
                <a:srgbClr val="00B050"/>
              </a:solidFill>
            </a:endParaRPr>
          </a:p>
        </p:txBody>
      </p:sp>
      <p:cxnSp>
        <p:nvCxnSpPr>
          <p:cNvPr id="61" name="Straight Arrow Connector 60"/>
          <p:cNvCxnSpPr/>
          <p:nvPr/>
        </p:nvCxnSpPr>
        <p:spPr>
          <a:xfrm flipH="1" flipV="1">
            <a:off x="3962400" y="5105400"/>
            <a:ext cx="533400" cy="914400"/>
          </a:xfrm>
          <a:prstGeom prst="straightConnector1">
            <a:avLst/>
          </a:prstGeom>
          <a:ln w="76200">
            <a:solidFill>
              <a:srgbClr val="00B050"/>
            </a:solidFill>
            <a:prstDash val="sys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3" descr="C:\Users\AC\AppData\Local\Microsoft\Windows\Temporary Internet Files\Content.IE5\L91LVKYR\MC90019924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667000"/>
            <a:ext cx="629381" cy="592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&quot;No&quot; Symbol 62"/>
          <p:cNvSpPr/>
          <p:nvPr/>
        </p:nvSpPr>
        <p:spPr>
          <a:xfrm>
            <a:off x="6248400" y="2819400"/>
            <a:ext cx="533400" cy="516197"/>
          </a:xfrm>
          <a:prstGeom prst="noSmoking">
            <a:avLst>
              <a:gd name="adj" fmla="val 10735"/>
            </a:avLst>
          </a:prstGeom>
          <a:solidFill>
            <a:srgbClr val="C0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64" name="Picture 2" descr="C:\Users\AC\AppData\Local\Microsoft\Windows\Temporary Internet Files\Content.IE5\NOP7A7DY\MC90037103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943600" y="3581400"/>
            <a:ext cx="524448" cy="583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&quot;No&quot; Symbol 64"/>
          <p:cNvSpPr/>
          <p:nvPr/>
        </p:nvSpPr>
        <p:spPr>
          <a:xfrm>
            <a:off x="5867400" y="3733800"/>
            <a:ext cx="533400" cy="516197"/>
          </a:xfrm>
          <a:prstGeom prst="noSmoking">
            <a:avLst>
              <a:gd name="adj" fmla="val 10735"/>
            </a:avLst>
          </a:prstGeom>
          <a:solidFill>
            <a:srgbClr val="C0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3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(2) Confinement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Confine untrusted data at point of use</a:t>
            </a:r>
          </a:p>
          <a:p>
            <a:pPr lvl="1"/>
            <a:r>
              <a:rPr lang="en-US" dirty="0" smtClean="0"/>
              <a:t>API call (e.g</a:t>
            </a:r>
            <a:r>
              <a:rPr lang="en-US" smtClean="0"/>
              <a:t>. </a:t>
            </a:r>
            <a:r>
              <a:rPr lang="en-US" smtClean="0"/>
              <a:t>java.sql.Statement.execute</a:t>
            </a:r>
            <a:r>
              <a:rPr lang="en-US" dirty="0" smtClean="0"/>
              <a:t>(), Runtime.exec())</a:t>
            </a:r>
          </a:p>
          <a:p>
            <a:pPr lvl="1"/>
            <a:r>
              <a:rPr lang="en-US" dirty="0" smtClean="0"/>
              <a:t>Language construct (e.g. </a:t>
            </a:r>
            <a:r>
              <a:rPr lang="en-US" dirty="0"/>
              <a:t>loop bound </a:t>
            </a:r>
            <a:r>
              <a:rPr lang="en-US" dirty="0" smtClean="0"/>
              <a:t>check, </a:t>
            </a:r>
            <a:r>
              <a:rPr lang="en-US" dirty="0"/>
              <a:t>array allocation)</a:t>
            </a:r>
            <a:endParaRPr lang="en-US" dirty="0" smtClean="0"/>
          </a:p>
          <a:p>
            <a:r>
              <a:rPr lang="en-US" dirty="0" smtClean="0"/>
              <a:t>Confinement is use-specific</a:t>
            </a:r>
          </a:p>
          <a:p>
            <a:pPr lvl="1"/>
            <a:r>
              <a:rPr lang="en-US" dirty="0" smtClean="0"/>
              <a:t>Type of use (SQL, LDAP, exec, filename, etc.)</a:t>
            </a:r>
          </a:p>
          <a:p>
            <a:pPr lvl="1"/>
            <a:r>
              <a:rPr lang="en-US" dirty="0" smtClean="0"/>
              <a:t>Specific run-time values at this point of use</a:t>
            </a:r>
          </a:p>
          <a:p>
            <a:pPr lvl="2"/>
            <a:r>
              <a:rPr lang="en-US" dirty="0" smtClean="0"/>
              <a:t>Is the untrusted data properly quoted?</a:t>
            </a:r>
          </a:p>
          <a:p>
            <a:pPr lvl="2"/>
            <a:r>
              <a:rPr lang="en-US" dirty="0" smtClean="0"/>
              <a:t>What command is being executed?</a:t>
            </a:r>
          </a:p>
          <a:p>
            <a:r>
              <a:rPr lang="en-US" dirty="0" smtClean="0"/>
              <a:t>Configurable </a:t>
            </a:r>
            <a:r>
              <a:rPr lang="en-US" smtClean="0"/>
              <a:t>use-specific </a:t>
            </a:r>
            <a:r>
              <a:rPr lang="en-US" smtClean="0"/>
              <a:t>rules</a:t>
            </a:r>
            <a:endParaRPr lang="en-US" dirty="0" smtClean="0"/>
          </a:p>
          <a:p>
            <a:pPr lvl="1"/>
            <a:r>
              <a:rPr lang="en-US" smtClean="0"/>
              <a:t>Checks to perform on untrusted data</a:t>
            </a:r>
          </a:p>
          <a:p>
            <a:pPr lvl="1"/>
            <a:r>
              <a:rPr lang="en-US" smtClean="0"/>
              <a:t>Attack responses (terminate, fix &amp; continue, …)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7377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SQL Confinement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86800" cy="5715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Code:</a:t>
            </a:r>
            <a:br>
              <a:rPr lang="en-US" dirty="0" smtClean="0"/>
            </a:br>
            <a:r>
              <a:rPr lang="en-US" sz="1700" b="1" dirty="0" smtClean="0">
                <a:latin typeface="Courier New"/>
                <a:cs typeface="Courier New"/>
              </a:rPr>
              <a:t>sql </a:t>
            </a:r>
            <a:r>
              <a:rPr lang="en-US" sz="1700" b="1" smtClean="0">
                <a:latin typeface="Courier New"/>
                <a:cs typeface="Courier New"/>
              </a:rPr>
              <a:t>= </a:t>
            </a:r>
            <a:r>
              <a:rPr lang="en-US" sz="1700" b="1" smtClean="0">
                <a:latin typeface="Courier New"/>
                <a:cs typeface="Courier New"/>
              </a:rPr>
              <a:t>String.format("</a:t>
            </a:r>
            <a:r>
              <a:rPr lang="en-US" sz="1700" b="1" dirty="0" smtClean="0">
                <a:latin typeface="Courier New"/>
                <a:cs typeface="Courier New"/>
              </a:rPr>
              <a:t>select … where user='%s' and passwd='%s'", </a:t>
            </a:r>
            <a:br>
              <a:rPr lang="en-US" sz="1700" b="1" dirty="0" smtClean="0">
                <a:latin typeface="Courier New"/>
                <a:cs typeface="Courier New"/>
              </a:rPr>
            </a:br>
            <a:r>
              <a:rPr lang="en-US" sz="1700" b="1" smtClean="0">
                <a:latin typeface="Courier New"/>
                <a:cs typeface="Courier New"/>
              </a:rPr>
              <a:t>                   </a:t>
            </a:r>
            <a:r>
              <a:rPr lang="en-US" sz="1700" b="1" smtClean="0">
                <a:latin typeface="Courier New"/>
                <a:cs typeface="Courier New"/>
              </a:rPr>
              <a:t> </a:t>
            </a:r>
            <a:r>
              <a:rPr lang="en-US" sz="1700" b="1" dirty="0" smtClean="0">
                <a:latin typeface="Courier New"/>
                <a:cs typeface="Courier New"/>
              </a:rPr>
              <a:t>user</a:t>
            </a:r>
            <a:r>
              <a:rPr lang="en-US" sz="1700" b="1" smtClean="0">
                <a:latin typeface="Courier New"/>
                <a:cs typeface="Courier New"/>
              </a:rPr>
              <a:t>, passwd);</a:t>
            </a:r>
            <a:r>
              <a:rPr lang="en-US" sz="1700" b="1" dirty="0" smtClean="0">
                <a:latin typeface="Courier New"/>
                <a:cs typeface="Courier New"/>
              </a:rPr>
              <a:t/>
            </a:r>
            <a:br>
              <a:rPr lang="en-US" sz="1700" b="1" dirty="0" smtClean="0">
                <a:latin typeface="Courier New"/>
                <a:cs typeface="Courier New"/>
              </a:rPr>
            </a:br>
            <a:r>
              <a:rPr lang="en-US" sz="1700" b="1" dirty="0" err="1" smtClean="0">
                <a:latin typeface="Courier New"/>
                <a:cs typeface="Courier New"/>
              </a:rPr>
              <a:t>stmt.execute</a:t>
            </a:r>
            <a:r>
              <a:rPr lang="en-US" sz="1700" b="1" dirty="0" smtClean="0">
                <a:latin typeface="Courier New"/>
                <a:cs typeface="Courier New"/>
              </a:rPr>
              <a:t> (sql);</a:t>
            </a:r>
            <a:endParaRPr lang="en-US" sz="1600" b="1" dirty="0" smtClean="0">
              <a:latin typeface="Courier New"/>
              <a:cs typeface="Courier New"/>
            </a:endParaRPr>
          </a:p>
          <a:p>
            <a:r>
              <a:rPr lang="en-US" dirty="0" smtClean="0"/>
              <a:t>Inputs:</a:t>
            </a:r>
            <a:br>
              <a:rPr lang="en-US" dirty="0" smtClean="0"/>
            </a:br>
            <a:r>
              <a:rPr lang="en-US" sz="1800" b="1" dirty="0" smtClean="0">
                <a:latin typeface="Courier New"/>
                <a:cs typeface="Courier New"/>
              </a:rPr>
              <a:t>user = </a:t>
            </a:r>
            <a:r>
              <a:rPr lang="en-US" sz="1800" b="1" dirty="0" smtClean="0">
                <a:solidFill>
                  <a:srgbClr val="FF0000"/>
                </a:solidFill>
                <a:latin typeface="Courier New"/>
                <a:cs typeface="Courier New"/>
              </a:rPr>
              <a:t>John' or 1=1 --</a:t>
            </a:r>
            <a:r>
              <a:rPr lang="en-US" sz="1800" b="1" dirty="0" smtClean="0">
                <a:latin typeface="Courier New"/>
                <a:cs typeface="Courier New"/>
              </a:rPr>
              <a:t/>
            </a:r>
            <a:br>
              <a:rPr lang="en-US" sz="1800" b="1" dirty="0" smtClean="0">
                <a:latin typeface="Courier New"/>
                <a:cs typeface="Courier New"/>
              </a:rPr>
            </a:br>
            <a:r>
              <a:rPr lang="en-US" sz="1800" b="1" dirty="0" smtClean="0">
                <a:latin typeface="Courier New"/>
                <a:cs typeface="Courier New"/>
              </a:rPr>
              <a:t>passwd = </a:t>
            </a:r>
          </a:p>
          <a:p>
            <a:r>
              <a:rPr lang="en-US" dirty="0" smtClean="0"/>
              <a:t>Unconfined SQL:</a:t>
            </a:r>
            <a:br>
              <a:rPr lang="en-US" dirty="0" smtClean="0"/>
            </a:br>
            <a:r>
              <a:rPr lang="en-US" sz="1800" b="1" dirty="0" smtClean="0">
                <a:latin typeface="Courier New"/>
                <a:cs typeface="Courier New"/>
              </a:rPr>
              <a:t>select … where </a:t>
            </a:r>
            <a:r>
              <a:rPr lang="en-US" sz="1800" b="1" dirty="0">
                <a:latin typeface="Courier New"/>
                <a:cs typeface="Courier New"/>
              </a:rPr>
              <a:t>user=</a:t>
            </a:r>
            <a:r>
              <a:rPr lang="en-US" sz="1800" b="1" dirty="0" smtClean="0">
                <a:latin typeface="Courier New"/>
                <a:cs typeface="Courier New"/>
              </a:rPr>
              <a:t>'</a:t>
            </a:r>
            <a:r>
              <a:rPr lang="en-US" sz="1800" b="1" dirty="0" smtClean="0">
                <a:solidFill>
                  <a:srgbClr val="FF0000"/>
                </a:solidFill>
                <a:latin typeface="Courier New"/>
                <a:cs typeface="Courier New"/>
              </a:rPr>
              <a:t>John</a:t>
            </a:r>
            <a:r>
              <a:rPr lang="en-US" sz="1800" b="1" dirty="0">
                <a:solidFill>
                  <a:srgbClr val="FF0000"/>
                </a:solidFill>
                <a:latin typeface="Courier New"/>
                <a:cs typeface="Courier New"/>
              </a:rPr>
              <a:t>'</a:t>
            </a:r>
            <a:r>
              <a:rPr lang="en-US" sz="1800" b="1" dirty="0" smtClean="0">
                <a:solidFill>
                  <a:srgbClr val="FF0000"/>
                </a:solidFill>
                <a:latin typeface="Courier New"/>
                <a:cs typeface="Courier New"/>
              </a:rPr>
              <a:t> or 1=1 --</a:t>
            </a:r>
            <a:r>
              <a:rPr lang="en-US" sz="1800" b="1" dirty="0" smtClean="0">
                <a:latin typeface="Courier New"/>
                <a:cs typeface="Courier New"/>
              </a:rPr>
              <a:t>' and </a:t>
            </a:r>
            <a:r>
              <a:rPr lang="en-US" sz="1800" b="1" dirty="0" err="1" smtClean="0">
                <a:latin typeface="Courier New"/>
                <a:cs typeface="Courier New"/>
              </a:rPr>
              <a:t>passwd</a:t>
            </a:r>
            <a:r>
              <a:rPr lang="en-US" sz="1800" b="1" dirty="0" smtClean="0">
                <a:latin typeface="Courier New"/>
                <a:cs typeface="Courier New"/>
              </a:rPr>
              <a:t>='</a:t>
            </a:r>
            <a:r>
              <a:rPr lang="en-US" sz="1800" b="1" dirty="0">
                <a:latin typeface="Courier New"/>
                <a:cs typeface="Courier New"/>
              </a:rPr>
              <a:t>'</a:t>
            </a:r>
            <a:endParaRPr lang="en-US" sz="1800" b="1" dirty="0" smtClean="0">
              <a:latin typeface="Courier New"/>
              <a:cs typeface="Courier New"/>
            </a:endParaRPr>
          </a:p>
          <a:p>
            <a:r>
              <a:rPr lang="en-US" dirty="0" smtClean="0">
                <a:cs typeface="Courier New"/>
              </a:rPr>
              <a:t>SQL-specific check:</a:t>
            </a:r>
          </a:p>
          <a:p>
            <a:pPr lvl="1"/>
            <a:r>
              <a:rPr lang="en-US" dirty="0" smtClean="0">
                <a:cs typeface="Courier New"/>
              </a:rPr>
              <a:t>If a trusted string contains an untrusted substring inside quotes, then any quotes inside the untrusted string must be escaped</a:t>
            </a:r>
          </a:p>
          <a:p>
            <a:r>
              <a:rPr lang="en-US" dirty="0" smtClean="0">
                <a:cs typeface="Courier New"/>
              </a:rPr>
              <a:t>Confined SQL:</a:t>
            </a:r>
            <a:r>
              <a:rPr lang="en-US" dirty="0">
                <a:cs typeface="Courier New"/>
              </a:rPr>
              <a:t/>
            </a:r>
            <a:br>
              <a:rPr lang="en-US" dirty="0">
                <a:cs typeface="Courier New"/>
              </a:rPr>
            </a:br>
            <a:r>
              <a:rPr lang="en-US" sz="1800" b="1" dirty="0" smtClean="0">
                <a:solidFill>
                  <a:prstClr val="black"/>
                </a:solidFill>
                <a:latin typeface="Courier New"/>
                <a:cs typeface="Courier New"/>
              </a:rPr>
              <a:t>select </a:t>
            </a:r>
            <a:r>
              <a:rPr lang="en-US" sz="1800" b="1" dirty="0">
                <a:solidFill>
                  <a:prstClr val="black"/>
                </a:solidFill>
                <a:latin typeface="Courier New"/>
                <a:cs typeface="Courier New"/>
              </a:rPr>
              <a:t>… where user=</a:t>
            </a:r>
            <a:r>
              <a:rPr lang="en-US" sz="1800" b="1" dirty="0" smtClean="0">
                <a:solidFill>
                  <a:prstClr val="black"/>
                </a:solidFill>
                <a:latin typeface="Courier New"/>
                <a:cs typeface="Courier New"/>
              </a:rPr>
              <a:t>'</a:t>
            </a:r>
            <a:r>
              <a:rPr lang="en-US" sz="1800" b="1" dirty="0" smtClean="0">
                <a:solidFill>
                  <a:srgbClr val="FF0000"/>
                </a:solidFill>
                <a:latin typeface="Courier New"/>
                <a:cs typeface="Courier New"/>
              </a:rPr>
              <a:t>John</a:t>
            </a:r>
            <a:r>
              <a:rPr lang="en-US" sz="1800" b="1" dirty="0" smtClean="0">
                <a:solidFill>
                  <a:srgbClr val="00B050"/>
                </a:solidFill>
                <a:latin typeface="Courier New"/>
                <a:cs typeface="Courier New"/>
              </a:rPr>
              <a:t>'</a:t>
            </a:r>
            <a:r>
              <a:rPr lang="en-US" sz="1800" b="1" dirty="0" smtClean="0">
                <a:solidFill>
                  <a:srgbClr val="FF0000"/>
                </a:solidFill>
                <a:latin typeface="Courier New"/>
                <a:cs typeface="Courier New"/>
              </a:rPr>
              <a:t>' </a:t>
            </a:r>
            <a:r>
              <a:rPr lang="en-US" sz="1800" b="1" dirty="0">
                <a:solidFill>
                  <a:srgbClr val="FF0000"/>
                </a:solidFill>
                <a:latin typeface="Courier New"/>
                <a:cs typeface="Courier New"/>
              </a:rPr>
              <a:t>or 1=1 </a:t>
            </a:r>
            <a:r>
              <a:rPr lang="en-US" sz="1800" b="1" dirty="0" smtClean="0">
                <a:solidFill>
                  <a:srgbClr val="FF0000"/>
                </a:solidFill>
                <a:latin typeface="Courier New"/>
                <a:cs typeface="Courier New"/>
              </a:rPr>
              <a:t>--</a:t>
            </a:r>
            <a:r>
              <a:rPr lang="en-US" sz="1800" b="1" dirty="0" smtClean="0">
                <a:solidFill>
                  <a:prstClr val="black"/>
                </a:solidFill>
                <a:latin typeface="Courier New"/>
                <a:cs typeface="Courier New"/>
              </a:rPr>
              <a:t>' </a:t>
            </a:r>
            <a:r>
              <a:rPr lang="en-US" sz="1800" b="1" dirty="0">
                <a:solidFill>
                  <a:prstClr val="black"/>
                </a:solidFill>
                <a:latin typeface="Courier New"/>
                <a:cs typeface="Courier New"/>
              </a:rPr>
              <a:t>and </a:t>
            </a:r>
            <a:r>
              <a:rPr lang="en-US" sz="1800" b="1" dirty="0" err="1">
                <a:solidFill>
                  <a:prstClr val="black"/>
                </a:solidFill>
                <a:latin typeface="Courier New"/>
                <a:cs typeface="Courier New"/>
              </a:rPr>
              <a:t>passwd</a:t>
            </a:r>
            <a:r>
              <a:rPr lang="en-US" sz="1800" b="1" dirty="0">
                <a:solidFill>
                  <a:prstClr val="black"/>
                </a:solidFill>
                <a:latin typeface="Courier New"/>
                <a:cs typeface="Courier New"/>
              </a:rPr>
              <a:t>=''</a:t>
            </a:r>
          </a:p>
          <a:p>
            <a:r>
              <a:rPr lang="en-US" dirty="0" smtClean="0">
                <a:cs typeface="Courier New"/>
              </a:rPr>
              <a:t>Result:</a:t>
            </a:r>
          </a:p>
          <a:p>
            <a:pPr lvl="1"/>
            <a:r>
              <a:rPr lang="en-US" dirty="0" smtClean="0">
                <a:cs typeface="Courier New"/>
              </a:rPr>
              <a:t>Attempt to access private information is thwarted</a:t>
            </a:r>
          </a:p>
        </p:txBody>
      </p:sp>
      <p:sp>
        <p:nvSpPr>
          <p:cNvPr id="4" name="Oval 3"/>
          <p:cNvSpPr/>
          <p:nvPr/>
        </p:nvSpPr>
        <p:spPr>
          <a:xfrm rot="2158964">
            <a:off x="3962400" y="5270350"/>
            <a:ext cx="304800" cy="609600"/>
          </a:xfrm>
          <a:prstGeom prst="ellips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2396" y="5726668"/>
            <a:ext cx="2512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escape embedded quote</a:t>
            </a:r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96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Use-Specific Confinement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Rules are specified by API, e.g.</a:t>
            </a:r>
          </a:p>
          <a:p>
            <a:pPr lvl="1"/>
            <a:r>
              <a:rPr lang="en-US" dirty="0" smtClean="0"/>
              <a:t>Statement.execute (String sql)</a:t>
            </a:r>
          </a:p>
          <a:p>
            <a:pPr lvl="1"/>
            <a:r>
              <a:rPr lang="en-US" dirty="0" smtClean="0"/>
              <a:t>Runtime.exec (String[] cmdarray)</a:t>
            </a:r>
          </a:p>
          <a:p>
            <a:r>
              <a:rPr lang="en-US" dirty="0" smtClean="0"/>
              <a:t>Rules enforce ‘normal’ use of untrusted input</a:t>
            </a:r>
          </a:p>
          <a:p>
            <a:pPr lvl="1"/>
            <a:r>
              <a:rPr lang="en-US" dirty="0" smtClean="0"/>
              <a:t>Generally, input should specify a single data value</a:t>
            </a:r>
          </a:p>
          <a:p>
            <a:pPr lvl="2"/>
            <a:r>
              <a:rPr lang="en-US" dirty="0" smtClean="0"/>
              <a:t>Number</a:t>
            </a:r>
          </a:p>
          <a:p>
            <a:pPr lvl="2"/>
            <a:r>
              <a:rPr lang="en-US" dirty="0" smtClean="0"/>
              <a:t>Name (alphanumeric)</a:t>
            </a:r>
          </a:p>
          <a:p>
            <a:pPr lvl="2"/>
            <a:r>
              <a:rPr lang="en-US" dirty="0" smtClean="0"/>
              <a:t>Quoted string</a:t>
            </a:r>
          </a:p>
          <a:p>
            <a:pPr lvl="1"/>
            <a:r>
              <a:rPr lang="en-US" dirty="0" smtClean="0"/>
              <a:t>Details are specific to each API</a:t>
            </a:r>
          </a:p>
          <a:p>
            <a:r>
              <a:rPr lang="en-US" dirty="0" smtClean="0"/>
              <a:t>Rules are </a:t>
            </a:r>
            <a:r>
              <a:rPr lang="en-US" i="1" dirty="0" smtClean="0"/>
              <a:t>not </a:t>
            </a:r>
            <a:r>
              <a:rPr lang="en-US" dirty="0" smtClean="0"/>
              <a:t>provably correct</a:t>
            </a:r>
          </a:p>
          <a:p>
            <a:pPr lvl="1"/>
            <a:r>
              <a:rPr lang="en-US" smtClean="0"/>
              <a:t>Program intent is unknown</a:t>
            </a:r>
            <a:endParaRPr lang="en-US" dirty="0" smtClean="0"/>
          </a:p>
          <a:p>
            <a:pPr lvl="1"/>
            <a:r>
              <a:rPr lang="en-US" dirty="0" smtClean="0"/>
              <a:t>Enforce best practices</a:t>
            </a:r>
          </a:p>
          <a:p>
            <a:pPr lvl="1"/>
            <a:r>
              <a:rPr lang="en-US" dirty="0" smtClean="0"/>
              <a:t>Rules are initially conservative and can be configured to </a:t>
            </a:r>
            <a:r>
              <a:rPr lang="en-US" smtClean="0"/>
              <a:t>allow more risky </a:t>
            </a:r>
            <a:r>
              <a:rPr lang="en-US" dirty="0" smtClean="0"/>
              <a:t>practices </a:t>
            </a:r>
            <a:r>
              <a:rPr lang="en-US" smtClean="0"/>
              <a:t>if </a:t>
            </a:r>
            <a:r>
              <a:rPr lang="en-US" smtClean="0"/>
              <a:t>necessary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7265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Default Backstop Confinement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Program may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se an API for which our tool lacks specific knowledge</a:t>
            </a:r>
          </a:p>
          <a:p>
            <a:pPr lvl="2"/>
            <a:r>
              <a:rPr lang="en-US" dirty="0"/>
              <a:t>“Dangerous” APIs use native code</a:t>
            </a:r>
            <a:endParaRPr lang="en-US" dirty="0" smtClean="0"/>
          </a:p>
          <a:p>
            <a:pPr lvl="1"/>
            <a:r>
              <a:rPr lang="en-US" dirty="0" smtClean="0"/>
              <a:t>Send data over a socket connected to some unknown correspondent</a:t>
            </a:r>
          </a:p>
          <a:p>
            <a:r>
              <a:rPr lang="en-US" dirty="0" smtClean="0"/>
              <a:t>We perform default, conservative checks on sockets and natives</a:t>
            </a:r>
          </a:p>
          <a:p>
            <a:pPr lvl="1"/>
            <a:r>
              <a:rPr lang="en-US" dirty="0" smtClean="0"/>
              <a:t>Untrusted data is limited to alphanumeric tokens</a:t>
            </a:r>
          </a:p>
          <a:p>
            <a:r>
              <a:rPr lang="en-US" dirty="0" smtClean="0"/>
              <a:t>Effective at protecting against new/unknown weaknesses, at the cost of false alarms</a:t>
            </a:r>
          </a:p>
          <a:p>
            <a:r>
              <a:rPr lang="en-US" dirty="0" smtClean="0"/>
              <a:t>Easy to add more appropriate checks when necessary</a:t>
            </a:r>
            <a:r>
              <a:rPr lang="en-US" smtClean="0"/>
              <a:t>, eliminating false </a:t>
            </a:r>
            <a:r>
              <a:rPr lang="en-US" dirty="0" smtClean="0"/>
              <a:t>alarms</a:t>
            </a:r>
          </a:p>
        </p:txBody>
      </p:sp>
    </p:spTree>
    <p:extLst>
      <p:ext uri="{BB962C8B-B14F-4D97-AF65-F5344CB8AC3E}">
        <p14:creationId xmlns:p14="http://schemas.microsoft.com/office/powerpoint/2010/main" val="65107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667000" y="2057400"/>
            <a:ext cx="3810000" cy="4267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91600" cy="1143000"/>
          </a:xfrm>
        </p:spPr>
        <p:txBody>
          <a:bodyPr>
            <a:noAutofit/>
          </a:bodyPr>
          <a:lstStyle/>
          <a:p>
            <a:r>
              <a:rPr lang="en-US" smtClean="0"/>
              <a:t>Problem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11958" y="2831068"/>
            <a:ext cx="1500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external input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57200" y="3200400"/>
            <a:ext cx="220980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935422" y="1688068"/>
            <a:ext cx="122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2793166" y="2388096"/>
            <a:ext cx="3357797" cy="2807545"/>
          </a:xfrm>
          <a:custGeom>
            <a:avLst/>
            <a:gdLst>
              <a:gd name="connsiteX0" fmla="*/ 0 w 3747541"/>
              <a:gd name="connsiteY0" fmla="*/ 821778 h 2809524"/>
              <a:gd name="connsiteX1" fmla="*/ 124918 w 3747541"/>
              <a:gd name="connsiteY1" fmla="*/ 851758 h 2809524"/>
              <a:gd name="connsiteX2" fmla="*/ 244840 w 3747541"/>
              <a:gd name="connsiteY2" fmla="*/ 826775 h 2809524"/>
              <a:gd name="connsiteX3" fmla="*/ 369758 w 3747541"/>
              <a:gd name="connsiteY3" fmla="*/ 726840 h 2809524"/>
              <a:gd name="connsiteX4" fmla="*/ 489679 w 3747541"/>
              <a:gd name="connsiteY4" fmla="*/ 671876 h 2809524"/>
              <a:gd name="connsiteX5" fmla="*/ 634584 w 3747541"/>
              <a:gd name="connsiteY5" fmla="*/ 691863 h 2809524"/>
              <a:gd name="connsiteX6" fmla="*/ 789482 w 3747541"/>
              <a:gd name="connsiteY6" fmla="*/ 861752 h 2809524"/>
              <a:gd name="connsiteX7" fmla="*/ 849443 w 3747541"/>
              <a:gd name="connsiteY7" fmla="*/ 1106591 h 2809524"/>
              <a:gd name="connsiteX8" fmla="*/ 924394 w 3747541"/>
              <a:gd name="connsiteY8" fmla="*/ 1551299 h 2809524"/>
              <a:gd name="connsiteX9" fmla="*/ 1034321 w 3747541"/>
              <a:gd name="connsiteY9" fmla="*/ 2130919 h 2809524"/>
              <a:gd name="connsiteX10" fmla="*/ 1249181 w 3747541"/>
              <a:gd name="connsiteY10" fmla="*/ 2680558 h 2809524"/>
              <a:gd name="connsiteX11" fmla="*/ 1558977 w 3747541"/>
              <a:gd name="connsiteY11" fmla="*/ 2805476 h 2809524"/>
              <a:gd name="connsiteX12" fmla="*/ 1793823 w 3747541"/>
              <a:gd name="connsiteY12" fmla="*/ 2585621 h 2809524"/>
              <a:gd name="connsiteX13" fmla="*/ 1963712 w 3747541"/>
              <a:gd name="connsiteY13" fmla="*/ 1961031 h 2809524"/>
              <a:gd name="connsiteX14" fmla="*/ 2068643 w 3747541"/>
              <a:gd name="connsiteY14" fmla="*/ 1096598 h 2809524"/>
              <a:gd name="connsiteX15" fmla="*/ 2143594 w 3747541"/>
              <a:gd name="connsiteY15" fmla="*/ 541962 h 2809524"/>
              <a:gd name="connsiteX16" fmla="*/ 2293495 w 3747541"/>
              <a:gd name="connsiteY16" fmla="*/ 107247 h 2809524"/>
              <a:gd name="connsiteX17" fmla="*/ 2623279 w 3747541"/>
              <a:gd name="connsiteY17" fmla="*/ 2316 h 2809524"/>
              <a:gd name="connsiteX18" fmla="*/ 2868118 w 3747541"/>
              <a:gd name="connsiteY18" fmla="*/ 172204 h 2809524"/>
              <a:gd name="connsiteX19" fmla="*/ 3023017 w 3747541"/>
              <a:gd name="connsiteY19" fmla="*/ 432034 h 2809524"/>
              <a:gd name="connsiteX20" fmla="*/ 3147935 w 3747541"/>
              <a:gd name="connsiteY20" fmla="*/ 956690 h 2809524"/>
              <a:gd name="connsiteX21" fmla="*/ 3332813 w 3747541"/>
              <a:gd name="connsiteY21" fmla="*/ 1606263 h 2809524"/>
              <a:gd name="connsiteX22" fmla="*/ 3667594 w 3747541"/>
              <a:gd name="connsiteY22" fmla="*/ 1946040 h 2809524"/>
              <a:gd name="connsiteX23" fmla="*/ 3747541 w 3747541"/>
              <a:gd name="connsiteY23" fmla="*/ 1991011 h 2809524"/>
              <a:gd name="connsiteX0" fmla="*/ 0 w 3747541"/>
              <a:gd name="connsiteY0" fmla="*/ 821778 h 2809524"/>
              <a:gd name="connsiteX1" fmla="*/ 124918 w 3747541"/>
              <a:gd name="connsiteY1" fmla="*/ 851758 h 2809524"/>
              <a:gd name="connsiteX2" fmla="*/ 244840 w 3747541"/>
              <a:gd name="connsiteY2" fmla="*/ 826775 h 2809524"/>
              <a:gd name="connsiteX3" fmla="*/ 369758 w 3747541"/>
              <a:gd name="connsiteY3" fmla="*/ 726840 h 2809524"/>
              <a:gd name="connsiteX4" fmla="*/ 489679 w 3747541"/>
              <a:gd name="connsiteY4" fmla="*/ 671876 h 2809524"/>
              <a:gd name="connsiteX5" fmla="*/ 634584 w 3747541"/>
              <a:gd name="connsiteY5" fmla="*/ 691863 h 2809524"/>
              <a:gd name="connsiteX6" fmla="*/ 789482 w 3747541"/>
              <a:gd name="connsiteY6" fmla="*/ 876742 h 2809524"/>
              <a:gd name="connsiteX7" fmla="*/ 849443 w 3747541"/>
              <a:gd name="connsiteY7" fmla="*/ 1106591 h 2809524"/>
              <a:gd name="connsiteX8" fmla="*/ 924394 w 3747541"/>
              <a:gd name="connsiteY8" fmla="*/ 1551299 h 2809524"/>
              <a:gd name="connsiteX9" fmla="*/ 1034321 w 3747541"/>
              <a:gd name="connsiteY9" fmla="*/ 2130919 h 2809524"/>
              <a:gd name="connsiteX10" fmla="*/ 1249181 w 3747541"/>
              <a:gd name="connsiteY10" fmla="*/ 2680558 h 2809524"/>
              <a:gd name="connsiteX11" fmla="*/ 1558977 w 3747541"/>
              <a:gd name="connsiteY11" fmla="*/ 2805476 h 2809524"/>
              <a:gd name="connsiteX12" fmla="*/ 1793823 w 3747541"/>
              <a:gd name="connsiteY12" fmla="*/ 2585621 h 2809524"/>
              <a:gd name="connsiteX13" fmla="*/ 1963712 w 3747541"/>
              <a:gd name="connsiteY13" fmla="*/ 1961031 h 2809524"/>
              <a:gd name="connsiteX14" fmla="*/ 2068643 w 3747541"/>
              <a:gd name="connsiteY14" fmla="*/ 1096598 h 2809524"/>
              <a:gd name="connsiteX15" fmla="*/ 2143594 w 3747541"/>
              <a:gd name="connsiteY15" fmla="*/ 541962 h 2809524"/>
              <a:gd name="connsiteX16" fmla="*/ 2293495 w 3747541"/>
              <a:gd name="connsiteY16" fmla="*/ 107247 h 2809524"/>
              <a:gd name="connsiteX17" fmla="*/ 2623279 w 3747541"/>
              <a:gd name="connsiteY17" fmla="*/ 2316 h 2809524"/>
              <a:gd name="connsiteX18" fmla="*/ 2868118 w 3747541"/>
              <a:gd name="connsiteY18" fmla="*/ 172204 h 2809524"/>
              <a:gd name="connsiteX19" fmla="*/ 3023017 w 3747541"/>
              <a:gd name="connsiteY19" fmla="*/ 432034 h 2809524"/>
              <a:gd name="connsiteX20" fmla="*/ 3147935 w 3747541"/>
              <a:gd name="connsiteY20" fmla="*/ 956690 h 2809524"/>
              <a:gd name="connsiteX21" fmla="*/ 3332813 w 3747541"/>
              <a:gd name="connsiteY21" fmla="*/ 1606263 h 2809524"/>
              <a:gd name="connsiteX22" fmla="*/ 3667594 w 3747541"/>
              <a:gd name="connsiteY22" fmla="*/ 1946040 h 2809524"/>
              <a:gd name="connsiteX23" fmla="*/ 3747541 w 3747541"/>
              <a:gd name="connsiteY23" fmla="*/ 1991011 h 2809524"/>
              <a:gd name="connsiteX0" fmla="*/ 0 w 3747541"/>
              <a:gd name="connsiteY0" fmla="*/ 821778 h 2809524"/>
              <a:gd name="connsiteX1" fmla="*/ 124918 w 3747541"/>
              <a:gd name="connsiteY1" fmla="*/ 851758 h 2809524"/>
              <a:gd name="connsiteX2" fmla="*/ 244840 w 3747541"/>
              <a:gd name="connsiteY2" fmla="*/ 826775 h 2809524"/>
              <a:gd name="connsiteX3" fmla="*/ 369758 w 3747541"/>
              <a:gd name="connsiteY3" fmla="*/ 726840 h 2809524"/>
              <a:gd name="connsiteX4" fmla="*/ 489679 w 3747541"/>
              <a:gd name="connsiteY4" fmla="*/ 671876 h 2809524"/>
              <a:gd name="connsiteX5" fmla="*/ 634584 w 3747541"/>
              <a:gd name="connsiteY5" fmla="*/ 691863 h 2809524"/>
              <a:gd name="connsiteX6" fmla="*/ 789482 w 3747541"/>
              <a:gd name="connsiteY6" fmla="*/ 876742 h 2809524"/>
              <a:gd name="connsiteX7" fmla="*/ 849443 w 3747541"/>
              <a:gd name="connsiteY7" fmla="*/ 1106591 h 2809524"/>
              <a:gd name="connsiteX8" fmla="*/ 924394 w 3747541"/>
              <a:gd name="connsiteY8" fmla="*/ 1551299 h 2809524"/>
              <a:gd name="connsiteX9" fmla="*/ 1034321 w 3747541"/>
              <a:gd name="connsiteY9" fmla="*/ 2130919 h 2809524"/>
              <a:gd name="connsiteX10" fmla="*/ 1249181 w 3747541"/>
              <a:gd name="connsiteY10" fmla="*/ 2680558 h 2809524"/>
              <a:gd name="connsiteX11" fmla="*/ 1558977 w 3747541"/>
              <a:gd name="connsiteY11" fmla="*/ 2805476 h 2809524"/>
              <a:gd name="connsiteX12" fmla="*/ 1793823 w 3747541"/>
              <a:gd name="connsiteY12" fmla="*/ 2585621 h 2809524"/>
              <a:gd name="connsiteX13" fmla="*/ 1963712 w 3747541"/>
              <a:gd name="connsiteY13" fmla="*/ 1961031 h 2809524"/>
              <a:gd name="connsiteX14" fmla="*/ 2068643 w 3747541"/>
              <a:gd name="connsiteY14" fmla="*/ 1096598 h 2809524"/>
              <a:gd name="connsiteX15" fmla="*/ 2143594 w 3747541"/>
              <a:gd name="connsiteY15" fmla="*/ 541962 h 2809524"/>
              <a:gd name="connsiteX16" fmla="*/ 2293495 w 3747541"/>
              <a:gd name="connsiteY16" fmla="*/ 107247 h 2809524"/>
              <a:gd name="connsiteX17" fmla="*/ 2623279 w 3747541"/>
              <a:gd name="connsiteY17" fmla="*/ 2316 h 2809524"/>
              <a:gd name="connsiteX18" fmla="*/ 2868118 w 3747541"/>
              <a:gd name="connsiteY18" fmla="*/ 172204 h 2809524"/>
              <a:gd name="connsiteX19" fmla="*/ 3023017 w 3747541"/>
              <a:gd name="connsiteY19" fmla="*/ 432034 h 2809524"/>
              <a:gd name="connsiteX20" fmla="*/ 3147935 w 3747541"/>
              <a:gd name="connsiteY20" fmla="*/ 956690 h 2809524"/>
              <a:gd name="connsiteX21" fmla="*/ 3332813 w 3747541"/>
              <a:gd name="connsiteY21" fmla="*/ 1606263 h 2809524"/>
              <a:gd name="connsiteX22" fmla="*/ 3667594 w 3747541"/>
              <a:gd name="connsiteY22" fmla="*/ 1946040 h 2809524"/>
              <a:gd name="connsiteX23" fmla="*/ 3747541 w 3747541"/>
              <a:gd name="connsiteY23" fmla="*/ 1991011 h 2809524"/>
              <a:gd name="connsiteX0" fmla="*/ 0 w 3747541"/>
              <a:gd name="connsiteY0" fmla="*/ 821778 h 2809524"/>
              <a:gd name="connsiteX1" fmla="*/ 124918 w 3747541"/>
              <a:gd name="connsiteY1" fmla="*/ 851758 h 2809524"/>
              <a:gd name="connsiteX2" fmla="*/ 244840 w 3747541"/>
              <a:gd name="connsiteY2" fmla="*/ 826775 h 2809524"/>
              <a:gd name="connsiteX3" fmla="*/ 369758 w 3747541"/>
              <a:gd name="connsiteY3" fmla="*/ 726840 h 2809524"/>
              <a:gd name="connsiteX4" fmla="*/ 489679 w 3747541"/>
              <a:gd name="connsiteY4" fmla="*/ 671876 h 2809524"/>
              <a:gd name="connsiteX5" fmla="*/ 634584 w 3747541"/>
              <a:gd name="connsiteY5" fmla="*/ 691863 h 2809524"/>
              <a:gd name="connsiteX6" fmla="*/ 789482 w 3747541"/>
              <a:gd name="connsiteY6" fmla="*/ 876742 h 2809524"/>
              <a:gd name="connsiteX7" fmla="*/ 849443 w 3747541"/>
              <a:gd name="connsiteY7" fmla="*/ 1081608 h 2809524"/>
              <a:gd name="connsiteX8" fmla="*/ 924394 w 3747541"/>
              <a:gd name="connsiteY8" fmla="*/ 1551299 h 2809524"/>
              <a:gd name="connsiteX9" fmla="*/ 1034321 w 3747541"/>
              <a:gd name="connsiteY9" fmla="*/ 2130919 h 2809524"/>
              <a:gd name="connsiteX10" fmla="*/ 1249181 w 3747541"/>
              <a:gd name="connsiteY10" fmla="*/ 2680558 h 2809524"/>
              <a:gd name="connsiteX11" fmla="*/ 1558977 w 3747541"/>
              <a:gd name="connsiteY11" fmla="*/ 2805476 h 2809524"/>
              <a:gd name="connsiteX12" fmla="*/ 1793823 w 3747541"/>
              <a:gd name="connsiteY12" fmla="*/ 2585621 h 2809524"/>
              <a:gd name="connsiteX13" fmla="*/ 1963712 w 3747541"/>
              <a:gd name="connsiteY13" fmla="*/ 1961031 h 2809524"/>
              <a:gd name="connsiteX14" fmla="*/ 2068643 w 3747541"/>
              <a:gd name="connsiteY14" fmla="*/ 1096598 h 2809524"/>
              <a:gd name="connsiteX15" fmla="*/ 2143594 w 3747541"/>
              <a:gd name="connsiteY15" fmla="*/ 541962 h 2809524"/>
              <a:gd name="connsiteX16" fmla="*/ 2293495 w 3747541"/>
              <a:gd name="connsiteY16" fmla="*/ 107247 h 2809524"/>
              <a:gd name="connsiteX17" fmla="*/ 2623279 w 3747541"/>
              <a:gd name="connsiteY17" fmla="*/ 2316 h 2809524"/>
              <a:gd name="connsiteX18" fmla="*/ 2868118 w 3747541"/>
              <a:gd name="connsiteY18" fmla="*/ 172204 h 2809524"/>
              <a:gd name="connsiteX19" fmla="*/ 3023017 w 3747541"/>
              <a:gd name="connsiteY19" fmla="*/ 432034 h 2809524"/>
              <a:gd name="connsiteX20" fmla="*/ 3147935 w 3747541"/>
              <a:gd name="connsiteY20" fmla="*/ 956690 h 2809524"/>
              <a:gd name="connsiteX21" fmla="*/ 3332813 w 3747541"/>
              <a:gd name="connsiteY21" fmla="*/ 1606263 h 2809524"/>
              <a:gd name="connsiteX22" fmla="*/ 3667594 w 3747541"/>
              <a:gd name="connsiteY22" fmla="*/ 1946040 h 2809524"/>
              <a:gd name="connsiteX23" fmla="*/ 3747541 w 3747541"/>
              <a:gd name="connsiteY23" fmla="*/ 1991011 h 2809524"/>
              <a:gd name="connsiteX0" fmla="*/ 0 w 3747541"/>
              <a:gd name="connsiteY0" fmla="*/ 820574 h 2808320"/>
              <a:gd name="connsiteX1" fmla="*/ 124918 w 3747541"/>
              <a:gd name="connsiteY1" fmla="*/ 850554 h 2808320"/>
              <a:gd name="connsiteX2" fmla="*/ 244840 w 3747541"/>
              <a:gd name="connsiteY2" fmla="*/ 825571 h 2808320"/>
              <a:gd name="connsiteX3" fmla="*/ 369758 w 3747541"/>
              <a:gd name="connsiteY3" fmla="*/ 725636 h 2808320"/>
              <a:gd name="connsiteX4" fmla="*/ 489679 w 3747541"/>
              <a:gd name="connsiteY4" fmla="*/ 670672 h 2808320"/>
              <a:gd name="connsiteX5" fmla="*/ 634584 w 3747541"/>
              <a:gd name="connsiteY5" fmla="*/ 690659 h 2808320"/>
              <a:gd name="connsiteX6" fmla="*/ 789482 w 3747541"/>
              <a:gd name="connsiteY6" fmla="*/ 875538 h 2808320"/>
              <a:gd name="connsiteX7" fmla="*/ 849443 w 3747541"/>
              <a:gd name="connsiteY7" fmla="*/ 1080404 h 2808320"/>
              <a:gd name="connsiteX8" fmla="*/ 924394 w 3747541"/>
              <a:gd name="connsiteY8" fmla="*/ 1550095 h 2808320"/>
              <a:gd name="connsiteX9" fmla="*/ 1034321 w 3747541"/>
              <a:gd name="connsiteY9" fmla="*/ 2129715 h 2808320"/>
              <a:gd name="connsiteX10" fmla="*/ 1249181 w 3747541"/>
              <a:gd name="connsiteY10" fmla="*/ 2679354 h 2808320"/>
              <a:gd name="connsiteX11" fmla="*/ 1558977 w 3747541"/>
              <a:gd name="connsiteY11" fmla="*/ 2804272 h 2808320"/>
              <a:gd name="connsiteX12" fmla="*/ 1793823 w 3747541"/>
              <a:gd name="connsiteY12" fmla="*/ 2584417 h 2808320"/>
              <a:gd name="connsiteX13" fmla="*/ 1963712 w 3747541"/>
              <a:gd name="connsiteY13" fmla="*/ 1959827 h 2808320"/>
              <a:gd name="connsiteX14" fmla="*/ 2068643 w 3747541"/>
              <a:gd name="connsiteY14" fmla="*/ 1095394 h 2808320"/>
              <a:gd name="connsiteX15" fmla="*/ 2143594 w 3747541"/>
              <a:gd name="connsiteY15" fmla="*/ 540758 h 2808320"/>
              <a:gd name="connsiteX16" fmla="*/ 2298492 w 3747541"/>
              <a:gd name="connsiteY16" fmla="*/ 121033 h 2808320"/>
              <a:gd name="connsiteX17" fmla="*/ 2623279 w 3747541"/>
              <a:gd name="connsiteY17" fmla="*/ 1112 h 2808320"/>
              <a:gd name="connsiteX18" fmla="*/ 2868118 w 3747541"/>
              <a:gd name="connsiteY18" fmla="*/ 171000 h 2808320"/>
              <a:gd name="connsiteX19" fmla="*/ 3023017 w 3747541"/>
              <a:gd name="connsiteY19" fmla="*/ 430830 h 2808320"/>
              <a:gd name="connsiteX20" fmla="*/ 3147935 w 3747541"/>
              <a:gd name="connsiteY20" fmla="*/ 955486 h 2808320"/>
              <a:gd name="connsiteX21" fmla="*/ 3332813 w 3747541"/>
              <a:gd name="connsiteY21" fmla="*/ 1605059 h 2808320"/>
              <a:gd name="connsiteX22" fmla="*/ 3667594 w 3747541"/>
              <a:gd name="connsiteY22" fmla="*/ 1944836 h 2808320"/>
              <a:gd name="connsiteX23" fmla="*/ 3747541 w 3747541"/>
              <a:gd name="connsiteY23" fmla="*/ 1989807 h 2808320"/>
              <a:gd name="connsiteX0" fmla="*/ 0 w 3747541"/>
              <a:gd name="connsiteY0" fmla="*/ 819799 h 2807545"/>
              <a:gd name="connsiteX1" fmla="*/ 124918 w 3747541"/>
              <a:gd name="connsiteY1" fmla="*/ 849779 h 2807545"/>
              <a:gd name="connsiteX2" fmla="*/ 244840 w 3747541"/>
              <a:gd name="connsiteY2" fmla="*/ 824796 h 2807545"/>
              <a:gd name="connsiteX3" fmla="*/ 369758 w 3747541"/>
              <a:gd name="connsiteY3" fmla="*/ 724861 h 2807545"/>
              <a:gd name="connsiteX4" fmla="*/ 489679 w 3747541"/>
              <a:gd name="connsiteY4" fmla="*/ 669897 h 2807545"/>
              <a:gd name="connsiteX5" fmla="*/ 634584 w 3747541"/>
              <a:gd name="connsiteY5" fmla="*/ 689884 h 2807545"/>
              <a:gd name="connsiteX6" fmla="*/ 789482 w 3747541"/>
              <a:gd name="connsiteY6" fmla="*/ 874763 h 2807545"/>
              <a:gd name="connsiteX7" fmla="*/ 849443 w 3747541"/>
              <a:gd name="connsiteY7" fmla="*/ 1079629 h 2807545"/>
              <a:gd name="connsiteX8" fmla="*/ 924394 w 3747541"/>
              <a:gd name="connsiteY8" fmla="*/ 1549320 h 2807545"/>
              <a:gd name="connsiteX9" fmla="*/ 1034321 w 3747541"/>
              <a:gd name="connsiteY9" fmla="*/ 2128940 h 2807545"/>
              <a:gd name="connsiteX10" fmla="*/ 1249181 w 3747541"/>
              <a:gd name="connsiteY10" fmla="*/ 2678579 h 2807545"/>
              <a:gd name="connsiteX11" fmla="*/ 1558977 w 3747541"/>
              <a:gd name="connsiteY11" fmla="*/ 2803497 h 2807545"/>
              <a:gd name="connsiteX12" fmla="*/ 1793823 w 3747541"/>
              <a:gd name="connsiteY12" fmla="*/ 2583642 h 2807545"/>
              <a:gd name="connsiteX13" fmla="*/ 1963712 w 3747541"/>
              <a:gd name="connsiteY13" fmla="*/ 1959052 h 2807545"/>
              <a:gd name="connsiteX14" fmla="*/ 2068643 w 3747541"/>
              <a:gd name="connsiteY14" fmla="*/ 1094619 h 2807545"/>
              <a:gd name="connsiteX15" fmla="*/ 2143594 w 3747541"/>
              <a:gd name="connsiteY15" fmla="*/ 539983 h 2807545"/>
              <a:gd name="connsiteX16" fmla="*/ 2298492 w 3747541"/>
              <a:gd name="connsiteY16" fmla="*/ 120258 h 2807545"/>
              <a:gd name="connsiteX17" fmla="*/ 2623279 w 3747541"/>
              <a:gd name="connsiteY17" fmla="*/ 337 h 2807545"/>
              <a:gd name="connsiteX18" fmla="*/ 2878111 w 3747541"/>
              <a:gd name="connsiteY18" fmla="*/ 145241 h 2807545"/>
              <a:gd name="connsiteX19" fmla="*/ 3023017 w 3747541"/>
              <a:gd name="connsiteY19" fmla="*/ 430055 h 2807545"/>
              <a:gd name="connsiteX20" fmla="*/ 3147935 w 3747541"/>
              <a:gd name="connsiteY20" fmla="*/ 954711 h 2807545"/>
              <a:gd name="connsiteX21" fmla="*/ 3332813 w 3747541"/>
              <a:gd name="connsiteY21" fmla="*/ 1604284 h 2807545"/>
              <a:gd name="connsiteX22" fmla="*/ 3667594 w 3747541"/>
              <a:gd name="connsiteY22" fmla="*/ 1944061 h 2807545"/>
              <a:gd name="connsiteX23" fmla="*/ 3747541 w 3747541"/>
              <a:gd name="connsiteY23" fmla="*/ 1989032 h 2807545"/>
              <a:gd name="connsiteX0" fmla="*/ 0 w 3747541"/>
              <a:gd name="connsiteY0" fmla="*/ 819799 h 2807545"/>
              <a:gd name="connsiteX1" fmla="*/ 124918 w 3747541"/>
              <a:gd name="connsiteY1" fmla="*/ 849779 h 2807545"/>
              <a:gd name="connsiteX2" fmla="*/ 244840 w 3747541"/>
              <a:gd name="connsiteY2" fmla="*/ 824796 h 2807545"/>
              <a:gd name="connsiteX3" fmla="*/ 369758 w 3747541"/>
              <a:gd name="connsiteY3" fmla="*/ 724861 h 2807545"/>
              <a:gd name="connsiteX4" fmla="*/ 489679 w 3747541"/>
              <a:gd name="connsiteY4" fmla="*/ 669897 h 2807545"/>
              <a:gd name="connsiteX5" fmla="*/ 634584 w 3747541"/>
              <a:gd name="connsiteY5" fmla="*/ 689884 h 2807545"/>
              <a:gd name="connsiteX6" fmla="*/ 789482 w 3747541"/>
              <a:gd name="connsiteY6" fmla="*/ 874763 h 2807545"/>
              <a:gd name="connsiteX7" fmla="*/ 849443 w 3747541"/>
              <a:gd name="connsiteY7" fmla="*/ 1079629 h 2807545"/>
              <a:gd name="connsiteX8" fmla="*/ 924394 w 3747541"/>
              <a:gd name="connsiteY8" fmla="*/ 1549320 h 2807545"/>
              <a:gd name="connsiteX9" fmla="*/ 1034321 w 3747541"/>
              <a:gd name="connsiteY9" fmla="*/ 2128940 h 2807545"/>
              <a:gd name="connsiteX10" fmla="*/ 1249181 w 3747541"/>
              <a:gd name="connsiteY10" fmla="*/ 2678579 h 2807545"/>
              <a:gd name="connsiteX11" fmla="*/ 1558977 w 3747541"/>
              <a:gd name="connsiteY11" fmla="*/ 2803497 h 2807545"/>
              <a:gd name="connsiteX12" fmla="*/ 1793823 w 3747541"/>
              <a:gd name="connsiteY12" fmla="*/ 2583642 h 2807545"/>
              <a:gd name="connsiteX13" fmla="*/ 1963712 w 3747541"/>
              <a:gd name="connsiteY13" fmla="*/ 1959052 h 2807545"/>
              <a:gd name="connsiteX14" fmla="*/ 2068643 w 3747541"/>
              <a:gd name="connsiteY14" fmla="*/ 1094619 h 2807545"/>
              <a:gd name="connsiteX15" fmla="*/ 2143594 w 3747541"/>
              <a:gd name="connsiteY15" fmla="*/ 539983 h 2807545"/>
              <a:gd name="connsiteX16" fmla="*/ 2298492 w 3747541"/>
              <a:gd name="connsiteY16" fmla="*/ 120258 h 2807545"/>
              <a:gd name="connsiteX17" fmla="*/ 2623279 w 3747541"/>
              <a:gd name="connsiteY17" fmla="*/ 337 h 2807545"/>
              <a:gd name="connsiteX18" fmla="*/ 2878111 w 3747541"/>
              <a:gd name="connsiteY18" fmla="*/ 145241 h 2807545"/>
              <a:gd name="connsiteX19" fmla="*/ 3023017 w 3747541"/>
              <a:gd name="connsiteY19" fmla="*/ 430055 h 2807545"/>
              <a:gd name="connsiteX20" fmla="*/ 3147935 w 3747541"/>
              <a:gd name="connsiteY20" fmla="*/ 954711 h 2807545"/>
              <a:gd name="connsiteX21" fmla="*/ 3307829 w 3747541"/>
              <a:gd name="connsiteY21" fmla="*/ 1509346 h 2807545"/>
              <a:gd name="connsiteX22" fmla="*/ 3667594 w 3747541"/>
              <a:gd name="connsiteY22" fmla="*/ 1944061 h 2807545"/>
              <a:gd name="connsiteX23" fmla="*/ 3747541 w 3747541"/>
              <a:gd name="connsiteY23" fmla="*/ 1989032 h 2807545"/>
              <a:gd name="connsiteX0" fmla="*/ 0 w 3747541"/>
              <a:gd name="connsiteY0" fmla="*/ 819799 h 2807545"/>
              <a:gd name="connsiteX1" fmla="*/ 124918 w 3747541"/>
              <a:gd name="connsiteY1" fmla="*/ 849779 h 2807545"/>
              <a:gd name="connsiteX2" fmla="*/ 244840 w 3747541"/>
              <a:gd name="connsiteY2" fmla="*/ 824796 h 2807545"/>
              <a:gd name="connsiteX3" fmla="*/ 369758 w 3747541"/>
              <a:gd name="connsiteY3" fmla="*/ 724861 h 2807545"/>
              <a:gd name="connsiteX4" fmla="*/ 489679 w 3747541"/>
              <a:gd name="connsiteY4" fmla="*/ 669897 h 2807545"/>
              <a:gd name="connsiteX5" fmla="*/ 634584 w 3747541"/>
              <a:gd name="connsiteY5" fmla="*/ 689884 h 2807545"/>
              <a:gd name="connsiteX6" fmla="*/ 789482 w 3747541"/>
              <a:gd name="connsiteY6" fmla="*/ 874763 h 2807545"/>
              <a:gd name="connsiteX7" fmla="*/ 849443 w 3747541"/>
              <a:gd name="connsiteY7" fmla="*/ 1079629 h 2807545"/>
              <a:gd name="connsiteX8" fmla="*/ 924394 w 3747541"/>
              <a:gd name="connsiteY8" fmla="*/ 1549320 h 2807545"/>
              <a:gd name="connsiteX9" fmla="*/ 1034321 w 3747541"/>
              <a:gd name="connsiteY9" fmla="*/ 2128940 h 2807545"/>
              <a:gd name="connsiteX10" fmla="*/ 1249181 w 3747541"/>
              <a:gd name="connsiteY10" fmla="*/ 2678579 h 2807545"/>
              <a:gd name="connsiteX11" fmla="*/ 1558977 w 3747541"/>
              <a:gd name="connsiteY11" fmla="*/ 2803497 h 2807545"/>
              <a:gd name="connsiteX12" fmla="*/ 1793823 w 3747541"/>
              <a:gd name="connsiteY12" fmla="*/ 2583642 h 2807545"/>
              <a:gd name="connsiteX13" fmla="*/ 1963712 w 3747541"/>
              <a:gd name="connsiteY13" fmla="*/ 1959052 h 2807545"/>
              <a:gd name="connsiteX14" fmla="*/ 2068643 w 3747541"/>
              <a:gd name="connsiteY14" fmla="*/ 1094619 h 2807545"/>
              <a:gd name="connsiteX15" fmla="*/ 2143594 w 3747541"/>
              <a:gd name="connsiteY15" fmla="*/ 539983 h 2807545"/>
              <a:gd name="connsiteX16" fmla="*/ 2298492 w 3747541"/>
              <a:gd name="connsiteY16" fmla="*/ 120258 h 2807545"/>
              <a:gd name="connsiteX17" fmla="*/ 2623279 w 3747541"/>
              <a:gd name="connsiteY17" fmla="*/ 337 h 2807545"/>
              <a:gd name="connsiteX18" fmla="*/ 2878111 w 3747541"/>
              <a:gd name="connsiteY18" fmla="*/ 145241 h 2807545"/>
              <a:gd name="connsiteX19" fmla="*/ 3023017 w 3747541"/>
              <a:gd name="connsiteY19" fmla="*/ 430055 h 2807545"/>
              <a:gd name="connsiteX20" fmla="*/ 3147935 w 3747541"/>
              <a:gd name="connsiteY20" fmla="*/ 954711 h 2807545"/>
              <a:gd name="connsiteX21" fmla="*/ 3307829 w 3747541"/>
              <a:gd name="connsiteY21" fmla="*/ 1509346 h 2807545"/>
              <a:gd name="connsiteX22" fmla="*/ 3567660 w 3747541"/>
              <a:gd name="connsiteY22" fmla="*/ 1849123 h 2807545"/>
              <a:gd name="connsiteX23" fmla="*/ 3747541 w 3747541"/>
              <a:gd name="connsiteY23" fmla="*/ 1989032 h 2807545"/>
              <a:gd name="connsiteX0" fmla="*/ 0 w 3702570"/>
              <a:gd name="connsiteY0" fmla="*/ 819799 h 2807545"/>
              <a:gd name="connsiteX1" fmla="*/ 124918 w 3702570"/>
              <a:gd name="connsiteY1" fmla="*/ 849779 h 2807545"/>
              <a:gd name="connsiteX2" fmla="*/ 244840 w 3702570"/>
              <a:gd name="connsiteY2" fmla="*/ 824796 h 2807545"/>
              <a:gd name="connsiteX3" fmla="*/ 369758 w 3702570"/>
              <a:gd name="connsiteY3" fmla="*/ 724861 h 2807545"/>
              <a:gd name="connsiteX4" fmla="*/ 489679 w 3702570"/>
              <a:gd name="connsiteY4" fmla="*/ 669897 h 2807545"/>
              <a:gd name="connsiteX5" fmla="*/ 634584 w 3702570"/>
              <a:gd name="connsiteY5" fmla="*/ 689884 h 2807545"/>
              <a:gd name="connsiteX6" fmla="*/ 789482 w 3702570"/>
              <a:gd name="connsiteY6" fmla="*/ 874763 h 2807545"/>
              <a:gd name="connsiteX7" fmla="*/ 849443 w 3702570"/>
              <a:gd name="connsiteY7" fmla="*/ 1079629 h 2807545"/>
              <a:gd name="connsiteX8" fmla="*/ 924394 w 3702570"/>
              <a:gd name="connsiteY8" fmla="*/ 1549320 h 2807545"/>
              <a:gd name="connsiteX9" fmla="*/ 1034321 w 3702570"/>
              <a:gd name="connsiteY9" fmla="*/ 2128940 h 2807545"/>
              <a:gd name="connsiteX10" fmla="*/ 1249181 w 3702570"/>
              <a:gd name="connsiteY10" fmla="*/ 2678579 h 2807545"/>
              <a:gd name="connsiteX11" fmla="*/ 1558977 w 3702570"/>
              <a:gd name="connsiteY11" fmla="*/ 2803497 h 2807545"/>
              <a:gd name="connsiteX12" fmla="*/ 1793823 w 3702570"/>
              <a:gd name="connsiteY12" fmla="*/ 2583642 h 2807545"/>
              <a:gd name="connsiteX13" fmla="*/ 1963712 w 3702570"/>
              <a:gd name="connsiteY13" fmla="*/ 1959052 h 2807545"/>
              <a:gd name="connsiteX14" fmla="*/ 2068643 w 3702570"/>
              <a:gd name="connsiteY14" fmla="*/ 1094619 h 2807545"/>
              <a:gd name="connsiteX15" fmla="*/ 2143594 w 3702570"/>
              <a:gd name="connsiteY15" fmla="*/ 539983 h 2807545"/>
              <a:gd name="connsiteX16" fmla="*/ 2298492 w 3702570"/>
              <a:gd name="connsiteY16" fmla="*/ 120258 h 2807545"/>
              <a:gd name="connsiteX17" fmla="*/ 2623279 w 3702570"/>
              <a:gd name="connsiteY17" fmla="*/ 337 h 2807545"/>
              <a:gd name="connsiteX18" fmla="*/ 2878111 w 3702570"/>
              <a:gd name="connsiteY18" fmla="*/ 145241 h 2807545"/>
              <a:gd name="connsiteX19" fmla="*/ 3023017 w 3702570"/>
              <a:gd name="connsiteY19" fmla="*/ 430055 h 2807545"/>
              <a:gd name="connsiteX20" fmla="*/ 3147935 w 3702570"/>
              <a:gd name="connsiteY20" fmla="*/ 954711 h 2807545"/>
              <a:gd name="connsiteX21" fmla="*/ 3307829 w 3702570"/>
              <a:gd name="connsiteY21" fmla="*/ 1509346 h 2807545"/>
              <a:gd name="connsiteX22" fmla="*/ 3567660 w 3702570"/>
              <a:gd name="connsiteY22" fmla="*/ 1849123 h 2807545"/>
              <a:gd name="connsiteX23" fmla="*/ 3702570 w 3702570"/>
              <a:gd name="connsiteY23" fmla="*/ 1934068 h 2807545"/>
              <a:gd name="connsiteX0" fmla="*/ 0 w 3567660"/>
              <a:gd name="connsiteY0" fmla="*/ 819799 h 2807545"/>
              <a:gd name="connsiteX1" fmla="*/ 124918 w 3567660"/>
              <a:gd name="connsiteY1" fmla="*/ 849779 h 2807545"/>
              <a:gd name="connsiteX2" fmla="*/ 244840 w 3567660"/>
              <a:gd name="connsiteY2" fmla="*/ 824796 h 2807545"/>
              <a:gd name="connsiteX3" fmla="*/ 369758 w 3567660"/>
              <a:gd name="connsiteY3" fmla="*/ 724861 h 2807545"/>
              <a:gd name="connsiteX4" fmla="*/ 489679 w 3567660"/>
              <a:gd name="connsiteY4" fmla="*/ 669897 h 2807545"/>
              <a:gd name="connsiteX5" fmla="*/ 634584 w 3567660"/>
              <a:gd name="connsiteY5" fmla="*/ 689884 h 2807545"/>
              <a:gd name="connsiteX6" fmla="*/ 789482 w 3567660"/>
              <a:gd name="connsiteY6" fmla="*/ 874763 h 2807545"/>
              <a:gd name="connsiteX7" fmla="*/ 849443 w 3567660"/>
              <a:gd name="connsiteY7" fmla="*/ 1079629 h 2807545"/>
              <a:gd name="connsiteX8" fmla="*/ 924394 w 3567660"/>
              <a:gd name="connsiteY8" fmla="*/ 1549320 h 2807545"/>
              <a:gd name="connsiteX9" fmla="*/ 1034321 w 3567660"/>
              <a:gd name="connsiteY9" fmla="*/ 2128940 h 2807545"/>
              <a:gd name="connsiteX10" fmla="*/ 1249181 w 3567660"/>
              <a:gd name="connsiteY10" fmla="*/ 2678579 h 2807545"/>
              <a:gd name="connsiteX11" fmla="*/ 1558977 w 3567660"/>
              <a:gd name="connsiteY11" fmla="*/ 2803497 h 2807545"/>
              <a:gd name="connsiteX12" fmla="*/ 1793823 w 3567660"/>
              <a:gd name="connsiteY12" fmla="*/ 2583642 h 2807545"/>
              <a:gd name="connsiteX13" fmla="*/ 1963712 w 3567660"/>
              <a:gd name="connsiteY13" fmla="*/ 1959052 h 2807545"/>
              <a:gd name="connsiteX14" fmla="*/ 2068643 w 3567660"/>
              <a:gd name="connsiteY14" fmla="*/ 1094619 h 2807545"/>
              <a:gd name="connsiteX15" fmla="*/ 2143594 w 3567660"/>
              <a:gd name="connsiteY15" fmla="*/ 539983 h 2807545"/>
              <a:gd name="connsiteX16" fmla="*/ 2298492 w 3567660"/>
              <a:gd name="connsiteY16" fmla="*/ 120258 h 2807545"/>
              <a:gd name="connsiteX17" fmla="*/ 2623279 w 3567660"/>
              <a:gd name="connsiteY17" fmla="*/ 337 h 2807545"/>
              <a:gd name="connsiteX18" fmla="*/ 2878111 w 3567660"/>
              <a:gd name="connsiteY18" fmla="*/ 145241 h 2807545"/>
              <a:gd name="connsiteX19" fmla="*/ 3023017 w 3567660"/>
              <a:gd name="connsiteY19" fmla="*/ 430055 h 2807545"/>
              <a:gd name="connsiteX20" fmla="*/ 3147935 w 3567660"/>
              <a:gd name="connsiteY20" fmla="*/ 954711 h 2807545"/>
              <a:gd name="connsiteX21" fmla="*/ 3307829 w 3567660"/>
              <a:gd name="connsiteY21" fmla="*/ 1509346 h 2807545"/>
              <a:gd name="connsiteX22" fmla="*/ 3567660 w 3567660"/>
              <a:gd name="connsiteY22" fmla="*/ 1849123 h 2807545"/>
              <a:gd name="connsiteX0" fmla="*/ 0 w 3507699"/>
              <a:gd name="connsiteY0" fmla="*/ 819799 h 2807545"/>
              <a:gd name="connsiteX1" fmla="*/ 124918 w 3507699"/>
              <a:gd name="connsiteY1" fmla="*/ 849779 h 2807545"/>
              <a:gd name="connsiteX2" fmla="*/ 244840 w 3507699"/>
              <a:gd name="connsiteY2" fmla="*/ 824796 h 2807545"/>
              <a:gd name="connsiteX3" fmla="*/ 369758 w 3507699"/>
              <a:gd name="connsiteY3" fmla="*/ 724861 h 2807545"/>
              <a:gd name="connsiteX4" fmla="*/ 489679 w 3507699"/>
              <a:gd name="connsiteY4" fmla="*/ 669897 h 2807545"/>
              <a:gd name="connsiteX5" fmla="*/ 634584 w 3507699"/>
              <a:gd name="connsiteY5" fmla="*/ 689884 h 2807545"/>
              <a:gd name="connsiteX6" fmla="*/ 789482 w 3507699"/>
              <a:gd name="connsiteY6" fmla="*/ 874763 h 2807545"/>
              <a:gd name="connsiteX7" fmla="*/ 849443 w 3507699"/>
              <a:gd name="connsiteY7" fmla="*/ 1079629 h 2807545"/>
              <a:gd name="connsiteX8" fmla="*/ 924394 w 3507699"/>
              <a:gd name="connsiteY8" fmla="*/ 1549320 h 2807545"/>
              <a:gd name="connsiteX9" fmla="*/ 1034321 w 3507699"/>
              <a:gd name="connsiteY9" fmla="*/ 2128940 h 2807545"/>
              <a:gd name="connsiteX10" fmla="*/ 1249181 w 3507699"/>
              <a:gd name="connsiteY10" fmla="*/ 2678579 h 2807545"/>
              <a:gd name="connsiteX11" fmla="*/ 1558977 w 3507699"/>
              <a:gd name="connsiteY11" fmla="*/ 2803497 h 2807545"/>
              <a:gd name="connsiteX12" fmla="*/ 1793823 w 3507699"/>
              <a:gd name="connsiteY12" fmla="*/ 2583642 h 2807545"/>
              <a:gd name="connsiteX13" fmla="*/ 1963712 w 3507699"/>
              <a:gd name="connsiteY13" fmla="*/ 1959052 h 2807545"/>
              <a:gd name="connsiteX14" fmla="*/ 2068643 w 3507699"/>
              <a:gd name="connsiteY14" fmla="*/ 1094619 h 2807545"/>
              <a:gd name="connsiteX15" fmla="*/ 2143594 w 3507699"/>
              <a:gd name="connsiteY15" fmla="*/ 539983 h 2807545"/>
              <a:gd name="connsiteX16" fmla="*/ 2298492 w 3507699"/>
              <a:gd name="connsiteY16" fmla="*/ 120258 h 2807545"/>
              <a:gd name="connsiteX17" fmla="*/ 2623279 w 3507699"/>
              <a:gd name="connsiteY17" fmla="*/ 337 h 2807545"/>
              <a:gd name="connsiteX18" fmla="*/ 2878111 w 3507699"/>
              <a:gd name="connsiteY18" fmla="*/ 145241 h 2807545"/>
              <a:gd name="connsiteX19" fmla="*/ 3023017 w 3507699"/>
              <a:gd name="connsiteY19" fmla="*/ 430055 h 2807545"/>
              <a:gd name="connsiteX20" fmla="*/ 3147935 w 3507699"/>
              <a:gd name="connsiteY20" fmla="*/ 954711 h 2807545"/>
              <a:gd name="connsiteX21" fmla="*/ 3307829 w 3507699"/>
              <a:gd name="connsiteY21" fmla="*/ 1509346 h 2807545"/>
              <a:gd name="connsiteX22" fmla="*/ 3507699 w 3507699"/>
              <a:gd name="connsiteY22" fmla="*/ 1829136 h 2807545"/>
              <a:gd name="connsiteX0" fmla="*/ 0 w 3482715"/>
              <a:gd name="connsiteY0" fmla="*/ 819799 h 2807545"/>
              <a:gd name="connsiteX1" fmla="*/ 124918 w 3482715"/>
              <a:gd name="connsiteY1" fmla="*/ 849779 h 2807545"/>
              <a:gd name="connsiteX2" fmla="*/ 244840 w 3482715"/>
              <a:gd name="connsiteY2" fmla="*/ 824796 h 2807545"/>
              <a:gd name="connsiteX3" fmla="*/ 369758 w 3482715"/>
              <a:gd name="connsiteY3" fmla="*/ 724861 h 2807545"/>
              <a:gd name="connsiteX4" fmla="*/ 489679 w 3482715"/>
              <a:gd name="connsiteY4" fmla="*/ 669897 h 2807545"/>
              <a:gd name="connsiteX5" fmla="*/ 634584 w 3482715"/>
              <a:gd name="connsiteY5" fmla="*/ 689884 h 2807545"/>
              <a:gd name="connsiteX6" fmla="*/ 789482 w 3482715"/>
              <a:gd name="connsiteY6" fmla="*/ 874763 h 2807545"/>
              <a:gd name="connsiteX7" fmla="*/ 849443 w 3482715"/>
              <a:gd name="connsiteY7" fmla="*/ 1079629 h 2807545"/>
              <a:gd name="connsiteX8" fmla="*/ 924394 w 3482715"/>
              <a:gd name="connsiteY8" fmla="*/ 1549320 h 2807545"/>
              <a:gd name="connsiteX9" fmla="*/ 1034321 w 3482715"/>
              <a:gd name="connsiteY9" fmla="*/ 2128940 h 2807545"/>
              <a:gd name="connsiteX10" fmla="*/ 1249181 w 3482715"/>
              <a:gd name="connsiteY10" fmla="*/ 2678579 h 2807545"/>
              <a:gd name="connsiteX11" fmla="*/ 1558977 w 3482715"/>
              <a:gd name="connsiteY11" fmla="*/ 2803497 h 2807545"/>
              <a:gd name="connsiteX12" fmla="*/ 1793823 w 3482715"/>
              <a:gd name="connsiteY12" fmla="*/ 2583642 h 2807545"/>
              <a:gd name="connsiteX13" fmla="*/ 1963712 w 3482715"/>
              <a:gd name="connsiteY13" fmla="*/ 1959052 h 2807545"/>
              <a:gd name="connsiteX14" fmla="*/ 2068643 w 3482715"/>
              <a:gd name="connsiteY14" fmla="*/ 1094619 h 2807545"/>
              <a:gd name="connsiteX15" fmla="*/ 2143594 w 3482715"/>
              <a:gd name="connsiteY15" fmla="*/ 539983 h 2807545"/>
              <a:gd name="connsiteX16" fmla="*/ 2298492 w 3482715"/>
              <a:gd name="connsiteY16" fmla="*/ 120258 h 2807545"/>
              <a:gd name="connsiteX17" fmla="*/ 2623279 w 3482715"/>
              <a:gd name="connsiteY17" fmla="*/ 337 h 2807545"/>
              <a:gd name="connsiteX18" fmla="*/ 2878111 w 3482715"/>
              <a:gd name="connsiteY18" fmla="*/ 145241 h 2807545"/>
              <a:gd name="connsiteX19" fmla="*/ 3023017 w 3482715"/>
              <a:gd name="connsiteY19" fmla="*/ 430055 h 2807545"/>
              <a:gd name="connsiteX20" fmla="*/ 3147935 w 3482715"/>
              <a:gd name="connsiteY20" fmla="*/ 954711 h 2807545"/>
              <a:gd name="connsiteX21" fmla="*/ 3307829 w 3482715"/>
              <a:gd name="connsiteY21" fmla="*/ 1509346 h 2807545"/>
              <a:gd name="connsiteX22" fmla="*/ 3482715 w 3482715"/>
              <a:gd name="connsiteY22" fmla="*/ 1819143 h 2807545"/>
              <a:gd name="connsiteX0" fmla="*/ 0 w 3357797"/>
              <a:gd name="connsiteY0" fmla="*/ 849779 h 2807545"/>
              <a:gd name="connsiteX1" fmla="*/ 119922 w 3357797"/>
              <a:gd name="connsiteY1" fmla="*/ 824796 h 2807545"/>
              <a:gd name="connsiteX2" fmla="*/ 244840 w 3357797"/>
              <a:gd name="connsiteY2" fmla="*/ 724861 h 2807545"/>
              <a:gd name="connsiteX3" fmla="*/ 364761 w 3357797"/>
              <a:gd name="connsiteY3" fmla="*/ 669897 h 2807545"/>
              <a:gd name="connsiteX4" fmla="*/ 509666 w 3357797"/>
              <a:gd name="connsiteY4" fmla="*/ 689884 h 2807545"/>
              <a:gd name="connsiteX5" fmla="*/ 664564 w 3357797"/>
              <a:gd name="connsiteY5" fmla="*/ 874763 h 2807545"/>
              <a:gd name="connsiteX6" fmla="*/ 724525 w 3357797"/>
              <a:gd name="connsiteY6" fmla="*/ 1079629 h 2807545"/>
              <a:gd name="connsiteX7" fmla="*/ 799476 w 3357797"/>
              <a:gd name="connsiteY7" fmla="*/ 1549320 h 2807545"/>
              <a:gd name="connsiteX8" fmla="*/ 909403 w 3357797"/>
              <a:gd name="connsiteY8" fmla="*/ 2128940 h 2807545"/>
              <a:gd name="connsiteX9" fmla="*/ 1124263 w 3357797"/>
              <a:gd name="connsiteY9" fmla="*/ 2678579 h 2807545"/>
              <a:gd name="connsiteX10" fmla="*/ 1434059 w 3357797"/>
              <a:gd name="connsiteY10" fmla="*/ 2803497 h 2807545"/>
              <a:gd name="connsiteX11" fmla="*/ 1668905 w 3357797"/>
              <a:gd name="connsiteY11" fmla="*/ 2583642 h 2807545"/>
              <a:gd name="connsiteX12" fmla="*/ 1838794 w 3357797"/>
              <a:gd name="connsiteY12" fmla="*/ 1959052 h 2807545"/>
              <a:gd name="connsiteX13" fmla="*/ 1943725 w 3357797"/>
              <a:gd name="connsiteY13" fmla="*/ 1094619 h 2807545"/>
              <a:gd name="connsiteX14" fmla="*/ 2018676 w 3357797"/>
              <a:gd name="connsiteY14" fmla="*/ 539983 h 2807545"/>
              <a:gd name="connsiteX15" fmla="*/ 2173574 w 3357797"/>
              <a:gd name="connsiteY15" fmla="*/ 120258 h 2807545"/>
              <a:gd name="connsiteX16" fmla="*/ 2498361 w 3357797"/>
              <a:gd name="connsiteY16" fmla="*/ 337 h 2807545"/>
              <a:gd name="connsiteX17" fmla="*/ 2753193 w 3357797"/>
              <a:gd name="connsiteY17" fmla="*/ 145241 h 2807545"/>
              <a:gd name="connsiteX18" fmla="*/ 2898099 w 3357797"/>
              <a:gd name="connsiteY18" fmla="*/ 430055 h 2807545"/>
              <a:gd name="connsiteX19" fmla="*/ 3023017 w 3357797"/>
              <a:gd name="connsiteY19" fmla="*/ 954711 h 2807545"/>
              <a:gd name="connsiteX20" fmla="*/ 3182911 w 3357797"/>
              <a:gd name="connsiteY20" fmla="*/ 1509346 h 2807545"/>
              <a:gd name="connsiteX21" fmla="*/ 3357797 w 3357797"/>
              <a:gd name="connsiteY21" fmla="*/ 1819143 h 280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357797" h="2807545">
                <a:moveTo>
                  <a:pt x="0" y="849779"/>
                </a:moveTo>
                <a:cubicBezTo>
                  <a:pt x="40807" y="850612"/>
                  <a:pt x="79115" y="845616"/>
                  <a:pt x="119922" y="824796"/>
                </a:cubicBezTo>
                <a:cubicBezTo>
                  <a:pt x="160729" y="803976"/>
                  <a:pt x="204034" y="750677"/>
                  <a:pt x="244840" y="724861"/>
                </a:cubicBezTo>
                <a:cubicBezTo>
                  <a:pt x="285646" y="699045"/>
                  <a:pt x="320623" y="675727"/>
                  <a:pt x="364761" y="669897"/>
                </a:cubicBezTo>
                <a:cubicBezTo>
                  <a:pt x="408899" y="664067"/>
                  <a:pt x="459699" y="655740"/>
                  <a:pt x="509666" y="689884"/>
                </a:cubicBezTo>
                <a:cubicBezTo>
                  <a:pt x="559633" y="724028"/>
                  <a:pt x="628754" y="809806"/>
                  <a:pt x="664564" y="874763"/>
                </a:cubicBezTo>
                <a:cubicBezTo>
                  <a:pt x="700374" y="939721"/>
                  <a:pt x="702040" y="967203"/>
                  <a:pt x="724525" y="1079629"/>
                </a:cubicBezTo>
                <a:cubicBezTo>
                  <a:pt x="747010" y="1192055"/>
                  <a:pt x="768663" y="1374435"/>
                  <a:pt x="799476" y="1549320"/>
                </a:cubicBezTo>
                <a:cubicBezTo>
                  <a:pt x="830289" y="1724205"/>
                  <a:pt x="855272" y="1940730"/>
                  <a:pt x="909403" y="2128940"/>
                </a:cubicBezTo>
                <a:cubicBezTo>
                  <a:pt x="963534" y="2317150"/>
                  <a:pt x="1036820" y="2566153"/>
                  <a:pt x="1124263" y="2678579"/>
                </a:cubicBezTo>
                <a:cubicBezTo>
                  <a:pt x="1211706" y="2791005"/>
                  <a:pt x="1343285" y="2819320"/>
                  <a:pt x="1434059" y="2803497"/>
                </a:cubicBezTo>
                <a:cubicBezTo>
                  <a:pt x="1524833" y="2787674"/>
                  <a:pt x="1601449" y="2724383"/>
                  <a:pt x="1668905" y="2583642"/>
                </a:cubicBezTo>
                <a:cubicBezTo>
                  <a:pt x="1736361" y="2442901"/>
                  <a:pt x="1792991" y="2207223"/>
                  <a:pt x="1838794" y="1959052"/>
                </a:cubicBezTo>
                <a:cubicBezTo>
                  <a:pt x="1884597" y="1710882"/>
                  <a:pt x="1913745" y="1331130"/>
                  <a:pt x="1943725" y="1094619"/>
                </a:cubicBezTo>
                <a:cubicBezTo>
                  <a:pt x="1973705" y="858108"/>
                  <a:pt x="1980368" y="702376"/>
                  <a:pt x="2018676" y="539983"/>
                </a:cubicBezTo>
                <a:cubicBezTo>
                  <a:pt x="2056984" y="377590"/>
                  <a:pt x="2093627" y="210199"/>
                  <a:pt x="2173574" y="120258"/>
                </a:cubicBezTo>
                <a:cubicBezTo>
                  <a:pt x="2253521" y="30317"/>
                  <a:pt x="2401758" y="-3827"/>
                  <a:pt x="2498361" y="337"/>
                </a:cubicBezTo>
                <a:cubicBezTo>
                  <a:pt x="2594964" y="4501"/>
                  <a:pt x="2686570" y="73621"/>
                  <a:pt x="2753193" y="145241"/>
                </a:cubicBezTo>
                <a:cubicBezTo>
                  <a:pt x="2819816" y="216861"/>
                  <a:pt x="2853128" y="295143"/>
                  <a:pt x="2898099" y="430055"/>
                </a:cubicBezTo>
                <a:cubicBezTo>
                  <a:pt x="2943070" y="564967"/>
                  <a:pt x="2975548" y="774829"/>
                  <a:pt x="3023017" y="954711"/>
                </a:cubicBezTo>
                <a:cubicBezTo>
                  <a:pt x="3070486" y="1134593"/>
                  <a:pt x="3127114" y="1365274"/>
                  <a:pt x="3182911" y="1509346"/>
                </a:cubicBezTo>
                <a:cubicBezTo>
                  <a:pt x="3238708" y="1653418"/>
                  <a:pt x="3292007" y="1748356"/>
                  <a:pt x="3357797" y="1819143"/>
                </a:cubicBezTo>
              </a:path>
            </a:pathLst>
          </a:cu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269637" y="4255134"/>
            <a:ext cx="2112363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471348" y="3897868"/>
            <a:ext cx="1910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external resources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5638800" y="4267200"/>
            <a:ext cx="446240" cy="794266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733324" y="5029200"/>
            <a:ext cx="15705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inputs affect</a:t>
            </a:r>
          </a:p>
          <a:p>
            <a:pPr algn="ctr"/>
            <a:r>
              <a:rPr lang="en-US" smtClean="0"/>
              <a:t>number </a:t>
            </a:r>
            <a:r>
              <a:rPr lang="en-US" dirty="0"/>
              <a:t>of</a:t>
            </a:r>
            <a:br>
              <a:rPr lang="en-US" dirty="0"/>
            </a:br>
            <a:r>
              <a:rPr lang="en-US" dirty="0"/>
              <a:t>loop iterations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61560" y="3200400"/>
            <a:ext cx="16010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(from network,</a:t>
            </a:r>
            <a:br>
              <a:rPr lang="en-US" dirty="0" smtClean="0"/>
            </a:br>
            <a:r>
              <a:rPr lang="en-US" dirty="0" smtClean="0"/>
              <a:t>files, user, …)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630401" y="4255134"/>
            <a:ext cx="14648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(e.g. DB, files,</a:t>
            </a:r>
            <a:br>
              <a:rPr lang="en-US" dirty="0" smtClean="0"/>
            </a:br>
            <a:r>
              <a:rPr lang="en-US" dirty="0" smtClean="0"/>
              <a:t>settings, …)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76795" y="1371600"/>
            <a:ext cx="16610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chemeClr val="tx2"/>
                </a:solidFill>
              </a:rPr>
              <a:t>normal run:</a:t>
            </a:r>
            <a:endParaRPr lang="en-US" sz="2400" dirty="0">
              <a:solidFill>
                <a:schemeClr val="tx2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312470" y="6324600"/>
            <a:ext cx="1143000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28600" y="6336268"/>
            <a:ext cx="1307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flow of data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850841" y="1674674"/>
            <a:ext cx="218963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often accessed using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APIs via unstructured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strings that encode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powerful languages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(e.g. SQL, Unix shells)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7945658" y="3124200"/>
            <a:ext cx="149568" cy="77366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6182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sz="4000" smtClean="0"/>
              <a:t>VIBRANCE Approach</a:t>
            </a:r>
            <a:endParaRPr lang="en-US" sz="4000"/>
          </a:p>
        </p:txBody>
      </p:sp>
      <p:sp>
        <p:nvSpPr>
          <p:cNvPr id="6" name="Rectangle 5"/>
          <p:cNvSpPr/>
          <p:nvPr/>
        </p:nvSpPr>
        <p:spPr>
          <a:xfrm>
            <a:off x="2667000" y="1131332"/>
            <a:ext cx="3810000" cy="4267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11958" y="1905000"/>
            <a:ext cx="1500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external input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57200" y="2274332"/>
            <a:ext cx="220980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743200" y="4724400"/>
            <a:ext cx="1380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internal data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935422" y="762000"/>
            <a:ext cx="122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2793166" y="1462028"/>
            <a:ext cx="3357797" cy="2807545"/>
          </a:xfrm>
          <a:custGeom>
            <a:avLst/>
            <a:gdLst>
              <a:gd name="connsiteX0" fmla="*/ 0 w 3747541"/>
              <a:gd name="connsiteY0" fmla="*/ 821778 h 2809524"/>
              <a:gd name="connsiteX1" fmla="*/ 124918 w 3747541"/>
              <a:gd name="connsiteY1" fmla="*/ 851758 h 2809524"/>
              <a:gd name="connsiteX2" fmla="*/ 244840 w 3747541"/>
              <a:gd name="connsiteY2" fmla="*/ 826775 h 2809524"/>
              <a:gd name="connsiteX3" fmla="*/ 369758 w 3747541"/>
              <a:gd name="connsiteY3" fmla="*/ 726840 h 2809524"/>
              <a:gd name="connsiteX4" fmla="*/ 489679 w 3747541"/>
              <a:gd name="connsiteY4" fmla="*/ 671876 h 2809524"/>
              <a:gd name="connsiteX5" fmla="*/ 634584 w 3747541"/>
              <a:gd name="connsiteY5" fmla="*/ 691863 h 2809524"/>
              <a:gd name="connsiteX6" fmla="*/ 789482 w 3747541"/>
              <a:gd name="connsiteY6" fmla="*/ 861752 h 2809524"/>
              <a:gd name="connsiteX7" fmla="*/ 849443 w 3747541"/>
              <a:gd name="connsiteY7" fmla="*/ 1106591 h 2809524"/>
              <a:gd name="connsiteX8" fmla="*/ 924394 w 3747541"/>
              <a:gd name="connsiteY8" fmla="*/ 1551299 h 2809524"/>
              <a:gd name="connsiteX9" fmla="*/ 1034321 w 3747541"/>
              <a:gd name="connsiteY9" fmla="*/ 2130919 h 2809524"/>
              <a:gd name="connsiteX10" fmla="*/ 1249181 w 3747541"/>
              <a:gd name="connsiteY10" fmla="*/ 2680558 h 2809524"/>
              <a:gd name="connsiteX11" fmla="*/ 1558977 w 3747541"/>
              <a:gd name="connsiteY11" fmla="*/ 2805476 h 2809524"/>
              <a:gd name="connsiteX12" fmla="*/ 1793823 w 3747541"/>
              <a:gd name="connsiteY12" fmla="*/ 2585621 h 2809524"/>
              <a:gd name="connsiteX13" fmla="*/ 1963712 w 3747541"/>
              <a:gd name="connsiteY13" fmla="*/ 1961031 h 2809524"/>
              <a:gd name="connsiteX14" fmla="*/ 2068643 w 3747541"/>
              <a:gd name="connsiteY14" fmla="*/ 1096598 h 2809524"/>
              <a:gd name="connsiteX15" fmla="*/ 2143594 w 3747541"/>
              <a:gd name="connsiteY15" fmla="*/ 541962 h 2809524"/>
              <a:gd name="connsiteX16" fmla="*/ 2293495 w 3747541"/>
              <a:gd name="connsiteY16" fmla="*/ 107247 h 2809524"/>
              <a:gd name="connsiteX17" fmla="*/ 2623279 w 3747541"/>
              <a:gd name="connsiteY17" fmla="*/ 2316 h 2809524"/>
              <a:gd name="connsiteX18" fmla="*/ 2868118 w 3747541"/>
              <a:gd name="connsiteY18" fmla="*/ 172204 h 2809524"/>
              <a:gd name="connsiteX19" fmla="*/ 3023017 w 3747541"/>
              <a:gd name="connsiteY19" fmla="*/ 432034 h 2809524"/>
              <a:gd name="connsiteX20" fmla="*/ 3147935 w 3747541"/>
              <a:gd name="connsiteY20" fmla="*/ 956690 h 2809524"/>
              <a:gd name="connsiteX21" fmla="*/ 3332813 w 3747541"/>
              <a:gd name="connsiteY21" fmla="*/ 1606263 h 2809524"/>
              <a:gd name="connsiteX22" fmla="*/ 3667594 w 3747541"/>
              <a:gd name="connsiteY22" fmla="*/ 1946040 h 2809524"/>
              <a:gd name="connsiteX23" fmla="*/ 3747541 w 3747541"/>
              <a:gd name="connsiteY23" fmla="*/ 1991011 h 2809524"/>
              <a:gd name="connsiteX0" fmla="*/ 0 w 3747541"/>
              <a:gd name="connsiteY0" fmla="*/ 821778 h 2809524"/>
              <a:gd name="connsiteX1" fmla="*/ 124918 w 3747541"/>
              <a:gd name="connsiteY1" fmla="*/ 851758 h 2809524"/>
              <a:gd name="connsiteX2" fmla="*/ 244840 w 3747541"/>
              <a:gd name="connsiteY2" fmla="*/ 826775 h 2809524"/>
              <a:gd name="connsiteX3" fmla="*/ 369758 w 3747541"/>
              <a:gd name="connsiteY3" fmla="*/ 726840 h 2809524"/>
              <a:gd name="connsiteX4" fmla="*/ 489679 w 3747541"/>
              <a:gd name="connsiteY4" fmla="*/ 671876 h 2809524"/>
              <a:gd name="connsiteX5" fmla="*/ 634584 w 3747541"/>
              <a:gd name="connsiteY5" fmla="*/ 691863 h 2809524"/>
              <a:gd name="connsiteX6" fmla="*/ 789482 w 3747541"/>
              <a:gd name="connsiteY6" fmla="*/ 876742 h 2809524"/>
              <a:gd name="connsiteX7" fmla="*/ 849443 w 3747541"/>
              <a:gd name="connsiteY7" fmla="*/ 1106591 h 2809524"/>
              <a:gd name="connsiteX8" fmla="*/ 924394 w 3747541"/>
              <a:gd name="connsiteY8" fmla="*/ 1551299 h 2809524"/>
              <a:gd name="connsiteX9" fmla="*/ 1034321 w 3747541"/>
              <a:gd name="connsiteY9" fmla="*/ 2130919 h 2809524"/>
              <a:gd name="connsiteX10" fmla="*/ 1249181 w 3747541"/>
              <a:gd name="connsiteY10" fmla="*/ 2680558 h 2809524"/>
              <a:gd name="connsiteX11" fmla="*/ 1558977 w 3747541"/>
              <a:gd name="connsiteY11" fmla="*/ 2805476 h 2809524"/>
              <a:gd name="connsiteX12" fmla="*/ 1793823 w 3747541"/>
              <a:gd name="connsiteY12" fmla="*/ 2585621 h 2809524"/>
              <a:gd name="connsiteX13" fmla="*/ 1963712 w 3747541"/>
              <a:gd name="connsiteY13" fmla="*/ 1961031 h 2809524"/>
              <a:gd name="connsiteX14" fmla="*/ 2068643 w 3747541"/>
              <a:gd name="connsiteY14" fmla="*/ 1096598 h 2809524"/>
              <a:gd name="connsiteX15" fmla="*/ 2143594 w 3747541"/>
              <a:gd name="connsiteY15" fmla="*/ 541962 h 2809524"/>
              <a:gd name="connsiteX16" fmla="*/ 2293495 w 3747541"/>
              <a:gd name="connsiteY16" fmla="*/ 107247 h 2809524"/>
              <a:gd name="connsiteX17" fmla="*/ 2623279 w 3747541"/>
              <a:gd name="connsiteY17" fmla="*/ 2316 h 2809524"/>
              <a:gd name="connsiteX18" fmla="*/ 2868118 w 3747541"/>
              <a:gd name="connsiteY18" fmla="*/ 172204 h 2809524"/>
              <a:gd name="connsiteX19" fmla="*/ 3023017 w 3747541"/>
              <a:gd name="connsiteY19" fmla="*/ 432034 h 2809524"/>
              <a:gd name="connsiteX20" fmla="*/ 3147935 w 3747541"/>
              <a:gd name="connsiteY20" fmla="*/ 956690 h 2809524"/>
              <a:gd name="connsiteX21" fmla="*/ 3332813 w 3747541"/>
              <a:gd name="connsiteY21" fmla="*/ 1606263 h 2809524"/>
              <a:gd name="connsiteX22" fmla="*/ 3667594 w 3747541"/>
              <a:gd name="connsiteY22" fmla="*/ 1946040 h 2809524"/>
              <a:gd name="connsiteX23" fmla="*/ 3747541 w 3747541"/>
              <a:gd name="connsiteY23" fmla="*/ 1991011 h 2809524"/>
              <a:gd name="connsiteX0" fmla="*/ 0 w 3747541"/>
              <a:gd name="connsiteY0" fmla="*/ 821778 h 2809524"/>
              <a:gd name="connsiteX1" fmla="*/ 124918 w 3747541"/>
              <a:gd name="connsiteY1" fmla="*/ 851758 h 2809524"/>
              <a:gd name="connsiteX2" fmla="*/ 244840 w 3747541"/>
              <a:gd name="connsiteY2" fmla="*/ 826775 h 2809524"/>
              <a:gd name="connsiteX3" fmla="*/ 369758 w 3747541"/>
              <a:gd name="connsiteY3" fmla="*/ 726840 h 2809524"/>
              <a:gd name="connsiteX4" fmla="*/ 489679 w 3747541"/>
              <a:gd name="connsiteY4" fmla="*/ 671876 h 2809524"/>
              <a:gd name="connsiteX5" fmla="*/ 634584 w 3747541"/>
              <a:gd name="connsiteY5" fmla="*/ 691863 h 2809524"/>
              <a:gd name="connsiteX6" fmla="*/ 789482 w 3747541"/>
              <a:gd name="connsiteY6" fmla="*/ 876742 h 2809524"/>
              <a:gd name="connsiteX7" fmla="*/ 849443 w 3747541"/>
              <a:gd name="connsiteY7" fmla="*/ 1106591 h 2809524"/>
              <a:gd name="connsiteX8" fmla="*/ 924394 w 3747541"/>
              <a:gd name="connsiteY8" fmla="*/ 1551299 h 2809524"/>
              <a:gd name="connsiteX9" fmla="*/ 1034321 w 3747541"/>
              <a:gd name="connsiteY9" fmla="*/ 2130919 h 2809524"/>
              <a:gd name="connsiteX10" fmla="*/ 1249181 w 3747541"/>
              <a:gd name="connsiteY10" fmla="*/ 2680558 h 2809524"/>
              <a:gd name="connsiteX11" fmla="*/ 1558977 w 3747541"/>
              <a:gd name="connsiteY11" fmla="*/ 2805476 h 2809524"/>
              <a:gd name="connsiteX12" fmla="*/ 1793823 w 3747541"/>
              <a:gd name="connsiteY12" fmla="*/ 2585621 h 2809524"/>
              <a:gd name="connsiteX13" fmla="*/ 1963712 w 3747541"/>
              <a:gd name="connsiteY13" fmla="*/ 1961031 h 2809524"/>
              <a:gd name="connsiteX14" fmla="*/ 2068643 w 3747541"/>
              <a:gd name="connsiteY14" fmla="*/ 1096598 h 2809524"/>
              <a:gd name="connsiteX15" fmla="*/ 2143594 w 3747541"/>
              <a:gd name="connsiteY15" fmla="*/ 541962 h 2809524"/>
              <a:gd name="connsiteX16" fmla="*/ 2293495 w 3747541"/>
              <a:gd name="connsiteY16" fmla="*/ 107247 h 2809524"/>
              <a:gd name="connsiteX17" fmla="*/ 2623279 w 3747541"/>
              <a:gd name="connsiteY17" fmla="*/ 2316 h 2809524"/>
              <a:gd name="connsiteX18" fmla="*/ 2868118 w 3747541"/>
              <a:gd name="connsiteY18" fmla="*/ 172204 h 2809524"/>
              <a:gd name="connsiteX19" fmla="*/ 3023017 w 3747541"/>
              <a:gd name="connsiteY19" fmla="*/ 432034 h 2809524"/>
              <a:gd name="connsiteX20" fmla="*/ 3147935 w 3747541"/>
              <a:gd name="connsiteY20" fmla="*/ 956690 h 2809524"/>
              <a:gd name="connsiteX21" fmla="*/ 3332813 w 3747541"/>
              <a:gd name="connsiteY21" fmla="*/ 1606263 h 2809524"/>
              <a:gd name="connsiteX22" fmla="*/ 3667594 w 3747541"/>
              <a:gd name="connsiteY22" fmla="*/ 1946040 h 2809524"/>
              <a:gd name="connsiteX23" fmla="*/ 3747541 w 3747541"/>
              <a:gd name="connsiteY23" fmla="*/ 1991011 h 2809524"/>
              <a:gd name="connsiteX0" fmla="*/ 0 w 3747541"/>
              <a:gd name="connsiteY0" fmla="*/ 821778 h 2809524"/>
              <a:gd name="connsiteX1" fmla="*/ 124918 w 3747541"/>
              <a:gd name="connsiteY1" fmla="*/ 851758 h 2809524"/>
              <a:gd name="connsiteX2" fmla="*/ 244840 w 3747541"/>
              <a:gd name="connsiteY2" fmla="*/ 826775 h 2809524"/>
              <a:gd name="connsiteX3" fmla="*/ 369758 w 3747541"/>
              <a:gd name="connsiteY3" fmla="*/ 726840 h 2809524"/>
              <a:gd name="connsiteX4" fmla="*/ 489679 w 3747541"/>
              <a:gd name="connsiteY4" fmla="*/ 671876 h 2809524"/>
              <a:gd name="connsiteX5" fmla="*/ 634584 w 3747541"/>
              <a:gd name="connsiteY5" fmla="*/ 691863 h 2809524"/>
              <a:gd name="connsiteX6" fmla="*/ 789482 w 3747541"/>
              <a:gd name="connsiteY6" fmla="*/ 876742 h 2809524"/>
              <a:gd name="connsiteX7" fmla="*/ 849443 w 3747541"/>
              <a:gd name="connsiteY7" fmla="*/ 1081608 h 2809524"/>
              <a:gd name="connsiteX8" fmla="*/ 924394 w 3747541"/>
              <a:gd name="connsiteY8" fmla="*/ 1551299 h 2809524"/>
              <a:gd name="connsiteX9" fmla="*/ 1034321 w 3747541"/>
              <a:gd name="connsiteY9" fmla="*/ 2130919 h 2809524"/>
              <a:gd name="connsiteX10" fmla="*/ 1249181 w 3747541"/>
              <a:gd name="connsiteY10" fmla="*/ 2680558 h 2809524"/>
              <a:gd name="connsiteX11" fmla="*/ 1558977 w 3747541"/>
              <a:gd name="connsiteY11" fmla="*/ 2805476 h 2809524"/>
              <a:gd name="connsiteX12" fmla="*/ 1793823 w 3747541"/>
              <a:gd name="connsiteY12" fmla="*/ 2585621 h 2809524"/>
              <a:gd name="connsiteX13" fmla="*/ 1963712 w 3747541"/>
              <a:gd name="connsiteY13" fmla="*/ 1961031 h 2809524"/>
              <a:gd name="connsiteX14" fmla="*/ 2068643 w 3747541"/>
              <a:gd name="connsiteY14" fmla="*/ 1096598 h 2809524"/>
              <a:gd name="connsiteX15" fmla="*/ 2143594 w 3747541"/>
              <a:gd name="connsiteY15" fmla="*/ 541962 h 2809524"/>
              <a:gd name="connsiteX16" fmla="*/ 2293495 w 3747541"/>
              <a:gd name="connsiteY16" fmla="*/ 107247 h 2809524"/>
              <a:gd name="connsiteX17" fmla="*/ 2623279 w 3747541"/>
              <a:gd name="connsiteY17" fmla="*/ 2316 h 2809524"/>
              <a:gd name="connsiteX18" fmla="*/ 2868118 w 3747541"/>
              <a:gd name="connsiteY18" fmla="*/ 172204 h 2809524"/>
              <a:gd name="connsiteX19" fmla="*/ 3023017 w 3747541"/>
              <a:gd name="connsiteY19" fmla="*/ 432034 h 2809524"/>
              <a:gd name="connsiteX20" fmla="*/ 3147935 w 3747541"/>
              <a:gd name="connsiteY20" fmla="*/ 956690 h 2809524"/>
              <a:gd name="connsiteX21" fmla="*/ 3332813 w 3747541"/>
              <a:gd name="connsiteY21" fmla="*/ 1606263 h 2809524"/>
              <a:gd name="connsiteX22" fmla="*/ 3667594 w 3747541"/>
              <a:gd name="connsiteY22" fmla="*/ 1946040 h 2809524"/>
              <a:gd name="connsiteX23" fmla="*/ 3747541 w 3747541"/>
              <a:gd name="connsiteY23" fmla="*/ 1991011 h 2809524"/>
              <a:gd name="connsiteX0" fmla="*/ 0 w 3747541"/>
              <a:gd name="connsiteY0" fmla="*/ 820574 h 2808320"/>
              <a:gd name="connsiteX1" fmla="*/ 124918 w 3747541"/>
              <a:gd name="connsiteY1" fmla="*/ 850554 h 2808320"/>
              <a:gd name="connsiteX2" fmla="*/ 244840 w 3747541"/>
              <a:gd name="connsiteY2" fmla="*/ 825571 h 2808320"/>
              <a:gd name="connsiteX3" fmla="*/ 369758 w 3747541"/>
              <a:gd name="connsiteY3" fmla="*/ 725636 h 2808320"/>
              <a:gd name="connsiteX4" fmla="*/ 489679 w 3747541"/>
              <a:gd name="connsiteY4" fmla="*/ 670672 h 2808320"/>
              <a:gd name="connsiteX5" fmla="*/ 634584 w 3747541"/>
              <a:gd name="connsiteY5" fmla="*/ 690659 h 2808320"/>
              <a:gd name="connsiteX6" fmla="*/ 789482 w 3747541"/>
              <a:gd name="connsiteY6" fmla="*/ 875538 h 2808320"/>
              <a:gd name="connsiteX7" fmla="*/ 849443 w 3747541"/>
              <a:gd name="connsiteY7" fmla="*/ 1080404 h 2808320"/>
              <a:gd name="connsiteX8" fmla="*/ 924394 w 3747541"/>
              <a:gd name="connsiteY8" fmla="*/ 1550095 h 2808320"/>
              <a:gd name="connsiteX9" fmla="*/ 1034321 w 3747541"/>
              <a:gd name="connsiteY9" fmla="*/ 2129715 h 2808320"/>
              <a:gd name="connsiteX10" fmla="*/ 1249181 w 3747541"/>
              <a:gd name="connsiteY10" fmla="*/ 2679354 h 2808320"/>
              <a:gd name="connsiteX11" fmla="*/ 1558977 w 3747541"/>
              <a:gd name="connsiteY11" fmla="*/ 2804272 h 2808320"/>
              <a:gd name="connsiteX12" fmla="*/ 1793823 w 3747541"/>
              <a:gd name="connsiteY12" fmla="*/ 2584417 h 2808320"/>
              <a:gd name="connsiteX13" fmla="*/ 1963712 w 3747541"/>
              <a:gd name="connsiteY13" fmla="*/ 1959827 h 2808320"/>
              <a:gd name="connsiteX14" fmla="*/ 2068643 w 3747541"/>
              <a:gd name="connsiteY14" fmla="*/ 1095394 h 2808320"/>
              <a:gd name="connsiteX15" fmla="*/ 2143594 w 3747541"/>
              <a:gd name="connsiteY15" fmla="*/ 540758 h 2808320"/>
              <a:gd name="connsiteX16" fmla="*/ 2298492 w 3747541"/>
              <a:gd name="connsiteY16" fmla="*/ 121033 h 2808320"/>
              <a:gd name="connsiteX17" fmla="*/ 2623279 w 3747541"/>
              <a:gd name="connsiteY17" fmla="*/ 1112 h 2808320"/>
              <a:gd name="connsiteX18" fmla="*/ 2868118 w 3747541"/>
              <a:gd name="connsiteY18" fmla="*/ 171000 h 2808320"/>
              <a:gd name="connsiteX19" fmla="*/ 3023017 w 3747541"/>
              <a:gd name="connsiteY19" fmla="*/ 430830 h 2808320"/>
              <a:gd name="connsiteX20" fmla="*/ 3147935 w 3747541"/>
              <a:gd name="connsiteY20" fmla="*/ 955486 h 2808320"/>
              <a:gd name="connsiteX21" fmla="*/ 3332813 w 3747541"/>
              <a:gd name="connsiteY21" fmla="*/ 1605059 h 2808320"/>
              <a:gd name="connsiteX22" fmla="*/ 3667594 w 3747541"/>
              <a:gd name="connsiteY22" fmla="*/ 1944836 h 2808320"/>
              <a:gd name="connsiteX23" fmla="*/ 3747541 w 3747541"/>
              <a:gd name="connsiteY23" fmla="*/ 1989807 h 2808320"/>
              <a:gd name="connsiteX0" fmla="*/ 0 w 3747541"/>
              <a:gd name="connsiteY0" fmla="*/ 819799 h 2807545"/>
              <a:gd name="connsiteX1" fmla="*/ 124918 w 3747541"/>
              <a:gd name="connsiteY1" fmla="*/ 849779 h 2807545"/>
              <a:gd name="connsiteX2" fmla="*/ 244840 w 3747541"/>
              <a:gd name="connsiteY2" fmla="*/ 824796 h 2807545"/>
              <a:gd name="connsiteX3" fmla="*/ 369758 w 3747541"/>
              <a:gd name="connsiteY3" fmla="*/ 724861 h 2807545"/>
              <a:gd name="connsiteX4" fmla="*/ 489679 w 3747541"/>
              <a:gd name="connsiteY4" fmla="*/ 669897 h 2807545"/>
              <a:gd name="connsiteX5" fmla="*/ 634584 w 3747541"/>
              <a:gd name="connsiteY5" fmla="*/ 689884 h 2807545"/>
              <a:gd name="connsiteX6" fmla="*/ 789482 w 3747541"/>
              <a:gd name="connsiteY6" fmla="*/ 874763 h 2807545"/>
              <a:gd name="connsiteX7" fmla="*/ 849443 w 3747541"/>
              <a:gd name="connsiteY7" fmla="*/ 1079629 h 2807545"/>
              <a:gd name="connsiteX8" fmla="*/ 924394 w 3747541"/>
              <a:gd name="connsiteY8" fmla="*/ 1549320 h 2807545"/>
              <a:gd name="connsiteX9" fmla="*/ 1034321 w 3747541"/>
              <a:gd name="connsiteY9" fmla="*/ 2128940 h 2807545"/>
              <a:gd name="connsiteX10" fmla="*/ 1249181 w 3747541"/>
              <a:gd name="connsiteY10" fmla="*/ 2678579 h 2807545"/>
              <a:gd name="connsiteX11" fmla="*/ 1558977 w 3747541"/>
              <a:gd name="connsiteY11" fmla="*/ 2803497 h 2807545"/>
              <a:gd name="connsiteX12" fmla="*/ 1793823 w 3747541"/>
              <a:gd name="connsiteY12" fmla="*/ 2583642 h 2807545"/>
              <a:gd name="connsiteX13" fmla="*/ 1963712 w 3747541"/>
              <a:gd name="connsiteY13" fmla="*/ 1959052 h 2807545"/>
              <a:gd name="connsiteX14" fmla="*/ 2068643 w 3747541"/>
              <a:gd name="connsiteY14" fmla="*/ 1094619 h 2807545"/>
              <a:gd name="connsiteX15" fmla="*/ 2143594 w 3747541"/>
              <a:gd name="connsiteY15" fmla="*/ 539983 h 2807545"/>
              <a:gd name="connsiteX16" fmla="*/ 2298492 w 3747541"/>
              <a:gd name="connsiteY16" fmla="*/ 120258 h 2807545"/>
              <a:gd name="connsiteX17" fmla="*/ 2623279 w 3747541"/>
              <a:gd name="connsiteY17" fmla="*/ 337 h 2807545"/>
              <a:gd name="connsiteX18" fmla="*/ 2878111 w 3747541"/>
              <a:gd name="connsiteY18" fmla="*/ 145241 h 2807545"/>
              <a:gd name="connsiteX19" fmla="*/ 3023017 w 3747541"/>
              <a:gd name="connsiteY19" fmla="*/ 430055 h 2807545"/>
              <a:gd name="connsiteX20" fmla="*/ 3147935 w 3747541"/>
              <a:gd name="connsiteY20" fmla="*/ 954711 h 2807545"/>
              <a:gd name="connsiteX21" fmla="*/ 3332813 w 3747541"/>
              <a:gd name="connsiteY21" fmla="*/ 1604284 h 2807545"/>
              <a:gd name="connsiteX22" fmla="*/ 3667594 w 3747541"/>
              <a:gd name="connsiteY22" fmla="*/ 1944061 h 2807545"/>
              <a:gd name="connsiteX23" fmla="*/ 3747541 w 3747541"/>
              <a:gd name="connsiteY23" fmla="*/ 1989032 h 2807545"/>
              <a:gd name="connsiteX0" fmla="*/ 0 w 3747541"/>
              <a:gd name="connsiteY0" fmla="*/ 819799 h 2807545"/>
              <a:gd name="connsiteX1" fmla="*/ 124918 w 3747541"/>
              <a:gd name="connsiteY1" fmla="*/ 849779 h 2807545"/>
              <a:gd name="connsiteX2" fmla="*/ 244840 w 3747541"/>
              <a:gd name="connsiteY2" fmla="*/ 824796 h 2807545"/>
              <a:gd name="connsiteX3" fmla="*/ 369758 w 3747541"/>
              <a:gd name="connsiteY3" fmla="*/ 724861 h 2807545"/>
              <a:gd name="connsiteX4" fmla="*/ 489679 w 3747541"/>
              <a:gd name="connsiteY4" fmla="*/ 669897 h 2807545"/>
              <a:gd name="connsiteX5" fmla="*/ 634584 w 3747541"/>
              <a:gd name="connsiteY5" fmla="*/ 689884 h 2807545"/>
              <a:gd name="connsiteX6" fmla="*/ 789482 w 3747541"/>
              <a:gd name="connsiteY6" fmla="*/ 874763 h 2807545"/>
              <a:gd name="connsiteX7" fmla="*/ 849443 w 3747541"/>
              <a:gd name="connsiteY7" fmla="*/ 1079629 h 2807545"/>
              <a:gd name="connsiteX8" fmla="*/ 924394 w 3747541"/>
              <a:gd name="connsiteY8" fmla="*/ 1549320 h 2807545"/>
              <a:gd name="connsiteX9" fmla="*/ 1034321 w 3747541"/>
              <a:gd name="connsiteY9" fmla="*/ 2128940 h 2807545"/>
              <a:gd name="connsiteX10" fmla="*/ 1249181 w 3747541"/>
              <a:gd name="connsiteY10" fmla="*/ 2678579 h 2807545"/>
              <a:gd name="connsiteX11" fmla="*/ 1558977 w 3747541"/>
              <a:gd name="connsiteY11" fmla="*/ 2803497 h 2807545"/>
              <a:gd name="connsiteX12" fmla="*/ 1793823 w 3747541"/>
              <a:gd name="connsiteY12" fmla="*/ 2583642 h 2807545"/>
              <a:gd name="connsiteX13" fmla="*/ 1963712 w 3747541"/>
              <a:gd name="connsiteY13" fmla="*/ 1959052 h 2807545"/>
              <a:gd name="connsiteX14" fmla="*/ 2068643 w 3747541"/>
              <a:gd name="connsiteY14" fmla="*/ 1094619 h 2807545"/>
              <a:gd name="connsiteX15" fmla="*/ 2143594 w 3747541"/>
              <a:gd name="connsiteY15" fmla="*/ 539983 h 2807545"/>
              <a:gd name="connsiteX16" fmla="*/ 2298492 w 3747541"/>
              <a:gd name="connsiteY16" fmla="*/ 120258 h 2807545"/>
              <a:gd name="connsiteX17" fmla="*/ 2623279 w 3747541"/>
              <a:gd name="connsiteY17" fmla="*/ 337 h 2807545"/>
              <a:gd name="connsiteX18" fmla="*/ 2878111 w 3747541"/>
              <a:gd name="connsiteY18" fmla="*/ 145241 h 2807545"/>
              <a:gd name="connsiteX19" fmla="*/ 3023017 w 3747541"/>
              <a:gd name="connsiteY19" fmla="*/ 430055 h 2807545"/>
              <a:gd name="connsiteX20" fmla="*/ 3147935 w 3747541"/>
              <a:gd name="connsiteY20" fmla="*/ 954711 h 2807545"/>
              <a:gd name="connsiteX21" fmla="*/ 3307829 w 3747541"/>
              <a:gd name="connsiteY21" fmla="*/ 1509346 h 2807545"/>
              <a:gd name="connsiteX22" fmla="*/ 3667594 w 3747541"/>
              <a:gd name="connsiteY22" fmla="*/ 1944061 h 2807545"/>
              <a:gd name="connsiteX23" fmla="*/ 3747541 w 3747541"/>
              <a:gd name="connsiteY23" fmla="*/ 1989032 h 2807545"/>
              <a:gd name="connsiteX0" fmla="*/ 0 w 3747541"/>
              <a:gd name="connsiteY0" fmla="*/ 819799 h 2807545"/>
              <a:gd name="connsiteX1" fmla="*/ 124918 w 3747541"/>
              <a:gd name="connsiteY1" fmla="*/ 849779 h 2807545"/>
              <a:gd name="connsiteX2" fmla="*/ 244840 w 3747541"/>
              <a:gd name="connsiteY2" fmla="*/ 824796 h 2807545"/>
              <a:gd name="connsiteX3" fmla="*/ 369758 w 3747541"/>
              <a:gd name="connsiteY3" fmla="*/ 724861 h 2807545"/>
              <a:gd name="connsiteX4" fmla="*/ 489679 w 3747541"/>
              <a:gd name="connsiteY4" fmla="*/ 669897 h 2807545"/>
              <a:gd name="connsiteX5" fmla="*/ 634584 w 3747541"/>
              <a:gd name="connsiteY5" fmla="*/ 689884 h 2807545"/>
              <a:gd name="connsiteX6" fmla="*/ 789482 w 3747541"/>
              <a:gd name="connsiteY6" fmla="*/ 874763 h 2807545"/>
              <a:gd name="connsiteX7" fmla="*/ 849443 w 3747541"/>
              <a:gd name="connsiteY7" fmla="*/ 1079629 h 2807545"/>
              <a:gd name="connsiteX8" fmla="*/ 924394 w 3747541"/>
              <a:gd name="connsiteY8" fmla="*/ 1549320 h 2807545"/>
              <a:gd name="connsiteX9" fmla="*/ 1034321 w 3747541"/>
              <a:gd name="connsiteY9" fmla="*/ 2128940 h 2807545"/>
              <a:gd name="connsiteX10" fmla="*/ 1249181 w 3747541"/>
              <a:gd name="connsiteY10" fmla="*/ 2678579 h 2807545"/>
              <a:gd name="connsiteX11" fmla="*/ 1558977 w 3747541"/>
              <a:gd name="connsiteY11" fmla="*/ 2803497 h 2807545"/>
              <a:gd name="connsiteX12" fmla="*/ 1793823 w 3747541"/>
              <a:gd name="connsiteY12" fmla="*/ 2583642 h 2807545"/>
              <a:gd name="connsiteX13" fmla="*/ 1963712 w 3747541"/>
              <a:gd name="connsiteY13" fmla="*/ 1959052 h 2807545"/>
              <a:gd name="connsiteX14" fmla="*/ 2068643 w 3747541"/>
              <a:gd name="connsiteY14" fmla="*/ 1094619 h 2807545"/>
              <a:gd name="connsiteX15" fmla="*/ 2143594 w 3747541"/>
              <a:gd name="connsiteY15" fmla="*/ 539983 h 2807545"/>
              <a:gd name="connsiteX16" fmla="*/ 2298492 w 3747541"/>
              <a:gd name="connsiteY16" fmla="*/ 120258 h 2807545"/>
              <a:gd name="connsiteX17" fmla="*/ 2623279 w 3747541"/>
              <a:gd name="connsiteY17" fmla="*/ 337 h 2807545"/>
              <a:gd name="connsiteX18" fmla="*/ 2878111 w 3747541"/>
              <a:gd name="connsiteY18" fmla="*/ 145241 h 2807545"/>
              <a:gd name="connsiteX19" fmla="*/ 3023017 w 3747541"/>
              <a:gd name="connsiteY19" fmla="*/ 430055 h 2807545"/>
              <a:gd name="connsiteX20" fmla="*/ 3147935 w 3747541"/>
              <a:gd name="connsiteY20" fmla="*/ 954711 h 2807545"/>
              <a:gd name="connsiteX21" fmla="*/ 3307829 w 3747541"/>
              <a:gd name="connsiteY21" fmla="*/ 1509346 h 2807545"/>
              <a:gd name="connsiteX22" fmla="*/ 3567660 w 3747541"/>
              <a:gd name="connsiteY22" fmla="*/ 1849123 h 2807545"/>
              <a:gd name="connsiteX23" fmla="*/ 3747541 w 3747541"/>
              <a:gd name="connsiteY23" fmla="*/ 1989032 h 2807545"/>
              <a:gd name="connsiteX0" fmla="*/ 0 w 3702570"/>
              <a:gd name="connsiteY0" fmla="*/ 819799 h 2807545"/>
              <a:gd name="connsiteX1" fmla="*/ 124918 w 3702570"/>
              <a:gd name="connsiteY1" fmla="*/ 849779 h 2807545"/>
              <a:gd name="connsiteX2" fmla="*/ 244840 w 3702570"/>
              <a:gd name="connsiteY2" fmla="*/ 824796 h 2807545"/>
              <a:gd name="connsiteX3" fmla="*/ 369758 w 3702570"/>
              <a:gd name="connsiteY3" fmla="*/ 724861 h 2807545"/>
              <a:gd name="connsiteX4" fmla="*/ 489679 w 3702570"/>
              <a:gd name="connsiteY4" fmla="*/ 669897 h 2807545"/>
              <a:gd name="connsiteX5" fmla="*/ 634584 w 3702570"/>
              <a:gd name="connsiteY5" fmla="*/ 689884 h 2807545"/>
              <a:gd name="connsiteX6" fmla="*/ 789482 w 3702570"/>
              <a:gd name="connsiteY6" fmla="*/ 874763 h 2807545"/>
              <a:gd name="connsiteX7" fmla="*/ 849443 w 3702570"/>
              <a:gd name="connsiteY7" fmla="*/ 1079629 h 2807545"/>
              <a:gd name="connsiteX8" fmla="*/ 924394 w 3702570"/>
              <a:gd name="connsiteY8" fmla="*/ 1549320 h 2807545"/>
              <a:gd name="connsiteX9" fmla="*/ 1034321 w 3702570"/>
              <a:gd name="connsiteY9" fmla="*/ 2128940 h 2807545"/>
              <a:gd name="connsiteX10" fmla="*/ 1249181 w 3702570"/>
              <a:gd name="connsiteY10" fmla="*/ 2678579 h 2807545"/>
              <a:gd name="connsiteX11" fmla="*/ 1558977 w 3702570"/>
              <a:gd name="connsiteY11" fmla="*/ 2803497 h 2807545"/>
              <a:gd name="connsiteX12" fmla="*/ 1793823 w 3702570"/>
              <a:gd name="connsiteY12" fmla="*/ 2583642 h 2807545"/>
              <a:gd name="connsiteX13" fmla="*/ 1963712 w 3702570"/>
              <a:gd name="connsiteY13" fmla="*/ 1959052 h 2807545"/>
              <a:gd name="connsiteX14" fmla="*/ 2068643 w 3702570"/>
              <a:gd name="connsiteY14" fmla="*/ 1094619 h 2807545"/>
              <a:gd name="connsiteX15" fmla="*/ 2143594 w 3702570"/>
              <a:gd name="connsiteY15" fmla="*/ 539983 h 2807545"/>
              <a:gd name="connsiteX16" fmla="*/ 2298492 w 3702570"/>
              <a:gd name="connsiteY16" fmla="*/ 120258 h 2807545"/>
              <a:gd name="connsiteX17" fmla="*/ 2623279 w 3702570"/>
              <a:gd name="connsiteY17" fmla="*/ 337 h 2807545"/>
              <a:gd name="connsiteX18" fmla="*/ 2878111 w 3702570"/>
              <a:gd name="connsiteY18" fmla="*/ 145241 h 2807545"/>
              <a:gd name="connsiteX19" fmla="*/ 3023017 w 3702570"/>
              <a:gd name="connsiteY19" fmla="*/ 430055 h 2807545"/>
              <a:gd name="connsiteX20" fmla="*/ 3147935 w 3702570"/>
              <a:gd name="connsiteY20" fmla="*/ 954711 h 2807545"/>
              <a:gd name="connsiteX21" fmla="*/ 3307829 w 3702570"/>
              <a:gd name="connsiteY21" fmla="*/ 1509346 h 2807545"/>
              <a:gd name="connsiteX22" fmla="*/ 3567660 w 3702570"/>
              <a:gd name="connsiteY22" fmla="*/ 1849123 h 2807545"/>
              <a:gd name="connsiteX23" fmla="*/ 3702570 w 3702570"/>
              <a:gd name="connsiteY23" fmla="*/ 1934068 h 2807545"/>
              <a:gd name="connsiteX0" fmla="*/ 0 w 3567660"/>
              <a:gd name="connsiteY0" fmla="*/ 819799 h 2807545"/>
              <a:gd name="connsiteX1" fmla="*/ 124918 w 3567660"/>
              <a:gd name="connsiteY1" fmla="*/ 849779 h 2807545"/>
              <a:gd name="connsiteX2" fmla="*/ 244840 w 3567660"/>
              <a:gd name="connsiteY2" fmla="*/ 824796 h 2807545"/>
              <a:gd name="connsiteX3" fmla="*/ 369758 w 3567660"/>
              <a:gd name="connsiteY3" fmla="*/ 724861 h 2807545"/>
              <a:gd name="connsiteX4" fmla="*/ 489679 w 3567660"/>
              <a:gd name="connsiteY4" fmla="*/ 669897 h 2807545"/>
              <a:gd name="connsiteX5" fmla="*/ 634584 w 3567660"/>
              <a:gd name="connsiteY5" fmla="*/ 689884 h 2807545"/>
              <a:gd name="connsiteX6" fmla="*/ 789482 w 3567660"/>
              <a:gd name="connsiteY6" fmla="*/ 874763 h 2807545"/>
              <a:gd name="connsiteX7" fmla="*/ 849443 w 3567660"/>
              <a:gd name="connsiteY7" fmla="*/ 1079629 h 2807545"/>
              <a:gd name="connsiteX8" fmla="*/ 924394 w 3567660"/>
              <a:gd name="connsiteY8" fmla="*/ 1549320 h 2807545"/>
              <a:gd name="connsiteX9" fmla="*/ 1034321 w 3567660"/>
              <a:gd name="connsiteY9" fmla="*/ 2128940 h 2807545"/>
              <a:gd name="connsiteX10" fmla="*/ 1249181 w 3567660"/>
              <a:gd name="connsiteY10" fmla="*/ 2678579 h 2807545"/>
              <a:gd name="connsiteX11" fmla="*/ 1558977 w 3567660"/>
              <a:gd name="connsiteY11" fmla="*/ 2803497 h 2807545"/>
              <a:gd name="connsiteX12" fmla="*/ 1793823 w 3567660"/>
              <a:gd name="connsiteY12" fmla="*/ 2583642 h 2807545"/>
              <a:gd name="connsiteX13" fmla="*/ 1963712 w 3567660"/>
              <a:gd name="connsiteY13" fmla="*/ 1959052 h 2807545"/>
              <a:gd name="connsiteX14" fmla="*/ 2068643 w 3567660"/>
              <a:gd name="connsiteY14" fmla="*/ 1094619 h 2807545"/>
              <a:gd name="connsiteX15" fmla="*/ 2143594 w 3567660"/>
              <a:gd name="connsiteY15" fmla="*/ 539983 h 2807545"/>
              <a:gd name="connsiteX16" fmla="*/ 2298492 w 3567660"/>
              <a:gd name="connsiteY16" fmla="*/ 120258 h 2807545"/>
              <a:gd name="connsiteX17" fmla="*/ 2623279 w 3567660"/>
              <a:gd name="connsiteY17" fmla="*/ 337 h 2807545"/>
              <a:gd name="connsiteX18" fmla="*/ 2878111 w 3567660"/>
              <a:gd name="connsiteY18" fmla="*/ 145241 h 2807545"/>
              <a:gd name="connsiteX19" fmla="*/ 3023017 w 3567660"/>
              <a:gd name="connsiteY19" fmla="*/ 430055 h 2807545"/>
              <a:gd name="connsiteX20" fmla="*/ 3147935 w 3567660"/>
              <a:gd name="connsiteY20" fmla="*/ 954711 h 2807545"/>
              <a:gd name="connsiteX21" fmla="*/ 3307829 w 3567660"/>
              <a:gd name="connsiteY21" fmla="*/ 1509346 h 2807545"/>
              <a:gd name="connsiteX22" fmla="*/ 3567660 w 3567660"/>
              <a:gd name="connsiteY22" fmla="*/ 1849123 h 2807545"/>
              <a:gd name="connsiteX0" fmla="*/ 0 w 3507699"/>
              <a:gd name="connsiteY0" fmla="*/ 819799 h 2807545"/>
              <a:gd name="connsiteX1" fmla="*/ 124918 w 3507699"/>
              <a:gd name="connsiteY1" fmla="*/ 849779 h 2807545"/>
              <a:gd name="connsiteX2" fmla="*/ 244840 w 3507699"/>
              <a:gd name="connsiteY2" fmla="*/ 824796 h 2807545"/>
              <a:gd name="connsiteX3" fmla="*/ 369758 w 3507699"/>
              <a:gd name="connsiteY3" fmla="*/ 724861 h 2807545"/>
              <a:gd name="connsiteX4" fmla="*/ 489679 w 3507699"/>
              <a:gd name="connsiteY4" fmla="*/ 669897 h 2807545"/>
              <a:gd name="connsiteX5" fmla="*/ 634584 w 3507699"/>
              <a:gd name="connsiteY5" fmla="*/ 689884 h 2807545"/>
              <a:gd name="connsiteX6" fmla="*/ 789482 w 3507699"/>
              <a:gd name="connsiteY6" fmla="*/ 874763 h 2807545"/>
              <a:gd name="connsiteX7" fmla="*/ 849443 w 3507699"/>
              <a:gd name="connsiteY7" fmla="*/ 1079629 h 2807545"/>
              <a:gd name="connsiteX8" fmla="*/ 924394 w 3507699"/>
              <a:gd name="connsiteY8" fmla="*/ 1549320 h 2807545"/>
              <a:gd name="connsiteX9" fmla="*/ 1034321 w 3507699"/>
              <a:gd name="connsiteY9" fmla="*/ 2128940 h 2807545"/>
              <a:gd name="connsiteX10" fmla="*/ 1249181 w 3507699"/>
              <a:gd name="connsiteY10" fmla="*/ 2678579 h 2807545"/>
              <a:gd name="connsiteX11" fmla="*/ 1558977 w 3507699"/>
              <a:gd name="connsiteY11" fmla="*/ 2803497 h 2807545"/>
              <a:gd name="connsiteX12" fmla="*/ 1793823 w 3507699"/>
              <a:gd name="connsiteY12" fmla="*/ 2583642 h 2807545"/>
              <a:gd name="connsiteX13" fmla="*/ 1963712 w 3507699"/>
              <a:gd name="connsiteY13" fmla="*/ 1959052 h 2807545"/>
              <a:gd name="connsiteX14" fmla="*/ 2068643 w 3507699"/>
              <a:gd name="connsiteY14" fmla="*/ 1094619 h 2807545"/>
              <a:gd name="connsiteX15" fmla="*/ 2143594 w 3507699"/>
              <a:gd name="connsiteY15" fmla="*/ 539983 h 2807545"/>
              <a:gd name="connsiteX16" fmla="*/ 2298492 w 3507699"/>
              <a:gd name="connsiteY16" fmla="*/ 120258 h 2807545"/>
              <a:gd name="connsiteX17" fmla="*/ 2623279 w 3507699"/>
              <a:gd name="connsiteY17" fmla="*/ 337 h 2807545"/>
              <a:gd name="connsiteX18" fmla="*/ 2878111 w 3507699"/>
              <a:gd name="connsiteY18" fmla="*/ 145241 h 2807545"/>
              <a:gd name="connsiteX19" fmla="*/ 3023017 w 3507699"/>
              <a:gd name="connsiteY19" fmla="*/ 430055 h 2807545"/>
              <a:gd name="connsiteX20" fmla="*/ 3147935 w 3507699"/>
              <a:gd name="connsiteY20" fmla="*/ 954711 h 2807545"/>
              <a:gd name="connsiteX21" fmla="*/ 3307829 w 3507699"/>
              <a:gd name="connsiteY21" fmla="*/ 1509346 h 2807545"/>
              <a:gd name="connsiteX22" fmla="*/ 3507699 w 3507699"/>
              <a:gd name="connsiteY22" fmla="*/ 1829136 h 2807545"/>
              <a:gd name="connsiteX0" fmla="*/ 0 w 3482715"/>
              <a:gd name="connsiteY0" fmla="*/ 819799 h 2807545"/>
              <a:gd name="connsiteX1" fmla="*/ 124918 w 3482715"/>
              <a:gd name="connsiteY1" fmla="*/ 849779 h 2807545"/>
              <a:gd name="connsiteX2" fmla="*/ 244840 w 3482715"/>
              <a:gd name="connsiteY2" fmla="*/ 824796 h 2807545"/>
              <a:gd name="connsiteX3" fmla="*/ 369758 w 3482715"/>
              <a:gd name="connsiteY3" fmla="*/ 724861 h 2807545"/>
              <a:gd name="connsiteX4" fmla="*/ 489679 w 3482715"/>
              <a:gd name="connsiteY4" fmla="*/ 669897 h 2807545"/>
              <a:gd name="connsiteX5" fmla="*/ 634584 w 3482715"/>
              <a:gd name="connsiteY5" fmla="*/ 689884 h 2807545"/>
              <a:gd name="connsiteX6" fmla="*/ 789482 w 3482715"/>
              <a:gd name="connsiteY6" fmla="*/ 874763 h 2807545"/>
              <a:gd name="connsiteX7" fmla="*/ 849443 w 3482715"/>
              <a:gd name="connsiteY7" fmla="*/ 1079629 h 2807545"/>
              <a:gd name="connsiteX8" fmla="*/ 924394 w 3482715"/>
              <a:gd name="connsiteY8" fmla="*/ 1549320 h 2807545"/>
              <a:gd name="connsiteX9" fmla="*/ 1034321 w 3482715"/>
              <a:gd name="connsiteY9" fmla="*/ 2128940 h 2807545"/>
              <a:gd name="connsiteX10" fmla="*/ 1249181 w 3482715"/>
              <a:gd name="connsiteY10" fmla="*/ 2678579 h 2807545"/>
              <a:gd name="connsiteX11" fmla="*/ 1558977 w 3482715"/>
              <a:gd name="connsiteY11" fmla="*/ 2803497 h 2807545"/>
              <a:gd name="connsiteX12" fmla="*/ 1793823 w 3482715"/>
              <a:gd name="connsiteY12" fmla="*/ 2583642 h 2807545"/>
              <a:gd name="connsiteX13" fmla="*/ 1963712 w 3482715"/>
              <a:gd name="connsiteY13" fmla="*/ 1959052 h 2807545"/>
              <a:gd name="connsiteX14" fmla="*/ 2068643 w 3482715"/>
              <a:gd name="connsiteY14" fmla="*/ 1094619 h 2807545"/>
              <a:gd name="connsiteX15" fmla="*/ 2143594 w 3482715"/>
              <a:gd name="connsiteY15" fmla="*/ 539983 h 2807545"/>
              <a:gd name="connsiteX16" fmla="*/ 2298492 w 3482715"/>
              <a:gd name="connsiteY16" fmla="*/ 120258 h 2807545"/>
              <a:gd name="connsiteX17" fmla="*/ 2623279 w 3482715"/>
              <a:gd name="connsiteY17" fmla="*/ 337 h 2807545"/>
              <a:gd name="connsiteX18" fmla="*/ 2878111 w 3482715"/>
              <a:gd name="connsiteY18" fmla="*/ 145241 h 2807545"/>
              <a:gd name="connsiteX19" fmla="*/ 3023017 w 3482715"/>
              <a:gd name="connsiteY19" fmla="*/ 430055 h 2807545"/>
              <a:gd name="connsiteX20" fmla="*/ 3147935 w 3482715"/>
              <a:gd name="connsiteY20" fmla="*/ 954711 h 2807545"/>
              <a:gd name="connsiteX21" fmla="*/ 3307829 w 3482715"/>
              <a:gd name="connsiteY21" fmla="*/ 1509346 h 2807545"/>
              <a:gd name="connsiteX22" fmla="*/ 3482715 w 3482715"/>
              <a:gd name="connsiteY22" fmla="*/ 1819143 h 2807545"/>
              <a:gd name="connsiteX0" fmla="*/ 0 w 3357797"/>
              <a:gd name="connsiteY0" fmla="*/ 849779 h 2807545"/>
              <a:gd name="connsiteX1" fmla="*/ 119922 w 3357797"/>
              <a:gd name="connsiteY1" fmla="*/ 824796 h 2807545"/>
              <a:gd name="connsiteX2" fmla="*/ 244840 w 3357797"/>
              <a:gd name="connsiteY2" fmla="*/ 724861 h 2807545"/>
              <a:gd name="connsiteX3" fmla="*/ 364761 w 3357797"/>
              <a:gd name="connsiteY3" fmla="*/ 669897 h 2807545"/>
              <a:gd name="connsiteX4" fmla="*/ 509666 w 3357797"/>
              <a:gd name="connsiteY4" fmla="*/ 689884 h 2807545"/>
              <a:gd name="connsiteX5" fmla="*/ 664564 w 3357797"/>
              <a:gd name="connsiteY5" fmla="*/ 874763 h 2807545"/>
              <a:gd name="connsiteX6" fmla="*/ 724525 w 3357797"/>
              <a:gd name="connsiteY6" fmla="*/ 1079629 h 2807545"/>
              <a:gd name="connsiteX7" fmla="*/ 799476 w 3357797"/>
              <a:gd name="connsiteY7" fmla="*/ 1549320 h 2807545"/>
              <a:gd name="connsiteX8" fmla="*/ 909403 w 3357797"/>
              <a:gd name="connsiteY8" fmla="*/ 2128940 h 2807545"/>
              <a:gd name="connsiteX9" fmla="*/ 1124263 w 3357797"/>
              <a:gd name="connsiteY9" fmla="*/ 2678579 h 2807545"/>
              <a:gd name="connsiteX10" fmla="*/ 1434059 w 3357797"/>
              <a:gd name="connsiteY10" fmla="*/ 2803497 h 2807545"/>
              <a:gd name="connsiteX11" fmla="*/ 1668905 w 3357797"/>
              <a:gd name="connsiteY11" fmla="*/ 2583642 h 2807545"/>
              <a:gd name="connsiteX12" fmla="*/ 1838794 w 3357797"/>
              <a:gd name="connsiteY12" fmla="*/ 1959052 h 2807545"/>
              <a:gd name="connsiteX13" fmla="*/ 1943725 w 3357797"/>
              <a:gd name="connsiteY13" fmla="*/ 1094619 h 2807545"/>
              <a:gd name="connsiteX14" fmla="*/ 2018676 w 3357797"/>
              <a:gd name="connsiteY14" fmla="*/ 539983 h 2807545"/>
              <a:gd name="connsiteX15" fmla="*/ 2173574 w 3357797"/>
              <a:gd name="connsiteY15" fmla="*/ 120258 h 2807545"/>
              <a:gd name="connsiteX16" fmla="*/ 2498361 w 3357797"/>
              <a:gd name="connsiteY16" fmla="*/ 337 h 2807545"/>
              <a:gd name="connsiteX17" fmla="*/ 2753193 w 3357797"/>
              <a:gd name="connsiteY17" fmla="*/ 145241 h 2807545"/>
              <a:gd name="connsiteX18" fmla="*/ 2898099 w 3357797"/>
              <a:gd name="connsiteY18" fmla="*/ 430055 h 2807545"/>
              <a:gd name="connsiteX19" fmla="*/ 3023017 w 3357797"/>
              <a:gd name="connsiteY19" fmla="*/ 954711 h 2807545"/>
              <a:gd name="connsiteX20" fmla="*/ 3182911 w 3357797"/>
              <a:gd name="connsiteY20" fmla="*/ 1509346 h 2807545"/>
              <a:gd name="connsiteX21" fmla="*/ 3357797 w 3357797"/>
              <a:gd name="connsiteY21" fmla="*/ 1819143 h 280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357797" h="2807545">
                <a:moveTo>
                  <a:pt x="0" y="849779"/>
                </a:moveTo>
                <a:cubicBezTo>
                  <a:pt x="40807" y="850612"/>
                  <a:pt x="79115" y="845616"/>
                  <a:pt x="119922" y="824796"/>
                </a:cubicBezTo>
                <a:cubicBezTo>
                  <a:pt x="160729" y="803976"/>
                  <a:pt x="204034" y="750677"/>
                  <a:pt x="244840" y="724861"/>
                </a:cubicBezTo>
                <a:cubicBezTo>
                  <a:pt x="285646" y="699045"/>
                  <a:pt x="320623" y="675727"/>
                  <a:pt x="364761" y="669897"/>
                </a:cubicBezTo>
                <a:cubicBezTo>
                  <a:pt x="408899" y="664067"/>
                  <a:pt x="459699" y="655740"/>
                  <a:pt x="509666" y="689884"/>
                </a:cubicBezTo>
                <a:cubicBezTo>
                  <a:pt x="559633" y="724028"/>
                  <a:pt x="628754" y="809806"/>
                  <a:pt x="664564" y="874763"/>
                </a:cubicBezTo>
                <a:cubicBezTo>
                  <a:pt x="700374" y="939721"/>
                  <a:pt x="702040" y="967203"/>
                  <a:pt x="724525" y="1079629"/>
                </a:cubicBezTo>
                <a:cubicBezTo>
                  <a:pt x="747010" y="1192055"/>
                  <a:pt x="768663" y="1374435"/>
                  <a:pt x="799476" y="1549320"/>
                </a:cubicBezTo>
                <a:cubicBezTo>
                  <a:pt x="830289" y="1724205"/>
                  <a:pt x="855272" y="1940730"/>
                  <a:pt x="909403" y="2128940"/>
                </a:cubicBezTo>
                <a:cubicBezTo>
                  <a:pt x="963534" y="2317150"/>
                  <a:pt x="1036820" y="2566153"/>
                  <a:pt x="1124263" y="2678579"/>
                </a:cubicBezTo>
                <a:cubicBezTo>
                  <a:pt x="1211706" y="2791005"/>
                  <a:pt x="1343285" y="2819320"/>
                  <a:pt x="1434059" y="2803497"/>
                </a:cubicBezTo>
                <a:cubicBezTo>
                  <a:pt x="1524833" y="2787674"/>
                  <a:pt x="1601449" y="2724383"/>
                  <a:pt x="1668905" y="2583642"/>
                </a:cubicBezTo>
                <a:cubicBezTo>
                  <a:pt x="1736361" y="2442901"/>
                  <a:pt x="1792991" y="2207223"/>
                  <a:pt x="1838794" y="1959052"/>
                </a:cubicBezTo>
                <a:cubicBezTo>
                  <a:pt x="1884597" y="1710882"/>
                  <a:pt x="1913745" y="1331130"/>
                  <a:pt x="1943725" y="1094619"/>
                </a:cubicBezTo>
                <a:cubicBezTo>
                  <a:pt x="1973705" y="858108"/>
                  <a:pt x="1980368" y="702376"/>
                  <a:pt x="2018676" y="539983"/>
                </a:cubicBezTo>
                <a:cubicBezTo>
                  <a:pt x="2056984" y="377590"/>
                  <a:pt x="2093627" y="210199"/>
                  <a:pt x="2173574" y="120258"/>
                </a:cubicBezTo>
                <a:cubicBezTo>
                  <a:pt x="2253521" y="30317"/>
                  <a:pt x="2401758" y="-3827"/>
                  <a:pt x="2498361" y="337"/>
                </a:cubicBezTo>
                <a:cubicBezTo>
                  <a:pt x="2594964" y="4501"/>
                  <a:pt x="2686570" y="73621"/>
                  <a:pt x="2753193" y="145241"/>
                </a:cubicBezTo>
                <a:cubicBezTo>
                  <a:pt x="2819816" y="216861"/>
                  <a:pt x="2853128" y="295143"/>
                  <a:pt x="2898099" y="430055"/>
                </a:cubicBezTo>
                <a:cubicBezTo>
                  <a:pt x="2943070" y="564967"/>
                  <a:pt x="2975548" y="774829"/>
                  <a:pt x="3023017" y="954711"/>
                </a:cubicBezTo>
                <a:cubicBezTo>
                  <a:pt x="3070486" y="1134593"/>
                  <a:pt x="3127114" y="1365274"/>
                  <a:pt x="3182911" y="1509346"/>
                </a:cubicBezTo>
                <a:cubicBezTo>
                  <a:pt x="3238708" y="1653418"/>
                  <a:pt x="3292007" y="1748356"/>
                  <a:pt x="3357797" y="1819143"/>
                </a:cubicBezTo>
              </a:path>
            </a:pathLst>
          </a:cu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Arrow Connector 11"/>
          <p:cNvCxnSpPr>
            <a:stCxn id="9" idx="0"/>
          </p:cNvCxnSpPr>
          <p:nvPr/>
        </p:nvCxnSpPr>
        <p:spPr>
          <a:xfrm flipV="1">
            <a:off x="3433486" y="4267200"/>
            <a:ext cx="452714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61560" y="2274332"/>
            <a:ext cx="16010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(from network,</a:t>
            </a:r>
            <a:br>
              <a:rPr lang="en-US" dirty="0" smtClean="0"/>
            </a:br>
            <a:r>
              <a:rPr lang="en-US" dirty="0" smtClean="0"/>
              <a:t>files, user, …)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3048000" y="1905000"/>
            <a:ext cx="152400" cy="152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962400" y="4343400"/>
            <a:ext cx="152400" cy="152400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657600" y="3048000"/>
            <a:ext cx="152400" cy="152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2438400" y="1981200"/>
            <a:ext cx="152400" cy="152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648200" y="3657600"/>
            <a:ext cx="152400" cy="152400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800600" y="3657600"/>
            <a:ext cx="152400" cy="152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4419600" y="1905000"/>
            <a:ext cx="152400" cy="152400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4572000" y="1905000"/>
            <a:ext cx="152400" cy="152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5867400" y="2286000"/>
            <a:ext cx="152400" cy="152400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019800" y="2286000"/>
            <a:ext cx="152400" cy="152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381000" y="4078069"/>
            <a:ext cx="144276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u="sng" dirty="0" smtClean="0">
                <a:solidFill>
                  <a:srgbClr val="00B050"/>
                </a:solidFill>
              </a:rPr>
              <a:t>track</a:t>
            </a:r>
            <a:r>
              <a:rPr lang="en-US" b="1" dirty="0" smtClean="0">
                <a:solidFill>
                  <a:srgbClr val="00B050"/>
                </a:solidFill>
              </a:rPr>
              <a:t> data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rgbClr val="00B050"/>
                </a:solidFill>
              </a:rPr>
              <a:t>provenance,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rgbClr val="00B050"/>
                </a:solidFill>
              </a:rPr>
              <a:t>statically and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rgbClr val="00B050"/>
                </a:solidFill>
              </a:rPr>
              <a:t>at run time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69775" y="5204936"/>
            <a:ext cx="874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trusted</a:t>
            </a:r>
          </a:p>
        </p:txBody>
      </p:sp>
      <p:sp>
        <p:nvSpPr>
          <p:cNvPr id="49" name="Rectangle 48"/>
          <p:cNvSpPr/>
          <p:nvPr/>
        </p:nvSpPr>
        <p:spPr>
          <a:xfrm>
            <a:off x="762904" y="5330677"/>
            <a:ext cx="152400" cy="152400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50" name="Rectangle 49"/>
          <p:cNvSpPr/>
          <p:nvPr/>
        </p:nvSpPr>
        <p:spPr>
          <a:xfrm>
            <a:off x="762904" y="5547609"/>
            <a:ext cx="152400" cy="152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51" name="TextBox 50"/>
          <p:cNvSpPr txBox="1"/>
          <p:nvPr/>
        </p:nvSpPr>
        <p:spPr>
          <a:xfrm>
            <a:off x="869775" y="5421868"/>
            <a:ext cx="1119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untrusted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38200" y="3657600"/>
            <a:ext cx="5501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00B050"/>
                </a:solidFill>
                <a:sym typeface="Wingdings"/>
              </a:rPr>
              <a:t></a:t>
            </a:r>
            <a:endParaRPr lang="en-US" sz="2000" b="1" dirty="0">
              <a:solidFill>
                <a:srgbClr val="00B050"/>
              </a:solidFill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 flipV="1">
            <a:off x="1752600" y="3581400"/>
            <a:ext cx="1752600" cy="838200"/>
          </a:xfrm>
          <a:prstGeom prst="straightConnector1">
            <a:avLst/>
          </a:prstGeom>
          <a:ln w="76200">
            <a:solidFill>
              <a:srgbClr val="00B050"/>
            </a:solidFill>
            <a:prstDash val="sys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0561" y="5949335"/>
            <a:ext cx="21863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(untrusted data may</a:t>
            </a:r>
          </a:p>
          <a:p>
            <a:pPr algn="ctr"/>
            <a:r>
              <a:rPr lang="en-US" b="1" dirty="0" smtClean="0">
                <a:solidFill>
                  <a:srgbClr val="00B050"/>
                </a:solidFill>
              </a:rPr>
              <a:t>be dangerous or not)</a:t>
            </a:r>
            <a:endParaRPr lang="en-US" b="1" dirty="0">
              <a:solidFill>
                <a:srgbClr val="00B050"/>
              </a:solidFill>
            </a:endParaRPr>
          </a:p>
        </p:txBody>
      </p:sp>
      <p:cxnSp>
        <p:nvCxnSpPr>
          <p:cNvPr id="73" name="Straight Arrow Connector 72"/>
          <p:cNvCxnSpPr/>
          <p:nvPr/>
        </p:nvCxnSpPr>
        <p:spPr>
          <a:xfrm flipH="1">
            <a:off x="5638800" y="3341132"/>
            <a:ext cx="446240" cy="794266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609600" y="5786415"/>
            <a:ext cx="152400" cy="152400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36" name="Rectangle 35"/>
          <p:cNvSpPr/>
          <p:nvPr/>
        </p:nvSpPr>
        <p:spPr>
          <a:xfrm>
            <a:off x="761190" y="5786415"/>
            <a:ext cx="152400" cy="152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39" name="TextBox 38"/>
          <p:cNvSpPr txBox="1"/>
          <p:nvPr/>
        </p:nvSpPr>
        <p:spPr>
          <a:xfrm>
            <a:off x="869775" y="5660033"/>
            <a:ext cx="767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mixed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733324" y="4182070"/>
            <a:ext cx="15705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inputs affect</a:t>
            </a:r>
          </a:p>
          <a:p>
            <a:pPr algn="ctr"/>
            <a:r>
              <a:rPr lang="en-US" smtClean="0"/>
              <a:t>number </a:t>
            </a:r>
            <a:r>
              <a:rPr lang="en-US" dirty="0"/>
              <a:t>of</a:t>
            </a:r>
            <a:br>
              <a:rPr lang="en-US" dirty="0"/>
            </a:br>
            <a:r>
              <a:rPr lang="en-US" dirty="0"/>
              <a:t>loop iterations</a:t>
            </a: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6269637" y="3329066"/>
            <a:ext cx="2493363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6781800" y="2971800"/>
            <a:ext cx="1910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external resources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7125052" y="3329066"/>
            <a:ext cx="14648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(e.g. DB, files,</a:t>
            </a:r>
            <a:br>
              <a:rPr lang="en-US" dirty="0" smtClean="0"/>
            </a:br>
            <a:r>
              <a:rPr lang="en-US" dirty="0" smtClean="0"/>
              <a:t>settings, …)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841860" y="4614445"/>
            <a:ext cx="20467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u="sng" dirty="0" smtClean="0">
                <a:solidFill>
                  <a:srgbClr val="00B050"/>
                </a:solidFill>
              </a:rPr>
              <a:t>confine</a:t>
            </a:r>
            <a:r>
              <a:rPr lang="en-US" b="1" dirty="0" smtClean="0">
                <a:solidFill>
                  <a:srgbClr val="00B050"/>
                </a:solidFill>
              </a:rPr>
              <a:t> dangerous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rgbClr val="00B050"/>
                </a:solidFill>
              </a:rPr>
              <a:t>untrusted data as it</a:t>
            </a:r>
          </a:p>
          <a:p>
            <a:pPr algn="ctr"/>
            <a:r>
              <a:rPr lang="en-US" b="1" dirty="0" smtClean="0">
                <a:solidFill>
                  <a:srgbClr val="00B050"/>
                </a:solidFill>
              </a:rPr>
              <a:t>is about to be used</a:t>
            </a:r>
            <a:endParaRPr lang="en-US" b="1" dirty="0">
              <a:solidFill>
                <a:srgbClr val="00B050"/>
              </a:solidFill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 flipH="1" flipV="1">
            <a:off x="6553200" y="3505200"/>
            <a:ext cx="914400" cy="990600"/>
          </a:xfrm>
          <a:prstGeom prst="straightConnector1">
            <a:avLst/>
          </a:prstGeom>
          <a:ln w="76200">
            <a:solidFill>
              <a:srgbClr val="00B050"/>
            </a:solidFill>
            <a:prstDash val="sys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7577031" y="4191000"/>
            <a:ext cx="5501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00B050"/>
                </a:solidFill>
                <a:sym typeface="Wingdings"/>
              </a:rPr>
              <a:t>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468110" y="6044625"/>
            <a:ext cx="36184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u="sng" dirty="0" smtClean="0">
                <a:solidFill>
                  <a:srgbClr val="00B050"/>
                </a:solidFill>
              </a:rPr>
              <a:t>randomize</a:t>
            </a:r>
            <a:r>
              <a:rPr lang="en-US" b="1" dirty="0" smtClean="0">
                <a:solidFill>
                  <a:srgbClr val="00B050"/>
                </a:solidFill>
              </a:rPr>
              <a:t> trusted keywords so that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rgbClr val="00B050"/>
                </a:solidFill>
              </a:rPr>
              <a:t>attacker cannot create valid syntax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971800" y="6120825"/>
            <a:ext cx="5501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00B050"/>
                </a:solidFill>
                <a:sym typeface="Wingdings"/>
              </a:rPr>
              <a:t></a:t>
            </a:r>
            <a:endParaRPr lang="en-US" sz="2000" b="1" dirty="0">
              <a:solidFill>
                <a:srgbClr val="00B050"/>
              </a:solidFill>
            </a:endParaRPr>
          </a:p>
        </p:txBody>
      </p:sp>
      <p:cxnSp>
        <p:nvCxnSpPr>
          <p:cNvPr id="61" name="Straight Arrow Connector 60"/>
          <p:cNvCxnSpPr/>
          <p:nvPr/>
        </p:nvCxnSpPr>
        <p:spPr>
          <a:xfrm flipH="1" flipV="1">
            <a:off x="3962400" y="5105400"/>
            <a:ext cx="533400" cy="914400"/>
          </a:xfrm>
          <a:prstGeom prst="straightConnector1">
            <a:avLst/>
          </a:prstGeom>
          <a:ln w="76200">
            <a:solidFill>
              <a:srgbClr val="00B050"/>
            </a:solidFill>
            <a:prstDash val="sys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3" descr="C:\Users\AC\AppData\Local\Microsoft\Windows\Temporary Internet Files\Content.IE5\L91LVKYR\MC90019924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667000"/>
            <a:ext cx="629381" cy="592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&quot;No&quot; Symbol 62"/>
          <p:cNvSpPr/>
          <p:nvPr/>
        </p:nvSpPr>
        <p:spPr>
          <a:xfrm>
            <a:off x="6248400" y="2819400"/>
            <a:ext cx="533400" cy="516197"/>
          </a:xfrm>
          <a:prstGeom prst="noSmoking">
            <a:avLst>
              <a:gd name="adj" fmla="val 10735"/>
            </a:avLst>
          </a:prstGeom>
          <a:solidFill>
            <a:srgbClr val="C0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64" name="Picture 2" descr="C:\Users\AC\AppData\Local\Microsoft\Windows\Temporary Internet Files\Content.IE5\NOP7A7DY\MC90037103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943600" y="3581400"/>
            <a:ext cx="524448" cy="583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&quot;No&quot; Symbol 64"/>
          <p:cNvSpPr/>
          <p:nvPr/>
        </p:nvSpPr>
        <p:spPr>
          <a:xfrm>
            <a:off x="5867400" y="3733800"/>
            <a:ext cx="533400" cy="516197"/>
          </a:xfrm>
          <a:prstGeom prst="noSmoking">
            <a:avLst>
              <a:gd name="adj" fmla="val 10735"/>
            </a:avLst>
          </a:prstGeom>
          <a:solidFill>
            <a:srgbClr val="C0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63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(3) Randomization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Injection attacks insert language-specific keywords (e.g.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OR</a:t>
            </a:r>
            <a:r>
              <a:rPr lang="en-US" dirty="0" smtClean="0"/>
              <a:t>) into strings</a:t>
            </a:r>
          </a:p>
          <a:p>
            <a:r>
              <a:rPr lang="en-US" dirty="0" smtClean="0"/>
              <a:t>If the keywords are unknown, the attack will fail (similar to ASLR)</a:t>
            </a:r>
          </a:p>
          <a:p>
            <a:r>
              <a:rPr lang="en-US" smtClean="0"/>
              <a:t>Replace </a:t>
            </a:r>
            <a:r>
              <a:rPr lang="en-US" dirty="0" smtClean="0"/>
              <a:t>keywords in string constants with randomized versions, e.g.</a:t>
            </a:r>
          </a:p>
          <a:p>
            <a:pPr lvl="1"/>
            <a:r>
              <a:rPr lang="en-US" smtClean="0"/>
              <a:t>Turn 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OR</a:t>
            </a:r>
            <a:r>
              <a:rPr lang="en-US" smtClean="0"/>
              <a:t> </a:t>
            </a:r>
            <a:r>
              <a:rPr lang="en-US" dirty="0" smtClean="0"/>
              <a:t>into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OR64738</a:t>
            </a:r>
            <a:endParaRPr lang="en-US" b="1" dirty="0" smtClean="0"/>
          </a:p>
          <a:p>
            <a:r>
              <a:rPr lang="en-US" smtClean="0"/>
              <a:t>Protect </a:t>
            </a:r>
            <a:r>
              <a:rPr lang="en-US" dirty="0" smtClean="0"/>
              <a:t>API call via a parser that uses the randomized keywords</a:t>
            </a:r>
          </a:p>
          <a:p>
            <a:pPr lvl="1"/>
            <a:r>
              <a:rPr lang="en-US" dirty="0" smtClean="0"/>
              <a:t>Standard (non-randomized) keywords will cause a parse error</a:t>
            </a:r>
          </a:p>
          <a:p>
            <a:r>
              <a:rPr lang="en-US" dirty="0" smtClean="0"/>
              <a:t>De-randomize on all other uses (file output, string comparisons, etc)</a:t>
            </a:r>
          </a:p>
          <a:p>
            <a:pPr lvl="1"/>
            <a:r>
              <a:rPr lang="en-US" dirty="0" smtClean="0"/>
              <a:t>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OR64738</a:t>
            </a:r>
            <a:r>
              <a:rPr lang="en-US" dirty="0" smtClean="0"/>
              <a:t> into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OR</a:t>
            </a:r>
            <a:endParaRPr lang="en-US" b="1" dirty="0" smtClean="0"/>
          </a:p>
          <a:p>
            <a:pPr lvl="1"/>
            <a:r>
              <a:rPr lang="en-US" smtClean="0"/>
              <a:t>Particularly </a:t>
            </a:r>
            <a:r>
              <a:rPr lang="en-US" dirty="0" smtClean="0"/>
              <a:t>important that messages visible to the attacker do not contain the randomizing number</a:t>
            </a:r>
          </a:p>
          <a:p>
            <a:r>
              <a:rPr lang="en-US" smtClean="0"/>
              <a:t>We have implemented this for </a:t>
            </a:r>
            <a:r>
              <a:rPr lang="en-US" smtClean="0"/>
              <a:t>SQL</a:t>
            </a:r>
            <a:endParaRPr lang="en-US" dirty="0" smtClean="0"/>
          </a:p>
          <a:p>
            <a:r>
              <a:rPr lang="en-US" dirty="0" smtClean="0"/>
              <a:t>This randomization mechanism is </a:t>
            </a:r>
            <a:r>
              <a:rPr lang="en-US" b="1" dirty="0" smtClean="0"/>
              <a:t>independent </a:t>
            </a:r>
            <a:r>
              <a:rPr lang="en-US" dirty="0" smtClean="0"/>
              <a:t>from tracking and confinement, thus providing an </a:t>
            </a:r>
            <a:r>
              <a:rPr lang="en-US" smtClean="0"/>
              <a:t>independent line of defense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32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Internal Testing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 have performed extensive internal testing</a:t>
            </a:r>
          </a:p>
          <a:p>
            <a:pPr lvl="1"/>
            <a:r>
              <a:rPr lang="en-US" smtClean="0"/>
              <a:t>Juliet Test Suite (details </a:t>
            </a:r>
            <a:r>
              <a:rPr lang="en-US" dirty="0" smtClean="0"/>
              <a:t>in the next slides)</a:t>
            </a:r>
          </a:p>
          <a:p>
            <a:pPr lvl="1"/>
            <a:r>
              <a:rPr lang="en-US" dirty="0" smtClean="0"/>
              <a:t>Daikon</a:t>
            </a:r>
          </a:p>
          <a:p>
            <a:pPr lvl="2"/>
            <a:r>
              <a:rPr lang="en-US" dirty="0" smtClean="0"/>
              <a:t>~ 200K LOC</a:t>
            </a:r>
          </a:p>
          <a:p>
            <a:pPr lvl="2"/>
            <a:r>
              <a:rPr lang="en-US" dirty="0" smtClean="0"/>
              <a:t>We never </a:t>
            </a:r>
            <a:r>
              <a:rPr lang="en-US" smtClean="0"/>
              <a:t>lose trusted/untrusted information</a:t>
            </a:r>
            <a:endParaRPr lang="en-US" dirty="0" smtClean="0"/>
          </a:p>
          <a:p>
            <a:pPr lvl="1"/>
            <a:r>
              <a:rPr lang="en-US" dirty="0" smtClean="0"/>
              <a:t>Apache Tomcat</a:t>
            </a:r>
          </a:p>
          <a:p>
            <a:pPr lvl="2"/>
            <a:r>
              <a:rPr lang="en-US" dirty="0" smtClean="0"/>
              <a:t>~ 200K LOC</a:t>
            </a:r>
          </a:p>
          <a:p>
            <a:pPr lvl="2"/>
            <a:r>
              <a:rPr lang="en-US" dirty="0" smtClean="0"/>
              <a:t>We never </a:t>
            </a:r>
            <a:r>
              <a:rPr lang="en-US" smtClean="0"/>
              <a:t>lose trusted/untrusted information</a:t>
            </a:r>
            <a:endParaRPr lang="en-US" dirty="0" smtClean="0"/>
          </a:p>
          <a:p>
            <a:pPr lvl="1"/>
            <a:r>
              <a:rPr lang="en-US" smtClean="0"/>
              <a:t>Other</a:t>
            </a:r>
            <a:endParaRPr lang="en-US" dirty="0" smtClean="0"/>
          </a:p>
          <a:p>
            <a:pPr lvl="2"/>
            <a:r>
              <a:rPr lang="en-US" dirty="0" smtClean="0"/>
              <a:t>Wide variety of tests</a:t>
            </a:r>
          </a:p>
          <a:p>
            <a:pPr lvl="2"/>
            <a:r>
              <a:rPr lang="en-US" dirty="0" smtClean="0"/>
              <a:t>Used </a:t>
            </a:r>
            <a:r>
              <a:rPr lang="en-US" dirty="0" err="1" smtClean="0"/>
              <a:t>fuzzers</a:t>
            </a:r>
            <a:endParaRPr lang="en-US" dirty="0" smtClean="0"/>
          </a:p>
          <a:p>
            <a:pPr lvl="2"/>
            <a:r>
              <a:rPr lang="en-US" dirty="0" smtClean="0"/>
              <a:t>Tested multiple SQL servers</a:t>
            </a:r>
          </a:p>
        </p:txBody>
      </p:sp>
    </p:spTree>
    <p:extLst>
      <p:ext uri="{BB962C8B-B14F-4D97-AF65-F5344CB8AC3E}">
        <p14:creationId xmlns:p14="http://schemas.microsoft.com/office/powerpoint/2010/main" val="405560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Juliet Test Suite: CWE-89 &amp; CWE-78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  <a:effectLst/>
        </p:spPr>
        <p:txBody>
          <a:bodyPr>
            <a:noAutofit/>
          </a:bodyPr>
          <a:lstStyle/>
          <a:p>
            <a:r>
              <a:rPr lang="en-US" sz="2400" dirty="0" smtClean="0"/>
              <a:t>We have augmented the Juliet tests</a:t>
            </a:r>
          </a:p>
          <a:p>
            <a:pPr lvl="1"/>
            <a:r>
              <a:rPr lang="en-US" sz="1800" dirty="0" smtClean="0"/>
              <a:t>Provided attack inputs</a:t>
            </a:r>
          </a:p>
          <a:p>
            <a:pPr lvl="1"/>
            <a:r>
              <a:rPr lang="en-US" sz="1800" smtClean="0"/>
              <a:t>Each </a:t>
            </a:r>
            <a:r>
              <a:rPr lang="en-US" sz="1800" dirty="0" smtClean="0"/>
              <a:t>test represents an exploitable vulnerability</a:t>
            </a:r>
          </a:p>
          <a:p>
            <a:r>
              <a:rPr lang="en-US" sz="2400" dirty="0" smtClean="0"/>
              <a:t>SQL Injection Tests (CWE-89)</a:t>
            </a:r>
          </a:p>
          <a:p>
            <a:pPr lvl="1"/>
            <a:r>
              <a:rPr lang="en-US" sz="1800" dirty="0" smtClean="0"/>
              <a:t>Ran 1316 tests</a:t>
            </a:r>
          </a:p>
          <a:p>
            <a:pPr lvl="2"/>
            <a:r>
              <a:rPr lang="en-US" sz="1600" dirty="0" smtClean="0"/>
              <a:t>These tests use a variety of inputs sources</a:t>
            </a:r>
          </a:p>
          <a:p>
            <a:pPr lvl="1"/>
            <a:r>
              <a:rPr lang="en-US" sz="1800" smtClean="0"/>
              <a:t>6 </a:t>
            </a:r>
            <a:r>
              <a:rPr lang="en-US" sz="1800" dirty="0" smtClean="0"/>
              <a:t>benign inputs against each test</a:t>
            </a:r>
          </a:p>
          <a:p>
            <a:pPr lvl="1"/>
            <a:r>
              <a:rPr lang="en-US" sz="1800" dirty="0" smtClean="0"/>
              <a:t>12 attack inputs against each test</a:t>
            </a:r>
          </a:p>
          <a:p>
            <a:pPr lvl="1"/>
            <a:r>
              <a:rPr lang="en-US" sz="1800" b="1" dirty="0" smtClean="0">
                <a:solidFill>
                  <a:srgbClr val="009900"/>
                </a:solidFill>
              </a:rPr>
              <a:t>Detected 100% of attacks with no false alarms</a:t>
            </a:r>
          </a:p>
          <a:p>
            <a:r>
              <a:rPr lang="en-US" sz="2400" dirty="0" smtClean="0"/>
              <a:t>OS Command Injection Tests (CWE-78)</a:t>
            </a:r>
          </a:p>
          <a:p>
            <a:pPr lvl="1"/>
            <a:r>
              <a:rPr lang="en-US" sz="1800" dirty="0" smtClean="0"/>
              <a:t>Ran 329 tests</a:t>
            </a:r>
          </a:p>
          <a:p>
            <a:pPr lvl="2"/>
            <a:r>
              <a:rPr lang="en-US" sz="1600" dirty="0" smtClean="0"/>
              <a:t>Same input sources as SQL</a:t>
            </a:r>
          </a:p>
          <a:p>
            <a:pPr lvl="1"/>
            <a:r>
              <a:rPr lang="en-US" sz="1800" dirty="0" smtClean="0"/>
              <a:t>6 </a:t>
            </a:r>
            <a:r>
              <a:rPr lang="en-US" sz="1800" dirty="0"/>
              <a:t>benign inputs against each test</a:t>
            </a:r>
          </a:p>
          <a:p>
            <a:pPr lvl="1"/>
            <a:r>
              <a:rPr lang="en-US" sz="1800" dirty="0" smtClean="0"/>
              <a:t>5 attack inputs against each test</a:t>
            </a:r>
          </a:p>
          <a:p>
            <a:pPr lvl="1"/>
            <a:r>
              <a:rPr lang="en-US" sz="1800" b="1" dirty="0" smtClean="0">
                <a:solidFill>
                  <a:srgbClr val="009900"/>
                </a:solidFill>
              </a:rPr>
              <a:t>Detected 100% of attacks with no false alarms</a:t>
            </a:r>
          </a:p>
        </p:txBody>
      </p:sp>
    </p:spTree>
    <p:extLst>
      <p:ext uri="{BB962C8B-B14F-4D97-AF65-F5344CB8AC3E}">
        <p14:creationId xmlns:p14="http://schemas.microsoft.com/office/powerpoint/2010/main" val="113047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mtClean="0"/>
              <a:t> </a:t>
            </a:r>
          </a:p>
        </p:txBody>
      </p:sp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Juliet Test Suite: CWE-606 (Loop Bounds)</a:t>
            </a:r>
          </a:p>
        </p:txBody>
      </p:sp>
      <p:sp>
        <p:nvSpPr>
          <p:cNvPr id="36867" name="TextBox 7"/>
          <p:cNvSpPr txBox="1">
            <a:spLocks noChangeArrowheads="1"/>
          </p:cNvSpPr>
          <p:nvPr/>
        </p:nvSpPr>
        <p:spPr bwMode="auto">
          <a:xfrm>
            <a:off x="4776788" y="1328738"/>
            <a:ext cx="3986212" cy="526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libri" pitchFamily="34" charset="0"/>
              </a:rPr>
              <a:t>Tests for detection of taint and safe loop bounds in a variety of control and data flow cases</a:t>
            </a: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 i="1">
                <a:latin typeface="Calibri" pitchFamily="34" charset="0"/>
              </a:rPr>
              <a:t>Unsafe</a:t>
            </a:r>
            <a:r>
              <a:rPr lang="en-US" sz="2400">
                <a:latin typeface="Calibri" pitchFamily="34" charset="0"/>
              </a:rPr>
              <a:t> = loop bound is determined by untrusted input and is not limited by trusted data</a:t>
            </a: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 i="1">
                <a:latin typeface="Calibri" pitchFamily="34" charset="0"/>
              </a:rPr>
              <a:t>Safe</a:t>
            </a:r>
            <a:r>
              <a:rPr lang="en-US" sz="2400">
                <a:latin typeface="Calibri" pitchFamily="34" charset="0"/>
              </a:rPr>
              <a:t> = loop bound is either (1) determined by trusted input or (2) determined by untrusted input but limited by trusted data</a:t>
            </a:r>
          </a:p>
        </p:txBody>
      </p:sp>
      <p:sp>
        <p:nvSpPr>
          <p:cNvPr id="36868" name="TextBox 14"/>
          <p:cNvSpPr txBox="1">
            <a:spLocks noChangeArrowheads="1"/>
          </p:cNvSpPr>
          <p:nvPr/>
        </p:nvSpPr>
        <p:spPr bwMode="auto">
          <a:xfrm>
            <a:off x="381000" y="1441450"/>
            <a:ext cx="44196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Calibri" pitchFamily="34" charset="0"/>
              </a:rPr>
              <a:t>Contains 2492 loops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457200" y="27432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485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Static Analysis Results on CWE-606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0" y="1752600"/>
            <a:ext cx="3657600" cy="4524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latin typeface="+mn-lt"/>
              </a:rPr>
              <a:t>We correctly detect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3200">
                <a:latin typeface="+mn-lt"/>
              </a:rPr>
              <a:t>~ </a:t>
            </a:r>
            <a:r>
              <a:rPr lang="en-US" sz="3200" smtClean="0">
                <a:latin typeface="+mn-lt"/>
              </a:rPr>
              <a:t>97%  </a:t>
            </a:r>
            <a:r>
              <a:rPr lang="en-US" sz="3200" dirty="0">
                <a:latin typeface="+mn-lt"/>
              </a:rPr>
              <a:t>of</a:t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safe loops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3200" dirty="0">
                <a:latin typeface="+mn-lt"/>
              </a:rPr>
              <a:t>100% of unreachable loops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3200" dirty="0">
                <a:latin typeface="+mn-lt"/>
              </a:rPr>
              <a:t>100% of</a:t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unsafe loops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dirty="0"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10000" y="1676400"/>
            <a:ext cx="10668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33 false positives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457200" y="27432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1023075"/>
              </p:ext>
            </p:extLst>
          </p:nvPr>
        </p:nvGraphicFramePr>
        <p:xfrm>
          <a:off x="307975" y="1553750"/>
          <a:ext cx="6756400" cy="528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7994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Static Analysis Results on CWE-606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463819"/>
          <a:ext cx="6781800" cy="5364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8915" name="TextBox 17"/>
          <p:cNvSpPr txBox="1">
            <a:spLocks noChangeArrowheads="1"/>
          </p:cNvSpPr>
          <p:nvPr/>
        </p:nvSpPr>
        <p:spPr bwMode="auto">
          <a:xfrm>
            <a:off x="7010400" y="2514600"/>
            <a:ext cx="20574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Calibri" pitchFamily="34" charset="0"/>
              </a:rPr>
              <a:t>Runtime </a:t>
            </a:r>
          </a:p>
          <a:p>
            <a:r>
              <a:rPr lang="en-US" sz="3200">
                <a:latin typeface="Calibri" pitchFamily="34" charset="0"/>
              </a:rPr>
              <a:t>Check</a:t>
            </a:r>
          </a:p>
        </p:txBody>
      </p:sp>
      <p:sp>
        <p:nvSpPr>
          <p:cNvPr id="38916" name="TextBox 21"/>
          <p:cNvSpPr txBox="1">
            <a:spLocks noChangeArrowheads="1"/>
          </p:cNvSpPr>
          <p:nvPr/>
        </p:nvSpPr>
        <p:spPr bwMode="auto">
          <a:xfrm>
            <a:off x="5181600" y="4038600"/>
            <a:ext cx="3733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libri" pitchFamily="34" charset="0"/>
              </a:rPr>
              <a:t>Static analysis reduces </a:t>
            </a:r>
          </a:p>
          <a:p>
            <a:r>
              <a:rPr lang="en-US" sz="2400">
                <a:latin typeface="Calibri" pitchFamily="34" charset="0"/>
              </a:rPr>
              <a:t>2492 loops to consider down to 450</a:t>
            </a: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latin typeface="Calibri" pitchFamily="34" charset="0"/>
              </a:rPr>
              <a:t>out of which </a:t>
            </a:r>
          </a:p>
          <a:p>
            <a:r>
              <a:rPr lang="en-US" sz="2400">
                <a:latin typeface="Calibri" pitchFamily="34" charset="0"/>
              </a:rPr>
              <a:t>417 are actually unsafe</a:t>
            </a:r>
          </a:p>
        </p:txBody>
      </p:sp>
      <p:sp>
        <p:nvSpPr>
          <p:cNvPr id="23" name="Right Arrow 22"/>
          <p:cNvSpPr/>
          <p:nvPr/>
        </p:nvSpPr>
        <p:spPr>
          <a:xfrm>
            <a:off x="5105400" y="2819400"/>
            <a:ext cx="1828800" cy="533400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aphicFrame>
        <p:nvGraphicFramePr>
          <p:cNvPr id="17" name="Chart 16"/>
          <p:cNvGraphicFramePr>
            <a:graphicFrameLocks/>
          </p:cNvGraphicFramePr>
          <p:nvPr/>
        </p:nvGraphicFramePr>
        <p:xfrm>
          <a:off x="457200" y="27432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Chart 18"/>
          <p:cNvGraphicFramePr>
            <a:graphicFrameLocks/>
          </p:cNvGraphicFramePr>
          <p:nvPr/>
        </p:nvGraphicFramePr>
        <p:xfrm>
          <a:off x="307975" y="1553750"/>
          <a:ext cx="6756400" cy="528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4201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External Testing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Performed by MITRE</a:t>
            </a:r>
          </a:p>
          <a:p>
            <a:r>
              <a:rPr lang="en-US" smtClean="0"/>
              <a:t>On April 23-25, 2012</a:t>
            </a:r>
          </a:p>
          <a:p>
            <a:r>
              <a:rPr lang="en-US" smtClean="0"/>
              <a:t>Preliminary results</a:t>
            </a:r>
          </a:p>
          <a:p>
            <a:pPr lvl="1"/>
            <a:r>
              <a:rPr lang="en-US" smtClean="0"/>
              <a:t>Injection</a:t>
            </a:r>
          </a:p>
          <a:p>
            <a:pPr lvl="2"/>
            <a:r>
              <a:rPr lang="en-US" smtClean="0"/>
              <a:t>42 test cases</a:t>
            </a:r>
          </a:p>
          <a:p>
            <a:pPr lvl="2"/>
            <a:r>
              <a:rPr lang="en-US" smtClean="0"/>
              <a:t>Rendered unexploitable: 39 (92.9%)</a:t>
            </a:r>
          </a:p>
          <a:p>
            <a:pPr lvl="1"/>
            <a:r>
              <a:rPr lang="en-US" smtClean="0"/>
              <a:t>Tainted data</a:t>
            </a:r>
          </a:p>
          <a:p>
            <a:pPr lvl="2"/>
            <a:r>
              <a:rPr lang="en-US" smtClean="0"/>
              <a:t>42 test cases</a:t>
            </a:r>
          </a:p>
          <a:p>
            <a:pPr lvl="2"/>
            <a:r>
              <a:rPr lang="en-US" smtClean="0"/>
              <a:t>Rendered unexploitable: 33 (78.6%)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31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Future Work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Address more weakness classes</a:t>
            </a:r>
          </a:p>
          <a:p>
            <a:pPr lvl="1"/>
            <a:r>
              <a:rPr lang="en-US" smtClean="0"/>
              <a:t>Error handling</a:t>
            </a:r>
          </a:p>
          <a:p>
            <a:pPr lvl="1"/>
            <a:r>
              <a:rPr lang="en-US" smtClean="0"/>
              <a:t>Resource handling</a:t>
            </a:r>
          </a:p>
          <a:p>
            <a:pPr lvl="1"/>
            <a:r>
              <a:rPr lang="en-US" smtClean="0"/>
              <a:t>Number handling</a:t>
            </a:r>
          </a:p>
          <a:p>
            <a:pPr lvl="1"/>
            <a:r>
              <a:rPr lang="en-US" smtClean="0"/>
              <a:t>Concurrency handling</a:t>
            </a:r>
          </a:p>
          <a:p>
            <a:r>
              <a:rPr lang="en-US" smtClean="0"/>
              <a:t>Improve treatment of current weakness classes (injection and tainted data)</a:t>
            </a:r>
          </a:p>
          <a:p>
            <a:r>
              <a:rPr lang="en-US" smtClean="0"/>
              <a:t>Pilot: anyone interested?</a:t>
            </a:r>
          </a:p>
        </p:txBody>
      </p:sp>
    </p:spTree>
    <p:extLst>
      <p:ext uri="{BB962C8B-B14F-4D97-AF65-F5344CB8AC3E}">
        <p14:creationId xmlns:p14="http://schemas.microsoft.com/office/powerpoint/2010/main" val="366861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2667000" y="2057400"/>
            <a:ext cx="3810000" cy="4267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91600" cy="1143000"/>
          </a:xfrm>
        </p:spPr>
        <p:txBody>
          <a:bodyPr>
            <a:noAutofit/>
          </a:bodyPr>
          <a:lstStyle/>
          <a:p>
            <a:r>
              <a:rPr lang="en-US">
                <a:solidFill>
                  <a:srgbClr val="1F497D"/>
                </a:solidFill>
              </a:rPr>
              <a:t>Problem</a:t>
            </a:r>
            <a:endParaRPr lang="en-US" sz="2800"/>
          </a:p>
        </p:txBody>
      </p:sp>
      <p:sp>
        <p:nvSpPr>
          <p:cNvPr id="5" name="TextBox 4"/>
          <p:cNvSpPr txBox="1"/>
          <p:nvPr/>
        </p:nvSpPr>
        <p:spPr>
          <a:xfrm>
            <a:off x="811958" y="2831068"/>
            <a:ext cx="1500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external input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57200" y="3200400"/>
            <a:ext cx="220980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935422" y="1688068"/>
            <a:ext cx="122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2793166" y="2388096"/>
            <a:ext cx="3357797" cy="2807545"/>
          </a:xfrm>
          <a:custGeom>
            <a:avLst/>
            <a:gdLst>
              <a:gd name="connsiteX0" fmla="*/ 0 w 3747541"/>
              <a:gd name="connsiteY0" fmla="*/ 821778 h 2809524"/>
              <a:gd name="connsiteX1" fmla="*/ 124918 w 3747541"/>
              <a:gd name="connsiteY1" fmla="*/ 851758 h 2809524"/>
              <a:gd name="connsiteX2" fmla="*/ 244840 w 3747541"/>
              <a:gd name="connsiteY2" fmla="*/ 826775 h 2809524"/>
              <a:gd name="connsiteX3" fmla="*/ 369758 w 3747541"/>
              <a:gd name="connsiteY3" fmla="*/ 726840 h 2809524"/>
              <a:gd name="connsiteX4" fmla="*/ 489679 w 3747541"/>
              <a:gd name="connsiteY4" fmla="*/ 671876 h 2809524"/>
              <a:gd name="connsiteX5" fmla="*/ 634584 w 3747541"/>
              <a:gd name="connsiteY5" fmla="*/ 691863 h 2809524"/>
              <a:gd name="connsiteX6" fmla="*/ 789482 w 3747541"/>
              <a:gd name="connsiteY6" fmla="*/ 861752 h 2809524"/>
              <a:gd name="connsiteX7" fmla="*/ 849443 w 3747541"/>
              <a:gd name="connsiteY7" fmla="*/ 1106591 h 2809524"/>
              <a:gd name="connsiteX8" fmla="*/ 924394 w 3747541"/>
              <a:gd name="connsiteY8" fmla="*/ 1551299 h 2809524"/>
              <a:gd name="connsiteX9" fmla="*/ 1034321 w 3747541"/>
              <a:gd name="connsiteY9" fmla="*/ 2130919 h 2809524"/>
              <a:gd name="connsiteX10" fmla="*/ 1249181 w 3747541"/>
              <a:gd name="connsiteY10" fmla="*/ 2680558 h 2809524"/>
              <a:gd name="connsiteX11" fmla="*/ 1558977 w 3747541"/>
              <a:gd name="connsiteY11" fmla="*/ 2805476 h 2809524"/>
              <a:gd name="connsiteX12" fmla="*/ 1793823 w 3747541"/>
              <a:gd name="connsiteY12" fmla="*/ 2585621 h 2809524"/>
              <a:gd name="connsiteX13" fmla="*/ 1963712 w 3747541"/>
              <a:gd name="connsiteY13" fmla="*/ 1961031 h 2809524"/>
              <a:gd name="connsiteX14" fmla="*/ 2068643 w 3747541"/>
              <a:gd name="connsiteY14" fmla="*/ 1096598 h 2809524"/>
              <a:gd name="connsiteX15" fmla="*/ 2143594 w 3747541"/>
              <a:gd name="connsiteY15" fmla="*/ 541962 h 2809524"/>
              <a:gd name="connsiteX16" fmla="*/ 2293495 w 3747541"/>
              <a:gd name="connsiteY16" fmla="*/ 107247 h 2809524"/>
              <a:gd name="connsiteX17" fmla="*/ 2623279 w 3747541"/>
              <a:gd name="connsiteY17" fmla="*/ 2316 h 2809524"/>
              <a:gd name="connsiteX18" fmla="*/ 2868118 w 3747541"/>
              <a:gd name="connsiteY18" fmla="*/ 172204 h 2809524"/>
              <a:gd name="connsiteX19" fmla="*/ 3023017 w 3747541"/>
              <a:gd name="connsiteY19" fmla="*/ 432034 h 2809524"/>
              <a:gd name="connsiteX20" fmla="*/ 3147935 w 3747541"/>
              <a:gd name="connsiteY20" fmla="*/ 956690 h 2809524"/>
              <a:gd name="connsiteX21" fmla="*/ 3332813 w 3747541"/>
              <a:gd name="connsiteY21" fmla="*/ 1606263 h 2809524"/>
              <a:gd name="connsiteX22" fmla="*/ 3667594 w 3747541"/>
              <a:gd name="connsiteY22" fmla="*/ 1946040 h 2809524"/>
              <a:gd name="connsiteX23" fmla="*/ 3747541 w 3747541"/>
              <a:gd name="connsiteY23" fmla="*/ 1991011 h 2809524"/>
              <a:gd name="connsiteX0" fmla="*/ 0 w 3747541"/>
              <a:gd name="connsiteY0" fmla="*/ 821778 h 2809524"/>
              <a:gd name="connsiteX1" fmla="*/ 124918 w 3747541"/>
              <a:gd name="connsiteY1" fmla="*/ 851758 h 2809524"/>
              <a:gd name="connsiteX2" fmla="*/ 244840 w 3747541"/>
              <a:gd name="connsiteY2" fmla="*/ 826775 h 2809524"/>
              <a:gd name="connsiteX3" fmla="*/ 369758 w 3747541"/>
              <a:gd name="connsiteY3" fmla="*/ 726840 h 2809524"/>
              <a:gd name="connsiteX4" fmla="*/ 489679 w 3747541"/>
              <a:gd name="connsiteY4" fmla="*/ 671876 h 2809524"/>
              <a:gd name="connsiteX5" fmla="*/ 634584 w 3747541"/>
              <a:gd name="connsiteY5" fmla="*/ 691863 h 2809524"/>
              <a:gd name="connsiteX6" fmla="*/ 789482 w 3747541"/>
              <a:gd name="connsiteY6" fmla="*/ 876742 h 2809524"/>
              <a:gd name="connsiteX7" fmla="*/ 849443 w 3747541"/>
              <a:gd name="connsiteY7" fmla="*/ 1106591 h 2809524"/>
              <a:gd name="connsiteX8" fmla="*/ 924394 w 3747541"/>
              <a:gd name="connsiteY8" fmla="*/ 1551299 h 2809524"/>
              <a:gd name="connsiteX9" fmla="*/ 1034321 w 3747541"/>
              <a:gd name="connsiteY9" fmla="*/ 2130919 h 2809524"/>
              <a:gd name="connsiteX10" fmla="*/ 1249181 w 3747541"/>
              <a:gd name="connsiteY10" fmla="*/ 2680558 h 2809524"/>
              <a:gd name="connsiteX11" fmla="*/ 1558977 w 3747541"/>
              <a:gd name="connsiteY11" fmla="*/ 2805476 h 2809524"/>
              <a:gd name="connsiteX12" fmla="*/ 1793823 w 3747541"/>
              <a:gd name="connsiteY12" fmla="*/ 2585621 h 2809524"/>
              <a:gd name="connsiteX13" fmla="*/ 1963712 w 3747541"/>
              <a:gd name="connsiteY13" fmla="*/ 1961031 h 2809524"/>
              <a:gd name="connsiteX14" fmla="*/ 2068643 w 3747541"/>
              <a:gd name="connsiteY14" fmla="*/ 1096598 h 2809524"/>
              <a:gd name="connsiteX15" fmla="*/ 2143594 w 3747541"/>
              <a:gd name="connsiteY15" fmla="*/ 541962 h 2809524"/>
              <a:gd name="connsiteX16" fmla="*/ 2293495 w 3747541"/>
              <a:gd name="connsiteY16" fmla="*/ 107247 h 2809524"/>
              <a:gd name="connsiteX17" fmla="*/ 2623279 w 3747541"/>
              <a:gd name="connsiteY17" fmla="*/ 2316 h 2809524"/>
              <a:gd name="connsiteX18" fmla="*/ 2868118 w 3747541"/>
              <a:gd name="connsiteY18" fmla="*/ 172204 h 2809524"/>
              <a:gd name="connsiteX19" fmla="*/ 3023017 w 3747541"/>
              <a:gd name="connsiteY19" fmla="*/ 432034 h 2809524"/>
              <a:gd name="connsiteX20" fmla="*/ 3147935 w 3747541"/>
              <a:gd name="connsiteY20" fmla="*/ 956690 h 2809524"/>
              <a:gd name="connsiteX21" fmla="*/ 3332813 w 3747541"/>
              <a:gd name="connsiteY21" fmla="*/ 1606263 h 2809524"/>
              <a:gd name="connsiteX22" fmla="*/ 3667594 w 3747541"/>
              <a:gd name="connsiteY22" fmla="*/ 1946040 h 2809524"/>
              <a:gd name="connsiteX23" fmla="*/ 3747541 w 3747541"/>
              <a:gd name="connsiteY23" fmla="*/ 1991011 h 2809524"/>
              <a:gd name="connsiteX0" fmla="*/ 0 w 3747541"/>
              <a:gd name="connsiteY0" fmla="*/ 821778 h 2809524"/>
              <a:gd name="connsiteX1" fmla="*/ 124918 w 3747541"/>
              <a:gd name="connsiteY1" fmla="*/ 851758 h 2809524"/>
              <a:gd name="connsiteX2" fmla="*/ 244840 w 3747541"/>
              <a:gd name="connsiteY2" fmla="*/ 826775 h 2809524"/>
              <a:gd name="connsiteX3" fmla="*/ 369758 w 3747541"/>
              <a:gd name="connsiteY3" fmla="*/ 726840 h 2809524"/>
              <a:gd name="connsiteX4" fmla="*/ 489679 w 3747541"/>
              <a:gd name="connsiteY4" fmla="*/ 671876 h 2809524"/>
              <a:gd name="connsiteX5" fmla="*/ 634584 w 3747541"/>
              <a:gd name="connsiteY5" fmla="*/ 691863 h 2809524"/>
              <a:gd name="connsiteX6" fmla="*/ 789482 w 3747541"/>
              <a:gd name="connsiteY6" fmla="*/ 876742 h 2809524"/>
              <a:gd name="connsiteX7" fmla="*/ 849443 w 3747541"/>
              <a:gd name="connsiteY7" fmla="*/ 1106591 h 2809524"/>
              <a:gd name="connsiteX8" fmla="*/ 924394 w 3747541"/>
              <a:gd name="connsiteY8" fmla="*/ 1551299 h 2809524"/>
              <a:gd name="connsiteX9" fmla="*/ 1034321 w 3747541"/>
              <a:gd name="connsiteY9" fmla="*/ 2130919 h 2809524"/>
              <a:gd name="connsiteX10" fmla="*/ 1249181 w 3747541"/>
              <a:gd name="connsiteY10" fmla="*/ 2680558 h 2809524"/>
              <a:gd name="connsiteX11" fmla="*/ 1558977 w 3747541"/>
              <a:gd name="connsiteY11" fmla="*/ 2805476 h 2809524"/>
              <a:gd name="connsiteX12" fmla="*/ 1793823 w 3747541"/>
              <a:gd name="connsiteY12" fmla="*/ 2585621 h 2809524"/>
              <a:gd name="connsiteX13" fmla="*/ 1963712 w 3747541"/>
              <a:gd name="connsiteY13" fmla="*/ 1961031 h 2809524"/>
              <a:gd name="connsiteX14" fmla="*/ 2068643 w 3747541"/>
              <a:gd name="connsiteY14" fmla="*/ 1096598 h 2809524"/>
              <a:gd name="connsiteX15" fmla="*/ 2143594 w 3747541"/>
              <a:gd name="connsiteY15" fmla="*/ 541962 h 2809524"/>
              <a:gd name="connsiteX16" fmla="*/ 2293495 w 3747541"/>
              <a:gd name="connsiteY16" fmla="*/ 107247 h 2809524"/>
              <a:gd name="connsiteX17" fmla="*/ 2623279 w 3747541"/>
              <a:gd name="connsiteY17" fmla="*/ 2316 h 2809524"/>
              <a:gd name="connsiteX18" fmla="*/ 2868118 w 3747541"/>
              <a:gd name="connsiteY18" fmla="*/ 172204 h 2809524"/>
              <a:gd name="connsiteX19" fmla="*/ 3023017 w 3747541"/>
              <a:gd name="connsiteY19" fmla="*/ 432034 h 2809524"/>
              <a:gd name="connsiteX20" fmla="*/ 3147935 w 3747541"/>
              <a:gd name="connsiteY20" fmla="*/ 956690 h 2809524"/>
              <a:gd name="connsiteX21" fmla="*/ 3332813 w 3747541"/>
              <a:gd name="connsiteY21" fmla="*/ 1606263 h 2809524"/>
              <a:gd name="connsiteX22" fmla="*/ 3667594 w 3747541"/>
              <a:gd name="connsiteY22" fmla="*/ 1946040 h 2809524"/>
              <a:gd name="connsiteX23" fmla="*/ 3747541 w 3747541"/>
              <a:gd name="connsiteY23" fmla="*/ 1991011 h 2809524"/>
              <a:gd name="connsiteX0" fmla="*/ 0 w 3747541"/>
              <a:gd name="connsiteY0" fmla="*/ 821778 h 2809524"/>
              <a:gd name="connsiteX1" fmla="*/ 124918 w 3747541"/>
              <a:gd name="connsiteY1" fmla="*/ 851758 h 2809524"/>
              <a:gd name="connsiteX2" fmla="*/ 244840 w 3747541"/>
              <a:gd name="connsiteY2" fmla="*/ 826775 h 2809524"/>
              <a:gd name="connsiteX3" fmla="*/ 369758 w 3747541"/>
              <a:gd name="connsiteY3" fmla="*/ 726840 h 2809524"/>
              <a:gd name="connsiteX4" fmla="*/ 489679 w 3747541"/>
              <a:gd name="connsiteY4" fmla="*/ 671876 h 2809524"/>
              <a:gd name="connsiteX5" fmla="*/ 634584 w 3747541"/>
              <a:gd name="connsiteY5" fmla="*/ 691863 h 2809524"/>
              <a:gd name="connsiteX6" fmla="*/ 789482 w 3747541"/>
              <a:gd name="connsiteY6" fmla="*/ 876742 h 2809524"/>
              <a:gd name="connsiteX7" fmla="*/ 849443 w 3747541"/>
              <a:gd name="connsiteY7" fmla="*/ 1081608 h 2809524"/>
              <a:gd name="connsiteX8" fmla="*/ 924394 w 3747541"/>
              <a:gd name="connsiteY8" fmla="*/ 1551299 h 2809524"/>
              <a:gd name="connsiteX9" fmla="*/ 1034321 w 3747541"/>
              <a:gd name="connsiteY9" fmla="*/ 2130919 h 2809524"/>
              <a:gd name="connsiteX10" fmla="*/ 1249181 w 3747541"/>
              <a:gd name="connsiteY10" fmla="*/ 2680558 h 2809524"/>
              <a:gd name="connsiteX11" fmla="*/ 1558977 w 3747541"/>
              <a:gd name="connsiteY11" fmla="*/ 2805476 h 2809524"/>
              <a:gd name="connsiteX12" fmla="*/ 1793823 w 3747541"/>
              <a:gd name="connsiteY12" fmla="*/ 2585621 h 2809524"/>
              <a:gd name="connsiteX13" fmla="*/ 1963712 w 3747541"/>
              <a:gd name="connsiteY13" fmla="*/ 1961031 h 2809524"/>
              <a:gd name="connsiteX14" fmla="*/ 2068643 w 3747541"/>
              <a:gd name="connsiteY14" fmla="*/ 1096598 h 2809524"/>
              <a:gd name="connsiteX15" fmla="*/ 2143594 w 3747541"/>
              <a:gd name="connsiteY15" fmla="*/ 541962 h 2809524"/>
              <a:gd name="connsiteX16" fmla="*/ 2293495 w 3747541"/>
              <a:gd name="connsiteY16" fmla="*/ 107247 h 2809524"/>
              <a:gd name="connsiteX17" fmla="*/ 2623279 w 3747541"/>
              <a:gd name="connsiteY17" fmla="*/ 2316 h 2809524"/>
              <a:gd name="connsiteX18" fmla="*/ 2868118 w 3747541"/>
              <a:gd name="connsiteY18" fmla="*/ 172204 h 2809524"/>
              <a:gd name="connsiteX19" fmla="*/ 3023017 w 3747541"/>
              <a:gd name="connsiteY19" fmla="*/ 432034 h 2809524"/>
              <a:gd name="connsiteX20" fmla="*/ 3147935 w 3747541"/>
              <a:gd name="connsiteY20" fmla="*/ 956690 h 2809524"/>
              <a:gd name="connsiteX21" fmla="*/ 3332813 w 3747541"/>
              <a:gd name="connsiteY21" fmla="*/ 1606263 h 2809524"/>
              <a:gd name="connsiteX22" fmla="*/ 3667594 w 3747541"/>
              <a:gd name="connsiteY22" fmla="*/ 1946040 h 2809524"/>
              <a:gd name="connsiteX23" fmla="*/ 3747541 w 3747541"/>
              <a:gd name="connsiteY23" fmla="*/ 1991011 h 2809524"/>
              <a:gd name="connsiteX0" fmla="*/ 0 w 3747541"/>
              <a:gd name="connsiteY0" fmla="*/ 820574 h 2808320"/>
              <a:gd name="connsiteX1" fmla="*/ 124918 w 3747541"/>
              <a:gd name="connsiteY1" fmla="*/ 850554 h 2808320"/>
              <a:gd name="connsiteX2" fmla="*/ 244840 w 3747541"/>
              <a:gd name="connsiteY2" fmla="*/ 825571 h 2808320"/>
              <a:gd name="connsiteX3" fmla="*/ 369758 w 3747541"/>
              <a:gd name="connsiteY3" fmla="*/ 725636 h 2808320"/>
              <a:gd name="connsiteX4" fmla="*/ 489679 w 3747541"/>
              <a:gd name="connsiteY4" fmla="*/ 670672 h 2808320"/>
              <a:gd name="connsiteX5" fmla="*/ 634584 w 3747541"/>
              <a:gd name="connsiteY5" fmla="*/ 690659 h 2808320"/>
              <a:gd name="connsiteX6" fmla="*/ 789482 w 3747541"/>
              <a:gd name="connsiteY6" fmla="*/ 875538 h 2808320"/>
              <a:gd name="connsiteX7" fmla="*/ 849443 w 3747541"/>
              <a:gd name="connsiteY7" fmla="*/ 1080404 h 2808320"/>
              <a:gd name="connsiteX8" fmla="*/ 924394 w 3747541"/>
              <a:gd name="connsiteY8" fmla="*/ 1550095 h 2808320"/>
              <a:gd name="connsiteX9" fmla="*/ 1034321 w 3747541"/>
              <a:gd name="connsiteY9" fmla="*/ 2129715 h 2808320"/>
              <a:gd name="connsiteX10" fmla="*/ 1249181 w 3747541"/>
              <a:gd name="connsiteY10" fmla="*/ 2679354 h 2808320"/>
              <a:gd name="connsiteX11" fmla="*/ 1558977 w 3747541"/>
              <a:gd name="connsiteY11" fmla="*/ 2804272 h 2808320"/>
              <a:gd name="connsiteX12" fmla="*/ 1793823 w 3747541"/>
              <a:gd name="connsiteY12" fmla="*/ 2584417 h 2808320"/>
              <a:gd name="connsiteX13" fmla="*/ 1963712 w 3747541"/>
              <a:gd name="connsiteY13" fmla="*/ 1959827 h 2808320"/>
              <a:gd name="connsiteX14" fmla="*/ 2068643 w 3747541"/>
              <a:gd name="connsiteY14" fmla="*/ 1095394 h 2808320"/>
              <a:gd name="connsiteX15" fmla="*/ 2143594 w 3747541"/>
              <a:gd name="connsiteY15" fmla="*/ 540758 h 2808320"/>
              <a:gd name="connsiteX16" fmla="*/ 2298492 w 3747541"/>
              <a:gd name="connsiteY16" fmla="*/ 121033 h 2808320"/>
              <a:gd name="connsiteX17" fmla="*/ 2623279 w 3747541"/>
              <a:gd name="connsiteY17" fmla="*/ 1112 h 2808320"/>
              <a:gd name="connsiteX18" fmla="*/ 2868118 w 3747541"/>
              <a:gd name="connsiteY18" fmla="*/ 171000 h 2808320"/>
              <a:gd name="connsiteX19" fmla="*/ 3023017 w 3747541"/>
              <a:gd name="connsiteY19" fmla="*/ 430830 h 2808320"/>
              <a:gd name="connsiteX20" fmla="*/ 3147935 w 3747541"/>
              <a:gd name="connsiteY20" fmla="*/ 955486 h 2808320"/>
              <a:gd name="connsiteX21" fmla="*/ 3332813 w 3747541"/>
              <a:gd name="connsiteY21" fmla="*/ 1605059 h 2808320"/>
              <a:gd name="connsiteX22" fmla="*/ 3667594 w 3747541"/>
              <a:gd name="connsiteY22" fmla="*/ 1944836 h 2808320"/>
              <a:gd name="connsiteX23" fmla="*/ 3747541 w 3747541"/>
              <a:gd name="connsiteY23" fmla="*/ 1989807 h 2808320"/>
              <a:gd name="connsiteX0" fmla="*/ 0 w 3747541"/>
              <a:gd name="connsiteY0" fmla="*/ 819799 h 2807545"/>
              <a:gd name="connsiteX1" fmla="*/ 124918 w 3747541"/>
              <a:gd name="connsiteY1" fmla="*/ 849779 h 2807545"/>
              <a:gd name="connsiteX2" fmla="*/ 244840 w 3747541"/>
              <a:gd name="connsiteY2" fmla="*/ 824796 h 2807545"/>
              <a:gd name="connsiteX3" fmla="*/ 369758 w 3747541"/>
              <a:gd name="connsiteY3" fmla="*/ 724861 h 2807545"/>
              <a:gd name="connsiteX4" fmla="*/ 489679 w 3747541"/>
              <a:gd name="connsiteY4" fmla="*/ 669897 h 2807545"/>
              <a:gd name="connsiteX5" fmla="*/ 634584 w 3747541"/>
              <a:gd name="connsiteY5" fmla="*/ 689884 h 2807545"/>
              <a:gd name="connsiteX6" fmla="*/ 789482 w 3747541"/>
              <a:gd name="connsiteY6" fmla="*/ 874763 h 2807545"/>
              <a:gd name="connsiteX7" fmla="*/ 849443 w 3747541"/>
              <a:gd name="connsiteY7" fmla="*/ 1079629 h 2807545"/>
              <a:gd name="connsiteX8" fmla="*/ 924394 w 3747541"/>
              <a:gd name="connsiteY8" fmla="*/ 1549320 h 2807545"/>
              <a:gd name="connsiteX9" fmla="*/ 1034321 w 3747541"/>
              <a:gd name="connsiteY9" fmla="*/ 2128940 h 2807545"/>
              <a:gd name="connsiteX10" fmla="*/ 1249181 w 3747541"/>
              <a:gd name="connsiteY10" fmla="*/ 2678579 h 2807545"/>
              <a:gd name="connsiteX11" fmla="*/ 1558977 w 3747541"/>
              <a:gd name="connsiteY11" fmla="*/ 2803497 h 2807545"/>
              <a:gd name="connsiteX12" fmla="*/ 1793823 w 3747541"/>
              <a:gd name="connsiteY12" fmla="*/ 2583642 h 2807545"/>
              <a:gd name="connsiteX13" fmla="*/ 1963712 w 3747541"/>
              <a:gd name="connsiteY13" fmla="*/ 1959052 h 2807545"/>
              <a:gd name="connsiteX14" fmla="*/ 2068643 w 3747541"/>
              <a:gd name="connsiteY14" fmla="*/ 1094619 h 2807545"/>
              <a:gd name="connsiteX15" fmla="*/ 2143594 w 3747541"/>
              <a:gd name="connsiteY15" fmla="*/ 539983 h 2807545"/>
              <a:gd name="connsiteX16" fmla="*/ 2298492 w 3747541"/>
              <a:gd name="connsiteY16" fmla="*/ 120258 h 2807545"/>
              <a:gd name="connsiteX17" fmla="*/ 2623279 w 3747541"/>
              <a:gd name="connsiteY17" fmla="*/ 337 h 2807545"/>
              <a:gd name="connsiteX18" fmla="*/ 2878111 w 3747541"/>
              <a:gd name="connsiteY18" fmla="*/ 145241 h 2807545"/>
              <a:gd name="connsiteX19" fmla="*/ 3023017 w 3747541"/>
              <a:gd name="connsiteY19" fmla="*/ 430055 h 2807545"/>
              <a:gd name="connsiteX20" fmla="*/ 3147935 w 3747541"/>
              <a:gd name="connsiteY20" fmla="*/ 954711 h 2807545"/>
              <a:gd name="connsiteX21" fmla="*/ 3332813 w 3747541"/>
              <a:gd name="connsiteY21" fmla="*/ 1604284 h 2807545"/>
              <a:gd name="connsiteX22" fmla="*/ 3667594 w 3747541"/>
              <a:gd name="connsiteY22" fmla="*/ 1944061 h 2807545"/>
              <a:gd name="connsiteX23" fmla="*/ 3747541 w 3747541"/>
              <a:gd name="connsiteY23" fmla="*/ 1989032 h 2807545"/>
              <a:gd name="connsiteX0" fmla="*/ 0 w 3747541"/>
              <a:gd name="connsiteY0" fmla="*/ 819799 h 2807545"/>
              <a:gd name="connsiteX1" fmla="*/ 124918 w 3747541"/>
              <a:gd name="connsiteY1" fmla="*/ 849779 h 2807545"/>
              <a:gd name="connsiteX2" fmla="*/ 244840 w 3747541"/>
              <a:gd name="connsiteY2" fmla="*/ 824796 h 2807545"/>
              <a:gd name="connsiteX3" fmla="*/ 369758 w 3747541"/>
              <a:gd name="connsiteY3" fmla="*/ 724861 h 2807545"/>
              <a:gd name="connsiteX4" fmla="*/ 489679 w 3747541"/>
              <a:gd name="connsiteY4" fmla="*/ 669897 h 2807545"/>
              <a:gd name="connsiteX5" fmla="*/ 634584 w 3747541"/>
              <a:gd name="connsiteY5" fmla="*/ 689884 h 2807545"/>
              <a:gd name="connsiteX6" fmla="*/ 789482 w 3747541"/>
              <a:gd name="connsiteY6" fmla="*/ 874763 h 2807545"/>
              <a:gd name="connsiteX7" fmla="*/ 849443 w 3747541"/>
              <a:gd name="connsiteY7" fmla="*/ 1079629 h 2807545"/>
              <a:gd name="connsiteX8" fmla="*/ 924394 w 3747541"/>
              <a:gd name="connsiteY8" fmla="*/ 1549320 h 2807545"/>
              <a:gd name="connsiteX9" fmla="*/ 1034321 w 3747541"/>
              <a:gd name="connsiteY9" fmla="*/ 2128940 h 2807545"/>
              <a:gd name="connsiteX10" fmla="*/ 1249181 w 3747541"/>
              <a:gd name="connsiteY10" fmla="*/ 2678579 h 2807545"/>
              <a:gd name="connsiteX11" fmla="*/ 1558977 w 3747541"/>
              <a:gd name="connsiteY11" fmla="*/ 2803497 h 2807545"/>
              <a:gd name="connsiteX12" fmla="*/ 1793823 w 3747541"/>
              <a:gd name="connsiteY12" fmla="*/ 2583642 h 2807545"/>
              <a:gd name="connsiteX13" fmla="*/ 1963712 w 3747541"/>
              <a:gd name="connsiteY13" fmla="*/ 1959052 h 2807545"/>
              <a:gd name="connsiteX14" fmla="*/ 2068643 w 3747541"/>
              <a:gd name="connsiteY14" fmla="*/ 1094619 h 2807545"/>
              <a:gd name="connsiteX15" fmla="*/ 2143594 w 3747541"/>
              <a:gd name="connsiteY15" fmla="*/ 539983 h 2807545"/>
              <a:gd name="connsiteX16" fmla="*/ 2298492 w 3747541"/>
              <a:gd name="connsiteY16" fmla="*/ 120258 h 2807545"/>
              <a:gd name="connsiteX17" fmla="*/ 2623279 w 3747541"/>
              <a:gd name="connsiteY17" fmla="*/ 337 h 2807545"/>
              <a:gd name="connsiteX18" fmla="*/ 2878111 w 3747541"/>
              <a:gd name="connsiteY18" fmla="*/ 145241 h 2807545"/>
              <a:gd name="connsiteX19" fmla="*/ 3023017 w 3747541"/>
              <a:gd name="connsiteY19" fmla="*/ 430055 h 2807545"/>
              <a:gd name="connsiteX20" fmla="*/ 3147935 w 3747541"/>
              <a:gd name="connsiteY20" fmla="*/ 954711 h 2807545"/>
              <a:gd name="connsiteX21" fmla="*/ 3307829 w 3747541"/>
              <a:gd name="connsiteY21" fmla="*/ 1509346 h 2807545"/>
              <a:gd name="connsiteX22" fmla="*/ 3667594 w 3747541"/>
              <a:gd name="connsiteY22" fmla="*/ 1944061 h 2807545"/>
              <a:gd name="connsiteX23" fmla="*/ 3747541 w 3747541"/>
              <a:gd name="connsiteY23" fmla="*/ 1989032 h 2807545"/>
              <a:gd name="connsiteX0" fmla="*/ 0 w 3747541"/>
              <a:gd name="connsiteY0" fmla="*/ 819799 h 2807545"/>
              <a:gd name="connsiteX1" fmla="*/ 124918 w 3747541"/>
              <a:gd name="connsiteY1" fmla="*/ 849779 h 2807545"/>
              <a:gd name="connsiteX2" fmla="*/ 244840 w 3747541"/>
              <a:gd name="connsiteY2" fmla="*/ 824796 h 2807545"/>
              <a:gd name="connsiteX3" fmla="*/ 369758 w 3747541"/>
              <a:gd name="connsiteY3" fmla="*/ 724861 h 2807545"/>
              <a:gd name="connsiteX4" fmla="*/ 489679 w 3747541"/>
              <a:gd name="connsiteY4" fmla="*/ 669897 h 2807545"/>
              <a:gd name="connsiteX5" fmla="*/ 634584 w 3747541"/>
              <a:gd name="connsiteY5" fmla="*/ 689884 h 2807545"/>
              <a:gd name="connsiteX6" fmla="*/ 789482 w 3747541"/>
              <a:gd name="connsiteY6" fmla="*/ 874763 h 2807545"/>
              <a:gd name="connsiteX7" fmla="*/ 849443 w 3747541"/>
              <a:gd name="connsiteY7" fmla="*/ 1079629 h 2807545"/>
              <a:gd name="connsiteX8" fmla="*/ 924394 w 3747541"/>
              <a:gd name="connsiteY8" fmla="*/ 1549320 h 2807545"/>
              <a:gd name="connsiteX9" fmla="*/ 1034321 w 3747541"/>
              <a:gd name="connsiteY9" fmla="*/ 2128940 h 2807545"/>
              <a:gd name="connsiteX10" fmla="*/ 1249181 w 3747541"/>
              <a:gd name="connsiteY10" fmla="*/ 2678579 h 2807545"/>
              <a:gd name="connsiteX11" fmla="*/ 1558977 w 3747541"/>
              <a:gd name="connsiteY11" fmla="*/ 2803497 h 2807545"/>
              <a:gd name="connsiteX12" fmla="*/ 1793823 w 3747541"/>
              <a:gd name="connsiteY12" fmla="*/ 2583642 h 2807545"/>
              <a:gd name="connsiteX13" fmla="*/ 1963712 w 3747541"/>
              <a:gd name="connsiteY13" fmla="*/ 1959052 h 2807545"/>
              <a:gd name="connsiteX14" fmla="*/ 2068643 w 3747541"/>
              <a:gd name="connsiteY14" fmla="*/ 1094619 h 2807545"/>
              <a:gd name="connsiteX15" fmla="*/ 2143594 w 3747541"/>
              <a:gd name="connsiteY15" fmla="*/ 539983 h 2807545"/>
              <a:gd name="connsiteX16" fmla="*/ 2298492 w 3747541"/>
              <a:gd name="connsiteY16" fmla="*/ 120258 h 2807545"/>
              <a:gd name="connsiteX17" fmla="*/ 2623279 w 3747541"/>
              <a:gd name="connsiteY17" fmla="*/ 337 h 2807545"/>
              <a:gd name="connsiteX18" fmla="*/ 2878111 w 3747541"/>
              <a:gd name="connsiteY18" fmla="*/ 145241 h 2807545"/>
              <a:gd name="connsiteX19" fmla="*/ 3023017 w 3747541"/>
              <a:gd name="connsiteY19" fmla="*/ 430055 h 2807545"/>
              <a:gd name="connsiteX20" fmla="*/ 3147935 w 3747541"/>
              <a:gd name="connsiteY20" fmla="*/ 954711 h 2807545"/>
              <a:gd name="connsiteX21" fmla="*/ 3307829 w 3747541"/>
              <a:gd name="connsiteY21" fmla="*/ 1509346 h 2807545"/>
              <a:gd name="connsiteX22" fmla="*/ 3567660 w 3747541"/>
              <a:gd name="connsiteY22" fmla="*/ 1849123 h 2807545"/>
              <a:gd name="connsiteX23" fmla="*/ 3747541 w 3747541"/>
              <a:gd name="connsiteY23" fmla="*/ 1989032 h 2807545"/>
              <a:gd name="connsiteX0" fmla="*/ 0 w 3702570"/>
              <a:gd name="connsiteY0" fmla="*/ 819799 h 2807545"/>
              <a:gd name="connsiteX1" fmla="*/ 124918 w 3702570"/>
              <a:gd name="connsiteY1" fmla="*/ 849779 h 2807545"/>
              <a:gd name="connsiteX2" fmla="*/ 244840 w 3702570"/>
              <a:gd name="connsiteY2" fmla="*/ 824796 h 2807545"/>
              <a:gd name="connsiteX3" fmla="*/ 369758 w 3702570"/>
              <a:gd name="connsiteY3" fmla="*/ 724861 h 2807545"/>
              <a:gd name="connsiteX4" fmla="*/ 489679 w 3702570"/>
              <a:gd name="connsiteY4" fmla="*/ 669897 h 2807545"/>
              <a:gd name="connsiteX5" fmla="*/ 634584 w 3702570"/>
              <a:gd name="connsiteY5" fmla="*/ 689884 h 2807545"/>
              <a:gd name="connsiteX6" fmla="*/ 789482 w 3702570"/>
              <a:gd name="connsiteY6" fmla="*/ 874763 h 2807545"/>
              <a:gd name="connsiteX7" fmla="*/ 849443 w 3702570"/>
              <a:gd name="connsiteY7" fmla="*/ 1079629 h 2807545"/>
              <a:gd name="connsiteX8" fmla="*/ 924394 w 3702570"/>
              <a:gd name="connsiteY8" fmla="*/ 1549320 h 2807545"/>
              <a:gd name="connsiteX9" fmla="*/ 1034321 w 3702570"/>
              <a:gd name="connsiteY9" fmla="*/ 2128940 h 2807545"/>
              <a:gd name="connsiteX10" fmla="*/ 1249181 w 3702570"/>
              <a:gd name="connsiteY10" fmla="*/ 2678579 h 2807545"/>
              <a:gd name="connsiteX11" fmla="*/ 1558977 w 3702570"/>
              <a:gd name="connsiteY11" fmla="*/ 2803497 h 2807545"/>
              <a:gd name="connsiteX12" fmla="*/ 1793823 w 3702570"/>
              <a:gd name="connsiteY12" fmla="*/ 2583642 h 2807545"/>
              <a:gd name="connsiteX13" fmla="*/ 1963712 w 3702570"/>
              <a:gd name="connsiteY13" fmla="*/ 1959052 h 2807545"/>
              <a:gd name="connsiteX14" fmla="*/ 2068643 w 3702570"/>
              <a:gd name="connsiteY14" fmla="*/ 1094619 h 2807545"/>
              <a:gd name="connsiteX15" fmla="*/ 2143594 w 3702570"/>
              <a:gd name="connsiteY15" fmla="*/ 539983 h 2807545"/>
              <a:gd name="connsiteX16" fmla="*/ 2298492 w 3702570"/>
              <a:gd name="connsiteY16" fmla="*/ 120258 h 2807545"/>
              <a:gd name="connsiteX17" fmla="*/ 2623279 w 3702570"/>
              <a:gd name="connsiteY17" fmla="*/ 337 h 2807545"/>
              <a:gd name="connsiteX18" fmla="*/ 2878111 w 3702570"/>
              <a:gd name="connsiteY18" fmla="*/ 145241 h 2807545"/>
              <a:gd name="connsiteX19" fmla="*/ 3023017 w 3702570"/>
              <a:gd name="connsiteY19" fmla="*/ 430055 h 2807545"/>
              <a:gd name="connsiteX20" fmla="*/ 3147935 w 3702570"/>
              <a:gd name="connsiteY20" fmla="*/ 954711 h 2807545"/>
              <a:gd name="connsiteX21" fmla="*/ 3307829 w 3702570"/>
              <a:gd name="connsiteY21" fmla="*/ 1509346 h 2807545"/>
              <a:gd name="connsiteX22" fmla="*/ 3567660 w 3702570"/>
              <a:gd name="connsiteY22" fmla="*/ 1849123 h 2807545"/>
              <a:gd name="connsiteX23" fmla="*/ 3702570 w 3702570"/>
              <a:gd name="connsiteY23" fmla="*/ 1934068 h 2807545"/>
              <a:gd name="connsiteX0" fmla="*/ 0 w 3567660"/>
              <a:gd name="connsiteY0" fmla="*/ 819799 h 2807545"/>
              <a:gd name="connsiteX1" fmla="*/ 124918 w 3567660"/>
              <a:gd name="connsiteY1" fmla="*/ 849779 h 2807545"/>
              <a:gd name="connsiteX2" fmla="*/ 244840 w 3567660"/>
              <a:gd name="connsiteY2" fmla="*/ 824796 h 2807545"/>
              <a:gd name="connsiteX3" fmla="*/ 369758 w 3567660"/>
              <a:gd name="connsiteY3" fmla="*/ 724861 h 2807545"/>
              <a:gd name="connsiteX4" fmla="*/ 489679 w 3567660"/>
              <a:gd name="connsiteY4" fmla="*/ 669897 h 2807545"/>
              <a:gd name="connsiteX5" fmla="*/ 634584 w 3567660"/>
              <a:gd name="connsiteY5" fmla="*/ 689884 h 2807545"/>
              <a:gd name="connsiteX6" fmla="*/ 789482 w 3567660"/>
              <a:gd name="connsiteY6" fmla="*/ 874763 h 2807545"/>
              <a:gd name="connsiteX7" fmla="*/ 849443 w 3567660"/>
              <a:gd name="connsiteY7" fmla="*/ 1079629 h 2807545"/>
              <a:gd name="connsiteX8" fmla="*/ 924394 w 3567660"/>
              <a:gd name="connsiteY8" fmla="*/ 1549320 h 2807545"/>
              <a:gd name="connsiteX9" fmla="*/ 1034321 w 3567660"/>
              <a:gd name="connsiteY9" fmla="*/ 2128940 h 2807545"/>
              <a:gd name="connsiteX10" fmla="*/ 1249181 w 3567660"/>
              <a:gd name="connsiteY10" fmla="*/ 2678579 h 2807545"/>
              <a:gd name="connsiteX11" fmla="*/ 1558977 w 3567660"/>
              <a:gd name="connsiteY11" fmla="*/ 2803497 h 2807545"/>
              <a:gd name="connsiteX12" fmla="*/ 1793823 w 3567660"/>
              <a:gd name="connsiteY12" fmla="*/ 2583642 h 2807545"/>
              <a:gd name="connsiteX13" fmla="*/ 1963712 w 3567660"/>
              <a:gd name="connsiteY13" fmla="*/ 1959052 h 2807545"/>
              <a:gd name="connsiteX14" fmla="*/ 2068643 w 3567660"/>
              <a:gd name="connsiteY14" fmla="*/ 1094619 h 2807545"/>
              <a:gd name="connsiteX15" fmla="*/ 2143594 w 3567660"/>
              <a:gd name="connsiteY15" fmla="*/ 539983 h 2807545"/>
              <a:gd name="connsiteX16" fmla="*/ 2298492 w 3567660"/>
              <a:gd name="connsiteY16" fmla="*/ 120258 h 2807545"/>
              <a:gd name="connsiteX17" fmla="*/ 2623279 w 3567660"/>
              <a:gd name="connsiteY17" fmla="*/ 337 h 2807545"/>
              <a:gd name="connsiteX18" fmla="*/ 2878111 w 3567660"/>
              <a:gd name="connsiteY18" fmla="*/ 145241 h 2807545"/>
              <a:gd name="connsiteX19" fmla="*/ 3023017 w 3567660"/>
              <a:gd name="connsiteY19" fmla="*/ 430055 h 2807545"/>
              <a:gd name="connsiteX20" fmla="*/ 3147935 w 3567660"/>
              <a:gd name="connsiteY20" fmla="*/ 954711 h 2807545"/>
              <a:gd name="connsiteX21" fmla="*/ 3307829 w 3567660"/>
              <a:gd name="connsiteY21" fmla="*/ 1509346 h 2807545"/>
              <a:gd name="connsiteX22" fmla="*/ 3567660 w 3567660"/>
              <a:gd name="connsiteY22" fmla="*/ 1849123 h 2807545"/>
              <a:gd name="connsiteX0" fmla="*/ 0 w 3507699"/>
              <a:gd name="connsiteY0" fmla="*/ 819799 h 2807545"/>
              <a:gd name="connsiteX1" fmla="*/ 124918 w 3507699"/>
              <a:gd name="connsiteY1" fmla="*/ 849779 h 2807545"/>
              <a:gd name="connsiteX2" fmla="*/ 244840 w 3507699"/>
              <a:gd name="connsiteY2" fmla="*/ 824796 h 2807545"/>
              <a:gd name="connsiteX3" fmla="*/ 369758 w 3507699"/>
              <a:gd name="connsiteY3" fmla="*/ 724861 h 2807545"/>
              <a:gd name="connsiteX4" fmla="*/ 489679 w 3507699"/>
              <a:gd name="connsiteY4" fmla="*/ 669897 h 2807545"/>
              <a:gd name="connsiteX5" fmla="*/ 634584 w 3507699"/>
              <a:gd name="connsiteY5" fmla="*/ 689884 h 2807545"/>
              <a:gd name="connsiteX6" fmla="*/ 789482 w 3507699"/>
              <a:gd name="connsiteY6" fmla="*/ 874763 h 2807545"/>
              <a:gd name="connsiteX7" fmla="*/ 849443 w 3507699"/>
              <a:gd name="connsiteY7" fmla="*/ 1079629 h 2807545"/>
              <a:gd name="connsiteX8" fmla="*/ 924394 w 3507699"/>
              <a:gd name="connsiteY8" fmla="*/ 1549320 h 2807545"/>
              <a:gd name="connsiteX9" fmla="*/ 1034321 w 3507699"/>
              <a:gd name="connsiteY9" fmla="*/ 2128940 h 2807545"/>
              <a:gd name="connsiteX10" fmla="*/ 1249181 w 3507699"/>
              <a:gd name="connsiteY10" fmla="*/ 2678579 h 2807545"/>
              <a:gd name="connsiteX11" fmla="*/ 1558977 w 3507699"/>
              <a:gd name="connsiteY11" fmla="*/ 2803497 h 2807545"/>
              <a:gd name="connsiteX12" fmla="*/ 1793823 w 3507699"/>
              <a:gd name="connsiteY12" fmla="*/ 2583642 h 2807545"/>
              <a:gd name="connsiteX13" fmla="*/ 1963712 w 3507699"/>
              <a:gd name="connsiteY13" fmla="*/ 1959052 h 2807545"/>
              <a:gd name="connsiteX14" fmla="*/ 2068643 w 3507699"/>
              <a:gd name="connsiteY14" fmla="*/ 1094619 h 2807545"/>
              <a:gd name="connsiteX15" fmla="*/ 2143594 w 3507699"/>
              <a:gd name="connsiteY15" fmla="*/ 539983 h 2807545"/>
              <a:gd name="connsiteX16" fmla="*/ 2298492 w 3507699"/>
              <a:gd name="connsiteY16" fmla="*/ 120258 h 2807545"/>
              <a:gd name="connsiteX17" fmla="*/ 2623279 w 3507699"/>
              <a:gd name="connsiteY17" fmla="*/ 337 h 2807545"/>
              <a:gd name="connsiteX18" fmla="*/ 2878111 w 3507699"/>
              <a:gd name="connsiteY18" fmla="*/ 145241 h 2807545"/>
              <a:gd name="connsiteX19" fmla="*/ 3023017 w 3507699"/>
              <a:gd name="connsiteY19" fmla="*/ 430055 h 2807545"/>
              <a:gd name="connsiteX20" fmla="*/ 3147935 w 3507699"/>
              <a:gd name="connsiteY20" fmla="*/ 954711 h 2807545"/>
              <a:gd name="connsiteX21" fmla="*/ 3307829 w 3507699"/>
              <a:gd name="connsiteY21" fmla="*/ 1509346 h 2807545"/>
              <a:gd name="connsiteX22" fmla="*/ 3507699 w 3507699"/>
              <a:gd name="connsiteY22" fmla="*/ 1829136 h 2807545"/>
              <a:gd name="connsiteX0" fmla="*/ 0 w 3482715"/>
              <a:gd name="connsiteY0" fmla="*/ 819799 h 2807545"/>
              <a:gd name="connsiteX1" fmla="*/ 124918 w 3482715"/>
              <a:gd name="connsiteY1" fmla="*/ 849779 h 2807545"/>
              <a:gd name="connsiteX2" fmla="*/ 244840 w 3482715"/>
              <a:gd name="connsiteY2" fmla="*/ 824796 h 2807545"/>
              <a:gd name="connsiteX3" fmla="*/ 369758 w 3482715"/>
              <a:gd name="connsiteY3" fmla="*/ 724861 h 2807545"/>
              <a:gd name="connsiteX4" fmla="*/ 489679 w 3482715"/>
              <a:gd name="connsiteY4" fmla="*/ 669897 h 2807545"/>
              <a:gd name="connsiteX5" fmla="*/ 634584 w 3482715"/>
              <a:gd name="connsiteY5" fmla="*/ 689884 h 2807545"/>
              <a:gd name="connsiteX6" fmla="*/ 789482 w 3482715"/>
              <a:gd name="connsiteY6" fmla="*/ 874763 h 2807545"/>
              <a:gd name="connsiteX7" fmla="*/ 849443 w 3482715"/>
              <a:gd name="connsiteY7" fmla="*/ 1079629 h 2807545"/>
              <a:gd name="connsiteX8" fmla="*/ 924394 w 3482715"/>
              <a:gd name="connsiteY8" fmla="*/ 1549320 h 2807545"/>
              <a:gd name="connsiteX9" fmla="*/ 1034321 w 3482715"/>
              <a:gd name="connsiteY9" fmla="*/ 2128940 h 2807545"/>
              <a:gd name="connsiteX10" fmla="*/ 1249181 w 3482715"/>
              <a:gd name="connsiteY10" fmla="*/ 2678579 h 2807545"/>
              <a:gd name="connsiteX11" fmla="*/ 1558977 w 3482715"/>
              <a:gd name="connsiteY11" fmla="*/ 2803497 h 2807545"/>
              <a:gd name="connsiteX12" fmla="*/ 1793823 w 3482715"/>
              <a:gd name="connsiteY12" fmla="*/ 2583642 h 2807545"/>
              <a:gd name="connsiteX13" fmla="*/ 1963712 w 3482715"/>
              <a:gd name="connsiteY13" fmla="*/ 1959052 h 2807545"/>
              <a:gd name="connsiteX14" fmla="*/ 2068643 w 3482715"/>
              <a:gd name="connsiteY14" fmla="*/ 1094619 h 2807545"/>
              <a:gd name="connsiteX15" fmla="*/ 2143594 w 3482715"/>
              <a:gd name="connsiteY15" fmla="*/ 539983 h 2807545"/>
              <a:gd name="connsiteX16" fmla="*/ 2298492 w 3482715"/>
              <a:gd name="connsiteY16" fmla="*/ 120258 h 2807545"/>
              <a:gd name="connsiteX17" fmla="*/ 2623279 w 3482715"/>
              <a:gd name="connsiteY17" fmla="*/ 337 h 2807545"/>
              <a:gd name="connsiteX18" fmla="*/ 2878111 w 3482715"/>
              <a:gd name="connsiteY18" fmla="*/ 145241 h 2807545"/>
              <a:gd name="connsiteX19" fmla="*/ 3023017 w 3482715"/>
              <a:gd name="connsiteY19" fmla="*/ 430055 h 2807545"/>
              <a:gd name="connsiteX20" fmla="*/ 3147935 w 3482715"/>
              <a:gd name="connsiteY20" fmla="*/ 954711 h 2807545"/>
              <a:gd name="connsiteX21" fmla="*/ 3307829 w 3482715"/>
              <a:gd name="connsiteY21" fmla="*/ 1509346 h 2807545"/>
              <a:gd name="connsiteX22" fmla="*/ 3482715 w 3482715"/>
              <a:gd name="connsiteY22" fmla="*/ 1819143 h 2807545"/>
              <a:gd name="connsiteX0" fmla="*/ 0 w 3357797"/>
              <a:gd name="connsiteY0" fmla="*/ 849779 h 2807545"/>
              <a:gd name="connsiteX1" fmla="*/ 119922 w 3357797"/>
              <a:gd name="connsiteY1" fmla="*/ 824796 h 2807545"/>
              <a:gd name="connsiteX2" fmla="*/ 244840 w 3357797"/>
              <a:gd name="connsiteY2" fmla="*/ 724861 h 2807545"/>
              <a:gd name="connsiteX3" fmla="*/ 364761 w 3357797"/>
              <a:gd name="connsiteY3" fmla="*/ 669897 h 2807545"/>
              <a:gd name="connsiteX4" fmla="*/ 509666 w 3357797"/>
              <a:gd name="connsiteY4" fmla="*/ 689884 h 2807545"/>
              <a:gd name="connsiteX5" fmla="*/ 664564 w 3357797"/>
              <a:gd name="connsiteY5" fmla="*/ 874763 h 2807545"/>
              <a:gd name="connsiteX6" fmla="*/ 724525 w 3357797"/>
              <a:gd name="connsiteY6" fmla="*/ 1079629 h 2807545"/>
              <a:gd name="connsiteX7" fmla="*/ 799476 w 3357797"/>
              <a:gd name="connsiteY7" fmla="*/ 1549320 h 2807545"/>
              <a:gd name="connsiteX8" fmla="*/ 909403 w 3357797"/>
              <a:gd name="connsiteY8" fmla="*/ 2128940 h 2807545"/>
              <a:gd name="connsiteX9" fmla="*/ 1124263 w 3357797"/>
              <a:gd name="connsiteY9" fmla="*/ 2678579 h 2807545"/>
              <a:gd name="connsiteX10" fmla="*/ 1434059 w 3357797"/>
              <a:gd name="connsiteY10" fmla="*/ 2803497 h 2807545"/>
              <a:gd name="connsiteX11" fmla="*/ 1668905 w 3357797"/>
              <a:gd name="connsiteY11" fmla="*/ 2583642 h 2807545"/>
              <a:gd name="connsiteX12" fmla="*/ 1838794 w 3357797"/>
              <a:gd name="connsiteY12" fmla="*/ 1959052 h 2807545"/>
              <a:gd name="connsiteX13" fmla="*/ 1943725 w 3357797"/>
              <a:gd name="connsiteY13" fmla="*/ 1094619 h 2807545"/>
              <a:gd name="connsiteX14" fmla="*/ 2018676 w 3357797"/>
              <a:gd name="connsiteY14" fmla="*/ 539983 h 2807545"/>
              <a:gd name="connsiteX15" fmla="*/ 2173574 w 3357797"/>
              <a:gd name="connsiteY15" fmla="*/ 120258 h 2807545"/>
              <a:gd name="connsiteX16" fmla="*/ 2498361 w 3357797"/>
              <a:gd name="connsiteY16" fmla="*/ 337 h 2807545"/>
              <a:gd name="connsiteX17" fmla="*/ 2753193 w 3357797"/>
              <a:gd name="connsiteY17" fmla="*/ 145241 h 2807545"/>
              <a:gd name="connsiteX18" fmla="*/ 2898099 w 3357797"/>
              <a:gd name="connsiteY18" fmla="*/ 430055 h 2807545"/>
              <a:gd name="connsiteX19" fmla="*/ 3023017 w 3357797"/>
              <a:gd name="connsiteY19" fmla="*/ 954711 h 2807545"/>
              <a:gd name="connsiteX20" fmla="*/ 3182911 w 3357797"/>
              <a:gd name="connsiteY20" fmla="*/ 1509346 h 2807545"/>
              <a:gd name="connsiteX21" fmla="*/ 3357797 w 3357797"/>
              <a:gd name="connsiteY21" fmla="*/ 1819143 h 280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357797" h="2807545">
                <a:moveTo>
                  <a:pt x="0" y="849779"/>
                </a:moveTo>
                <a:cubicBezTo>
                  <a:pt x="40807" y="850612"/>
                  <a:pt x="79115" y="845616"/>
                  <a:pt x="119922" y="824796"/>
                </a:cubicBezTo>
                <a:cubicBezTo>
                  <a:pt x="160729" y="803976"/>
                  <a:pt x="204034" y="750677"/>
                  <a:pt x="244840" y="724861"/>
                </a:cubicBezTo>
                <a:cubicBezTo>
                  <a:pt x="285646" y="699045"/>
                  <a:pt x="320623" y="675727"/>
                  <a:pt x="364761" y="669897"/>
                </a:cubicBezTo>
                <a:cubicBezTo>
                  <a:pt x="408899" y="664067"/>
                  <a:pt x="459699" y="655740"/>
                  <a:pt x="509666" y="689884"/>
                </a:cubicBezTo>
                <a:cubicBezTo>
                  <a:pt x="559633" y="724028"/>
                  <a:pt x="628754" y="809806"/>
                  <a:pt x="664564" y="874763"/>
                </a:cubicBezTo>
                <a:cubicBezTo>
                  <a:pt x="700374" y="939721"/>
                  <a:pt x="702040" y="967203"/>
                  <a:pt x="724525" y="1079629"/>
                </a:cubicBezTo>
                <a:cubicBezTo>
                  <a:pt x="747010" y="1192055"/>
                  <a:pt x="768663" y="1374435"/>
                  <a:pt x="799476" y="1549320"/>
                </a:cubicBezTo>
                <a:cubicBezTo>
                  <a:pt x="830289" y="1724205"/>
                  <a:pt x="855272" y="1940730"/>
                  <a:pt x="909403" y="2128940"/>
                </a:cubicBezTo>
                <a:cubicBezTo>
                  <a:pt x="963534" y="2317150"/>
                  <a:pt x="1036820" y="2566153"/>
                  <a:pt x="1124263" y="2678579"/>
                </a:cubicBezTo>
                <a:cubicBezTo>
                  <a:pt x="1211706" y="2791005"/>
                  <a:pt x="1343285" y="2819320"/>
                  <a:pt x="1434059" y="2803497"/>
                </a:cubicBezTo>
                <a:cubicBezTo>
                  <a:pt x="1524833" y="2787674"/>
                  <a:pt x="1601449" y="2724383"/>
                  <a:pt x="1668905" y="2583642"/>
                </a:cubicBezTo>
                <a:cubicBezTo>
                  <a:pt x="1736361" y="2442901"/>
                  <a:pt x="1792991" y="2207223"/>
                  <a:pt x="1838794" y="1959052"/>
                </a:cubicBezTo>
                <a:cubicBezTo>
                  <a:pt x="1884597" y="1710882"/>
                  <a:pt x="1913745" y="1331130"/>
                  <a:pt x="1943725" y="1094619"/>
                </a:cubicBezTo>
                <a:cubicBezTo>
                  <a:pt x="1973705" y="858108"/>
                  <a:pt x="1980368" y="702376"/>
                  <a:pt x="2018676" y="539983"/>
                </a:cubicBezTo>
                <a:cubicBezTo>
                  <a:pt x="2056984" y="377590"/>
                  <a:pt x="2093627" y="210199"/>
                  <a:pt x="2173574" y="120258"/>
                </a:cubicBezTo>
                <a:cubicBezTo>
                  <a:pt x="2253521" y="30317"/>
                  <a:pt x="2401758" y="-3827"/>
                  <a:pt x="2498361" y="337"/>
                </a:cubicBezTo>
                <a:cubicBezTo>
                  <a:pt x="2594964" y="4501"/>
                  <a:pt x="2686570" y="73621"/>
                  <a:pt x="2753193" y="145241"/>
                </a:cubicBezTo>
                <a:cubicBezTo>
                  <a:pt x="2819816" y="216861"/>
                  <a:pt x="2853128" y="295143"/>
                  <a:pt x="2898099" y="430055"/>
                </a:cubicBezTo>
                <a:cubicBezTo>
                  <a:pt x="2943070" y="564967"/>
                  <a:pt x="2975548" y="774829"/>
                  <a:pt x="3023017" y="954711"/>
                </a:cubicBezTo>
                <a:cubicBezTo>
                  <a:pt x="3070486" y="1134593"/>
                  <a:pt x="3127114" y="1365274"/>
                  <a:pt x="3182911" y="1509346"/>
                </a:cubicBezTo>
                <a:cubicBezTo>
                  <a:pt x="3238708" y="1653418"/>
                  <a:pt x="3292007" y="1748356"/>
                  <a:pt x="3357797" y="1819143"/>
                </a:cubicBezTo>
              </a:path>
            </a:pathLst>
          </a:cu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269637" y="4255134"/>
            <a:ext cx="2112363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5638800" y="4267200"/>
            <a:ext cx="446240" cy="794266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923422" y="2602468"/>
            <a:ext cx="1286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unexpected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1560" y="3200400"/>
            <a:ext cx="16010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(from network,</a:t>
            </a:r>
            <a:br>
              <a:rPr lang="en-US" dirty="0" smtClean="0"/>
            </a:br>
            <a:r>
              <a:rPr lang="en-US" dirty="0" smtClean="0"/>
              <a:t>files, user, …)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630402" y="4255134"/>
            <a:ext cx="14648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(e.g. DB, files,</a:t>
            </a:r>
            <a:br>
              <a:rPr lang="en-US" dirty="0" smtClean="0"/>
            </a:br>
            <a:r>
              <a:rPr lang="en-US" dirty="0" smtClean="0"/>
              <a:t>settings, …)</a:t>
            </a:r>
            <a:endParaRPr lang="en-US" dirty="0"/>
          </a:p>
        </p:txBody>
      </p:sp>
      <p:pic>
        <p:nvPicPr>
          <p:cNvPr id="19" name="Picture 3" descr="C:\Users\AC\AppData\Local\Microsoft\Windows\Temporary Internet Files\Content.IE5\L91LVKYR\MC90019924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19" y="2314871"/>
            <a:ext cx="629381" cy="592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 descr="C:\Users\AC\AppData\Local\Microsoft\Windows\Temporary Internet Files\Content.IE5\L91LVKYR\MC90019924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719535"/>
            <a:ext cx="629381" cy="592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C:\Users\AC\AppData\Local\Microsoft\Windows\Temporary Internet Files\Content.IE5\L91LVKYR\MC90019924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6272" y="3519373"/>
            <a:ext cx="629381" cy="592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Explosion 1 21"/>
          <p:cNvSpPr/>
          <p:nvPr/>
        </p:nvSpPr>
        <p:spPr>
          <a:xfrm>
            <a:off x="8001000" y="3410868"/>
            <a:ext cx="914400" cy="762000"/>
          </a:xfrm>
          <a:prstGeom prst="irregularSeal1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3" descr="C:\Users\AC\AppData\Local\Microsoft\Windows\Temporary Internet Files\Content.IE5\L91LVKYR\MC90019924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2063" y="3858931"/>
            <a:ext cx="629381" cy="592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6719624" y="3352800"/>
            <a:ext cx="12863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unexpected</a:t>
            </a:r>
          </a:p>
          <a:p>
            <a:pPr algn="ctr"/>
            <a:r>
              <a:rPr lang="en-US" dirty="0" smtClean="0"/>
              <a:t>effect on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76795" y="1371600"/>
            <a:ext cx="1024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attack: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71348" y="3897868"/>
            <a:ext cx="1910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external resources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733324" y="5029200"/>
            <a:ext cx="15705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unexpected</a:t>
            </a:r>
          </a:p>
          <a:p>
            <a:pPr algn="ctr"/>
            <a:r>
              <a:rPr lang="en-US" dirty="0" smtClean="0"/>
              <a:t>number </a:t>
            </a:r>
            <a:r>
              <a:rPr lang="en-US" dirty="0"/>
              <a:t>of</a:t>
            </a:r>
            <a:br>
              <a:rPr lang="en-US" dirty="0"/>
            </a:br>
            <a:r>
              <a:rPr lang="en-US" dirty="0"/>
              <a:t>loop iterations</a:t>
            </a:r>
          </a:p>
        </p:txBody>
      </p:sp>
      <p:sp>
        <p:nvSpPr>
          <p:cNvPr id="23" name="Explosion 1 22"/>
          <p:cNvSpPr/>
          <p:nvPr/>
        </p:nvSpPr>
        <p:spPr>
          <a:xfrm>
            <a:off x="5257800" y="5791200"/>
            <a:ext cx="914400" cy="762000"/>
          </a:xfrm>
          <a:prstGeom prst="irregularSeal1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6909683" y="1896070"/>
            <a:ext cx="20819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data lost/stolen,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arbitrary commands</a:t>
            </a:r>
            <a:r>
              <a:rPr lang="en-US" smtClean="0">
                <a:solidFill>
                  <a:srgbClr val="FF0000"/>
                </a:solidFill>
              </a:rPr>
              <a:t/>
            </a:r>
            <a:br>
              <a:rPr lang="en-US" smtClean="0">
                <a:solidFill>
                  <a:srgbClr val="FF0000"/>
                </a:solidFill>
              </a:rPr>
            </a:br>
            <a:r>
              <a:rPr lang="en-US" smtClean="0">
                <a:solidFill>
                  <a:srgbClr val="FF0000"/>
                </a:solidFill>
              </a:rPr>
              <a:t>executed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7467600" y="2895600"/>
            <a:ext cx="228600" cy="457200"/>
          </a:xfrm>
          <a:prstGeom prst="line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243011" y="5626086"/>
            <a:ext cx="1716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denial of service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 flipH="1" flipV="1">
            <a:off x="6303882" y="5490865"/>
            <a:ext cx="935118" cy="270442"/>
          </a:xfrm>
          <a:prstGeom prst="line">
            <a:avLst/>
          </a:prstGeom>
          <a:ln w="12700">
            <a:solidFill>
              <a:schemeClr val="tx1"/>
            </a:solidFill>
            <a:prstDash val="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4122" y="4599801"/>
            <a:ext cx="2917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problem: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missing/faulty validation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35" name="Straight Arrow Connector 34"/>
          <p:cNvCxnSpPr>
            <a:stCxn id="34" idx="0"/>
            <a:endCxn id="36" idx="3"/>
          </p:cNvCxnSpPr>
          <p:nvPr/>
        </p:nvCxnSpPr>
        <p:spPr>
          <a:xfrm flipV="1">
            <a:off x="1512961" y="3449692"/>
            <a:ext cx="981235" cy="1150109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2438400" y="2831068"/>
            <a:ext cx="381000" cy="724763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-76200" y="5124271"/>
            <a:ext cx="28462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12713" indent="-112713"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checks are missing</a:t>
            </a:r>
          </a:p>
          <a:p>
            <a:pPr marL="112713" indent="-112713"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checks are incomplete</a:t>
            </a:r>
          </a:p>
          <a:p>
            <a:pPr marL="112713" indent="-112713"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checks </a:t>
            </a:r>
            <a:r>
              <a:rPr lang="en-US" dirty="0">
                <a:solidFill>
                  <a:srgbClr val="FF0000"/>
                </a:solidFill>
              </a:rPr>
              <a:t>occur at the </a:t>
            </a:r>
            <a:r>
              <a:rPr lang="en-US" dirty="0" smtClean="0">
                <a:solidFill>
                  <a:srgbClr val="FF0000"/>
                </a:solidFill>
              </a:rPr>
              <a:t>wrong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time </a:t>
            </a:r>
            <a:r>
              <a:rPr lang="en-US" dirty="0">
                <a:solidFill>
                  <a:srgbClr val="FF0000"/>
                </a:solidFill>
              </a:rPr>
              <a:t>(e.g. before decoding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88241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2" grpId="0"/>
      <p:bldP spid="34" grpId="0"/>
      <p:bldP spid="36" grpId="0" animBg="1"/>
      <p:bldP spid="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Code:</a:t>
            </a:r>
            <a:r>
              <a:rPr lang="en-US" smtClean="0"/>
              <a:t/>
            </a:r>
            <a:br>
              <a:rPr lang="en-US" smtClean="0"/>
            </a:br>
            <a:r>
              <a:rPr lang="en-US" sz="1800" b="1" smtClean="0">
                <a:latin typeface="Courier New"/>
                <a:cs typeface="Courier New"/>
              </a:rPr>
              <a:t>String.format("</a:t>
            </a:r>
            <a:r>
              <a:rPr lang="en-US" sz="1800" b="1" dirty="0" smtClean="0">
                <a:latin typeface="Courier New"/>
                <a:cs typeface="Courier New"/>
              </a:rPr>
              <a:t>select … where user='%s' and passwd='%s'", </a:t>
            </a:r>
            <a:br>
              <a:rPr lang="en-US" sz="1800" b="1" dirty="0" smtClean="0">
                <a:latin typeface="Courier New"/>
                <a:cs typeface="Courier New"/>
              </a:rPr>
            </a:br>
            <a:r>
              <a:rPr lang="en-US" sz="1800" b="1" smtClean="0">
                <a:latin typeface="Courier New"/>
                <a:cs typeface="Courier New"/>
              </a:rPr>
              <a:t>              </a:t>
            </a:r>
            <a:r>
              <a:rPr lang="en-US" sz="1800" b="1" smtClean="0">
                <a:latin typeface="Courier New"/>
                <a:cs typeface="Courier New"/>
              </a:rPr>
              <a:t>user</a:t>
            </a:r>
            <a:r>
              <a:rPr lang="en-US" sz="1800" b="1" dirty="0" smtClean="0">
                <a:latin typeface="Courier New"/>
                <a:cs typeface="Courier New"/>
              </a:rPr>
              <a:t>, passwd)</a:t>
            </a:r>
          </a:p>
          <a:p>
            <a:r>
              <a:rPr lang="en-US" dirty="0" smtClean="0"/>
              <a:t>Inputs:</a:t>
            </a:r>
            <a:br>
              <a:rPr lang="en-US" dirty="0" smtClean="0"/>
            </a:br>
            <a:r>
              <a:rPr lang="en-US" sz="1800" b="1" dirty="0" smtClean="0">
                <a:latin typeface="Courier New"/>
                <a:cs typeface="Courier New"/>
              </a:rPr>
              <a:t>user = </a:t>
            </a:r>
            <a:r>
              <a:rPr lang="en-US" sz="1800" b="1" dirty="0" smtClean="0">
                <a:solidFill>
                  <a:srgbClr val="FF0000"/>
                </a:solidFill>
                <a:latin typeface="Courier New"/>
                <a:cs typeface="Courier New"/>
              </a:rPr>
              <a:t>John' or 1=1 --</a:t>
            </a:r>
            <a:r>
              <a:rPr lang="en-US" sz="1800" b="1" dirty="0" smtClean="0">
                <a:latin typeface="Courier New"/>
                <a:cs typeface="Courier New"/>
              </a:rPr>
              <a:t/>
            </a:r>
            <a:br>
              <a:rPr lang="en-US" sz="1800" b="1" dirty="0" smtClean="0">
                <a:latin typeface="Courier New"/>
                <a:cs typeface="Courier New"/>
              </a:rPr>
            </a:br>
            <a:r>
              <a:rPr lang="en-US" sz="1800" b="1" dirty="0" smtClean="0">
                <a:latin typeface="Courier New"/>
                <a:cs typeface="Courier New"/>
              </a:rPr>
              <a:t>passwd = </a:t>
            </a:r>
          </a:p>
          <a:p>
            <a:r>
              <a:rPr lang="en-US" dirty="0" smtClean="0"/>
              <a:t>Executed SQL:</a:t>
            </a:r>
            <a:br>
              <a:rPr lang="en-US" dirty="0" smtClean="0"/>
            </a:br>
            <a:r>
              <a:rPr lang="en-US" sz="1800" b="1" dirty="0" smtClean="0">
                <a:latin typeface="Courier New"/>
                <a:cs typeface="Courier New"/>
              </a:rPr>
              <a:t>select … where user='</a:t>
            </a:r>
            <a:r>
              <a:rPr lang="en-US" sz="1800" b="1" dirty="0" smtClean="0">
                <a:solidFill>
                  <a:srgbClr val="FF0000"/>
                </a:solidFill>
                <a:latin typeface="Courier New"/>
                <a:cs typeface="Courier New"/>
              </a:rPr>
              <a:t>John' or 1=1 –-</a:t>
            </a:r>
            <a:r>
              <a:rPr lang="en-US" sz="1800" b="1" dirty="0" smtClean="0">
                <a:latin typeface="Courier New"/>
                <a:cs typeface="Courier New"/>
              </a:rPr>
              <a:t>' and passwd=''</a:t>
            </a:r>
          </a:p>
          <a:p>
            <a:r>
              <a:rPr lang="en-US" dirty="0" smtClean="0">
                <a:cs typeface="Courier New"/>
              </a:rPr>
              <a:t>Result:</a:t>
            </a:r>
          </a:p>
          <a:p>
            <a:pPr lvl="1"/>
            <a:r>
              <a:rPr lang="en-US" dirty="0" smtClean="0">
                <a:cs typeface="Courier New"/>
              </a:rPr>
              <a:t>Attacker can access information without knowing the password</a:t>
            </a:r>
          </a:p>
        </p:txBody>
      </p:sp>
    </p:spTree>
    <p:extLst>
      <p:ext uri="{BB962C8B-B14F-4D97-AF65-F5344CB8AC3E}">
        <p14:creationId xmlns:p14="http://schemas.microsoft.com/office/powerpoint/2010/main" val="205424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Command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Code:</a:t>
            </a:r>
            <a:r>
              <a:rPr lang="en-US" smtClean="0"/>
              <a:t/>
            </a:r>
            <a:br>
              <a:rPr lang="en-US" smtClean="0"/>
            </a:br>
            <a:r>
              <a:rPr lang="en-US" sz="1800" b="1" smtClean="0">
                <a:latin typeface="Courier New"/>
                <a:cs typeface="Courier New"/>
              </a:rPr>
              <a:t>String.format("</a:t>
            </a:r>
            <a:r>
              <a:rPr lang="en-US" sz="1800" b="1" dirty="0" smtClean="0">
                <a:latin typeface="Courier New"/>
                <a:cs typeface="Courier New"/>
              </a:rPr>
              <a:t>grep '%</a:t>
            </a:r>
            <a:r>
              <a:rPr lang="en-US" sz="1800" b="1" dirty="0" err="1" smtClean="0">
                <a:latin typeface="Courier New"/>
                <a:cs typeface="Courier New"/>
              </a:rPr>
              <a:t>s</a:t>
            </a:r>
            <a:r>
              <a:rPr lang="en-US" sz="1800" b="1" dirty="0" smtClean="0">
                <a:latin typeface="Courier New"/>
                <a:cs typeface="Courier New"/>
              </a:rPr>
              <a:t>' names.txt", name)</a:t>
            </a:r>
          </a:p>
          <a:p>
            <a:r>
              <a:rPr lang="en-US" dirty="0" smtClean="0">
                <a:cs typeface="Courier New"/>
              </a:rPr>
              <a:t>Inputs:</a:t>
            </a:r>
            <a:br>
              <a:rPr lang="en-US" dirty="0" smtClean="0">
                <a:cs typeface="Courier New"/>
              </a:rPr>
            </a:br>
            <a:r>
              <a:rPr lang="en-US" sz="1800" b="1" dirty="0" smtClean="0">
                <a:latin typeface="Courier New"/>
                <a:cs typeface="Courier New"/>
              </a:rPr>
              <a:t>name = </a:t>
            </a:r>
            <a:r>
              <a:rPr lang="en-US" sz="1800" b="1" dirty="0" smtClean="0">
                <a:solidFill>
                  <a:srgbClr val="FF0000"/>
                </a:solidFill>
                <a:latin typeface="Courier New"/>
                <a:cs typeface="Courier New"/>
              </a:rPr>
              <a:t>x' /dev/null; cat /etc/passwd; echo '</a:t>
            </a:r>
          </a:p>
          <a:p>
            <a:r>
              <a:rPr lang="en-US" dirty="0" smtClean="0">
                <a:cs typeface="Courier New"/>
              </a:rPr>
              <a:t>Executed Command:</a:t>
            </a:r>
            <a:br>
              <a:rPr lang="en-US" dirty="0" smtClean="0">
                <a:cs typeface="Courier New"/>
              </a:rPr>
            </a:br>
            <a:r>
              <a:rPr lang="en-US" sz="1800" b="1" dirty="0" err="1" smtClean="0">
                <a:latin typeface="Courier New"/>
                <a:cs typeface="Courier New"/>
              </a:rPr>
              <a:t>grep</a:t>
            </a:r>
            <a:r>
              <a:rPr lang="en-US" sz="1800" b="1" dirty="0" smtClean="0">
                <a:latin typeface="Courier New"/>
                <a:cs typeface="Courier New"/>
              </a:rPr>
              <a:t> '</a:t>
            </a:r>
            <a:r>
              <a:rPr lang="en-US" sz="1800" b="1" dirty="0" smtClean="0">
                <a:solidFill>
                  <a:srgbClr val="FF0000"/>
                </a:solidFill>
                <a:latin typeface="Courier New"/>
                <a:cs typeface="Courier New"/>
              </a:rPr>
              <a:t>x' /dev/null; cat /etc/passwd; echo '</a:t>
            </a:r>
            <a:r>
              <a:rPr lang="en-US" sz="1800" b="1" dirty="0" smtClean="0">
                <a:latin typeface="Courier New"/>
                <a:cs typeface="Courier New"/>
              </a:rPr>
              <a:t>' names.txt</a:t>
            </a:r>
          </a:p>
          <a:p>
            <a:r>
              <a:rPr lang="en-US" dirty="0" smtClean="0">
                <a:cs typeface="Courier New"/>
              </a:rPr>
              <a:t>Result:</a:t>
            </a:r>
          </a:p>
          <a:p>
            <a:pPr lvl="1"/>
            <a:r>
              <a:rPr lang="en-US" dirty="0" smtClean="0">
                <a:cs typeface="Courier New"/>
              </a:rPr>
              <a:t>Attacker can execute an arbitrary command (such as reading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/etc/passwd</a:t>
            </a:r>
            <a:r>
              <a:rPr lang="en-US" dirty="0" smtClean="0">
                <a:cs typeface="Courier New"/>
              </a:rPr>
              <a:t>)</a:t>
            </a:r>
            <a:endParaRPr lang="en-US" dirty="0"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95811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Loop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Code:</a:t>
            </a:r>
            <a:br>
              <a:rPr lang="en-US" dirty="0" smtClean="0"/>
            </a:br>
            <a:r>
              <a:rPr lang="en-US" sz="1800" b="1" dirty="0" smtClean="0">
                <a:latin typeface="Courier New"/>
                <a:cs typeface="Courier New"/>
              </a:rPr>
              <a:t>n = </a:t>
            </a:r>
            <a:r>
              <a:rPr lang="en-US" sz="1800" b="1" dirty="0" err="1" smtClean="0">
                <a:latin typeface="Courier New"/>
                <a:cs typeface="Courier New"/>
              </a:rPr>
              <a:t>Integer.parseInt</a:t>
            </a:r>
            <a:r>
              <a:rPr lang="en-US" sz="1800" b="1" dirty="0" smtClean="0">
                <a:latin typeface="Courier New"/>
                <a:cs typeface="Courier New"/>
              </a:rPr>
              <a:t>(data);</a:t>
            </a:r>
            <a:br>
              <a:rPr lang="en-US" sz="1800" b="1" dirty="0" smtClean="0">
                <a:latin typeface="Courier New"/>
                <a:cs typeface="Courier New"/>
              </a:rPr>
            </a:br>
            <a:r>
              <a:rPr lang="en-US" sz="1800" b="1" dirty="0" smtClean="0">
                <a:latin typeface="Courier New"/>
                <a:cs typeface="Courier New"/>
              </a:rPr>
              <a:t>for (</a:t>
            </a:r>
            <a:r>
              <a:rPr lang="en-US" sz="1800" b="1" err="1" smtClean="0">
                <a:latin typeface="Courier New"/>
                <a:cs typeface="Courier New"/>
              </a:rPr>
              <a:t>int</a:t>
            </a:r>
            <a:r>
              <a:rPr lang="en-US" sz="1800" b="1" smtClean="0">
                <a:latin typeface="Courier New"/>
                <a:cs typeface="Courier New"/>
              </a:rPr>
              <a:t> </a:t>
            </a:r>
            <a:r>
              <a:rPr lang="en-US" sz="1800" b="1" smtClean="0">
                <a:latin typeface="Courier New"/>
                <a:cs typeface="Courier New"/>
              </a:rPr>
              <a:t>i=0</a:t>
            </a:r>
            <a:r>
              <a:rPr lang="en-US" sz="1800" b="1" smtClean="0">
                <a:latin typeface="Courier New"/>
                <a:cs typeface="Courier New"/>
              </a:rPr>
              <a:t>; </a:t>
            </a:r>
            <a:r>
              <a:rPr lang="en-US" sz="1800" b="1" smtClean="0">
                <a:latin typeface="Courier New"/>
                <a:cs typeface="Courier New"/>
              </a:rPr>
              <a:t>i</a:t>
            </a:r>
            <a:r>
              <a:rPr lang="en-US" sz="1800" b="1" smtClean="0">
                <a:latin typeface="Courier New"/>
                <a:cs typeface="Courier New"/>
              </a:rPr>
              <a:t>&lt;n</a:t>
            </a:r>
            <a:r>
              <a:rPr lang="en-US" sz="1800" b="1" dirty="0" smtClean="0">
                <a:latin typeface="Courier New"/>
                <a:cs typeface="Courier New"/>
              </a:rPr>
              <a:t>; </a:t>
            </a:r>
            <a:r>
              <a:rPr lang="en-US" sz="1800" b="1" dirty="0" err="1" smtClean="0">
                <a:latin typeface="Courier New"/>
                <a:cs typeface="Courier New"/>
              </a:rPr>
              <a:t>i</a:t>
            </a:r>
            <a:r>
              <a:rPr lang="en-US" sz="1800" b="1" dirty="0" smtClean="0">
                <a:latin typeface="Courier New"/>
                <a:cs typeface="Courier New"/>
              </a:rPr>
              <a:t>++) …;</a:t>
            </a:r>
          </a:p>
          <a:p>
            <a:r>
              <a:rPr lang="en-US" dirty="0" smtClean="0">
                <a:cs typeface="Courier New"/>
              </a:rPr>
              <a:t>Inputs:</a:t>
            </a:r>
            <a:br>
              <a:rPr lang="en-US" dirty="0" smtClean="0">
                <a:cs typeface="Courier New"/>
              </a:rPr>
            </a:br>
            <a:r>
              <a:rPr lang="en-US" sz="1800" b="1" dirty="0" smtClean="0">
                <a:latin typeface="Courier New"/>
                <a:cs typeface="Courier New"/>
              </a:rPr>
              <a:t>data = </a:t>
            </a:r>
            <a:r>
              <a:rPr lang="en-US" sz="1800" b="1" dirty="0" smtClean="0">
                <a:solidFill>
                  <a:srgbClr val="FF0000"/>
                </a:solidFill>
                <a:latin typeface="Courier New"/>
                <a:cs typeface="Courier New"/>
              </a:rPr>
              <a:t>-1</a:t>
            </a:r>
          </a:p>
          <a:p>
            <a:r>
              <a:rPr lang="en-US" dirty="0" smtClean="0">
                <a:cs typeface="Courier New"/>
              </a:rPr>
              <a:t>Loop bound:</a:t>
            </a:r>
            <a:br>
              <a:rPr lang="en-US" dirty="0" smtClean="0">
                <a:cs typeface="Courier New"/>
              </a:rPr>
            </a:br>
            <a:r>
              <a:rPr lang="en-US" sz="1800" b="1" dirty="0" smtClean="0">
                <a:latin typeface="Courier New"/>
                <a:cs typeface="Courier New"/>
              </a:rPr>
              <a:t>n = -1</a:t>
            </a:r>
          </a:p>
          <a:p>
            <a:r>
              <a:rPr lang="en-US" dirty="0" smtClean="0">
                <a:cs typeface="Courier New"/>
              </a:rPr>
              <a:t>Result:</a:t>
            </a:r>
          </a:p>
          <a:p>
            <a:pPr lvl="1"/>
            <a:r>
              <a:rPr lang="en-US" dirty="0" smtClean="0">
                <a:cs typeface="Courier New"/>
              </a:rPr>
              <a:t>Attacker can force loop to execute a very large number of times – denial of service</a:t>
            </a:r>
            <a:endParaRPr lang="en-US" dirty="0"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79044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Goal of VIBRANCE:</a:t>
            </a:r>
            <a:br>
              <a:rPr lang="en-US" dirty="0" smtClean="0"/>
            </a:br>
            <a:r>
              <a:rPr lang="en-US" smtClean="0"/>
              <a:t>Eliminate Vulnerabilities &amp;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Enable Continued Execution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753389" y="3434872"/>
            <a:ext cx="1656811" cy="1192888"/>
          </a:xfrm>
          <a:prstGeom prst="rect">
            <a:avLst/>
          </a:prstGeom>
          <a:solidFill>
            <a:srgbClr val="FFE8A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VIBRANCE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9200" y="3547803"/>
            <a:ext cx="1066800" cy="965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3000" y="2624473"/>
            <a:ext cx="12225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mtClean="0"/>
              <a:t>original</a:t>
            </a:r>
          </a:p>
          <a:p>
            <a:pPr algn="ctr"/>
            <a:r>
              <a:rPr lang="en-US" smtClean="0"/>
              <a:t>Java</a:t>
            </a:r>
            <a:br>
              <a:rPr lang="en-US" smtClean="0"/>
            </a:br>
            <a:r>
              <a:rPr lang="en-US" smtClean="0"/>
              <a:t>application</a:t>
            </a: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58000" y="3547803"/>
            <a:ext cx="1066800" cy="965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81800" y="2624287"/>
            <a:ext cx="12225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mtClean="0"/>
              <a:t>hardened</a:t>
            </a:r>
          </a:p>
          <a:p>
            <a:pPr algn="ctr"/>
            <a:r>
              <a:rPr lang="en-US" smtClean="0"/>
              <a:t>Java</a:t>
            </a:r>
            <a:br>
              <a:rPr lang="en-US" smtClean="0"/>
            </a:br>
            <a:r>
              <a:rPr lang="en-US" smtClean="0"/>
              <a:t>application</a:t>
            </a:r>
            <a:endParaRPr lang="en-US"/>
          </a:p>
        </p:txBody>
      </p:sp>
      <p:cxnSp>
        <p:nvCxnSpPr>
          <p:cNvPr id="10" name="Straight Arrow Connector 9"/>
          <p:cNvCxnSpPr>
            <a:stCxn id="6" idx="3"/>
            <a:endCxn id="4" idx="1"/>
          </p:cNvCxnSpPr>
          <p:nvPr/>
        </p:nvCxnSpPr>
        <p:spPr>
          <a:xfrm>
            <a:off x="2286000" y="4030403"/>
            <a:ext cx="1467389" cy="913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4" idx="3"/>
            <a:endCxn id="8" idx="1"/>
          </p:cNvCxnSpPr>
          <p:nvPr/>
        </p:nvCxnSpPr>
        <p:spPr>
          <a:xfrm flipV="1">
            <a:off x="5410200" y="4030403"/>
            <a:ext cx="1447800" cy="913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xplosion 1 11"/>
          <p:cNvSpPr/>
          <p:nvPr/>
        </p:nvSpPr>
        <p:spPr>
          <a:xfrm>
            <a:off x="1524000" y="4044472"/>
            <a:ext cx="914400" cy="762000"/>
          </a:xfrm>
          <a:prstGeom prst="irregularSeal1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3" descr="C:\Users\AC\AppData\Local\Microsoft\Windows\Temporary Internet Files\Content.IE5\L91LVKYR\MC90019924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349272"/>
            <a:ext cx="629381" cy="592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AC\AppData\Local\Microsoft\Windows\Temporary Internet Files\Content.IE5\L91LVKYR\MC90019924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360603"/>
            <a:ext cx="629381" cy="592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&quot;No&quot; Symbol 2"/>
          <p:cNvSpPr/>
          <p:nvPr/>
        </p:nvSpPr>
        <p:spPr>
          <a:xfrm>
            <a:off x="7162800" y="4132003"/>
            <a:ext cx="685800" cy="685800"/>
          </a:xfrm>
          <a:prstGeom prst="noSmoking">
            <a:avLst>
              <a:gd name="adj" fmla="val 10735"/>
            </a:avLst>
          </a:prstGeom>
          <a:solidFill>
            <a:srgbClr val="C0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72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sz="4000" smtClean="0"/>
              <a:t>VIBRANCE Approach</a:t>
            </a:r>
            <a:endParaRPr lang="en-US" sz="4000"/>
          </a:p>
        </p:txBody>
      </p:sp>
      <p:sp>
        <p:nvSpPr>
          <p:cNvPr id="6" name="Rectangle 5"/>
          <p:cNvSpPr/>
          <p:nvPr/>
        </p:nvSpPr>
        <p:spPr>
          <a:xfrm>
            <a:off x="2667000" y="1131332"/>
            <a:ext cx="3810000" cy="4267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11958" y="1905000"/>
            <a:ext cx="1500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external input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57200" y="2274332"/>
            <a:ext cx="220980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743200" y="4724400"/>
            <a:ext cx="1380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internal data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935422" y="762000"/>
            <a:ext cx="122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2793166" y="1462028"/>
            <a:ext cx="3357797" cy="2807545"/>
          </a:xfrm>
          <a:custGeom>
            <a:avLst/>
            <a:gdLst>
              <a:gd name="connsiteX0" fmla="*/ 0 w 3747541"/>
              <a:gd name="connsiteY0" fmla="*/ 821778 h 2809524"/>
              <a:gd name="connsiteX1" fmla="*/ 124918 w 3747541"/>
              <a:gd name="connsiteY1" fmla="*/ 851758 h 2809524"/>
              <a:gd name="connsiteX2" fmla="*/ 244840 w 3747541"/>
              <a:gd name="connsiteY2" fmla="*/ 826775 h 2809524"/>
              <a:gd name="connsiteX3" fmla="*/ 369758 w 3747541"/>
              <a:gd name="connsiteY3" fmla="*/ 726840 h 2809524"/>
              <a:gd name="connsiteX4" fmla="*/ 489679 w 3747541"/>
              <a:gd name="connsiteY4" fmla="*/ 671876 h 2809524"/>
              <a:gd name="connsiteX5" fmla="*/ 634584 w 3747541"/>
              <a:gd name="connsiteY5" fmla="*/ 691863 h 2809524"/>
              <a:gd name="connsiteX6" fmla="*/ 789482 w 3747541"/>
              <a:gd name="connsiteY6" fmla="*/ 861752 h 2809524"/>
              <a:gd name="connsiteX7" fmla="*/ 849443 w 3747541"/>
              <a:gd name="connsiteY7" fmla="*/ 1106591 h 2809524"/>
              <a:gd name="connsiteX8" fmla="*/ 924394 w 3747541"/>
              <a:gd name="connsiteY8" fmla="*/ 1551299 h 2809524"/>
              <a:gd name="connsiteX9" fmla="*/ 1034321 w 3747541"/>
              <a:gd name="connsiteY9" fmla="*/ 2130919 h 2809524"/>
              <a:gd name="connsiteX10" fmla="*/ 1249181 w 3747541"/>
              <a:gd name="connsiteY10" fmla="*/ 2680558 h 2809524"/>
              <a:gd name="connsiteX11" fmla="*/ 1558977 w 3747541"/>
              <a:gd name="connsiteY11" fmla="*/ 2805476 h 2809524"/>
              <a:gd name="connsiteX12" fmla="*/ 1793823 w 3747541"/>
              <a:gd name="connsiteY12" fmla="*/ 2585621 h 2809524"/>
              <a:gd name="connsiteX13" fmla="*/ 1963712 w 3747541"/>
              <a:gd name="connsiteY13" fmla="*/ 1961031 h 2809524"/>
              <a:gd name="connsiteX14" fmla="*/ 2068643 w 3747541"/>
              <a:gd name="connsiteY14" fmla="*/ 1096598 h 2809524"/>
              <a:gd name="connsiteX15" fmla="*/ 2143594 w 3747541"/>
              <a:gd name="connsiteY15" fmla="*/ 541962 h 2809524"/>
              <a:gd name="connsiteX16" fmla="*/ 2293495 w 3747541"/>
              <a:gd name="connsiteY16" fmla="*/ 107247 h 2809524"/>
              <a:gd name="connsiteX17" fmla="*/ 2623279 w 3747541"/>
              <a:gd name="connsiteY17" fmla="*/ 2316 h 2809524"/>
              <a:gd name="connsiteX18" fmla="*/ 2868118 w 3747541"/>
              <a:gd name="connsiteY18" fmla="*/ 172204 h 2809524"/>
              <a:gd name="connsiteX19" fmla="*/ 3023017 w 3747541"/>
              <a:gd name="connsiteY19" fmla="*/ 432034 h 2809524"/>
              <a:gd name="connsiteX20" fmla="*/ 3147935 w 3747541"/>
              <a:gd name="connsiteY20" fmla="*/ 956690 h 2809524"/>
              <a:gd name="connsiteX21" fmla="*/ 3332813 w 3747541"/>
              <a:gd name="connsiteY21" fmla="*/ 1606263 h 2809524"/>
              <a:gd name="connsiteX22" fmla="*/ 3667594 w 3747541"/>
              <a:gd name="connsiteY22" fmla="*/ 1946040 h 2809524"/>
              <a:gd name="connsiteX23" fmla="*/ 3747541 w 3747541"/>
              <a:gd name="connsiteY23" fmla="*/ 1991011 h 2809524"/>
              <a:gd name="connsiteX0" fmla="*/ 0 w 3747541"/>
              <a:gd name="connsiteY0" fmla="*/ 821778 h 2809524"/>
              <a:gd name="connsiteX1" fmla="*/ 124918 w 3747541"/>
              <a:gd name="connsiteY1" fmla="*/ 851758 h 2809524"/>
              <a:gd name="connsiteX2" fmla="*/ 244840 w 3747541"/>
              <a:gd name="connsiteY2" fmla="*/ 826775 h 2809524"/>
              <a:gd name="connsiteX3" fmla="*/ 369758 w 3747541"/>
              <a:gd name="connsiteY3" fmla="*/ 726840 h 2809524"/>
              <a:gd name="connsiteX4" fmla="*/ 489679 w 3747541"/>
              <a:gd name="connsiteY4" fmla="*/ 671876 h 2809524"/>
              <a:gd name="connsiteX5" fmla="*/ 634584 w 3747541"/>
              <a:gd name="connsiteY5" fmla="*/ 691863 h 2809524"/>
              <a:gd name="connsiteX6" fmla="*/ 789482 w 3747541"/>
              <a:gd name="connsiteY6" fmla="*/ 876742 h 2809524"/>
              <a:gd name="connsiteX7" fmla="*/ 849443 w 3747541"/>
              <a:gd name="connsiteY7" fmla="*/ 1106591 h 2809524"/>
              <a:gd name="connsiteX8" fmla="*/ 924394 w 3747541"/>
              <a:gd name="connsiteY8" fmla="*/ 1551299 h 2809524"/>
              <a:gd name="connsiteX9" fmla="*/ 1034321 w 3747541"/>
              <a:gd name="connsiteY9" fmla="*/ 2130919 h 2809524"/>
              <a:gd name="connsiteX10" fmla="*/ 1249181 w 3747541"/>
              <a:gd name="connsiteY10" fmla="*/ 2680558 h 2809524"/>
              <a:gd name="connsiteX11" fmla="*/ 1558977 w 3747541"/>
              <a:gd name="connsiteY11" fmla="*/ 2805476 h 2809524"/>
              <a:gd name="connsiteX12" fmla="*/ 1793823 w 3747541"/>
              <a:gd name="connsiteY12" fmla="*/ 2585621 h 2809524"/>
              <a:gd name="connsiteX13" fmla="*/ 1963712 w 3747541"/>
              <a:gd name="connsiteY13" fmla="*/ 1961031 h 2809524"/>
              <a:gd name="connsiteX14" fmla="*/ 2068643 w 3747541"/>
              <a:gd name="connsiteY14" fmla="*/ 1096598 h 2809524"/>
              <a:gd name="connsiteX15" fmla="*/ 2143594 w 3747541"/>
              <a:gd name="connsiteY15" fmla="*/ 541962 h 2809524"/>
              <a:gd name="connsiteX16" fmla="*/ 2293495 w 3747541"/>
              <a:gd name="connsiteY16" fmla="*/ 107247 h 2809524"/>
              <a:gd name="connsiteX17" fmla="*/ 2623279 w 3747541"/>
              <a:gd name="connsiteY17" fmla="*/ 2316 h 2809524"/>
              <a:gd name="connsiteX18" fmla="*/ 2868118 w 3747541"/>
              <a:gd name="connsiteY18" fmla="*/ 172204 h 2809524"/>
              <a:gd name="connsiteX19" fmla="*/ 3023017 w 3747541"/>
              <a:gd name="connsiteY19" fmla="*/ 432034 h 2809524"/>
              <a:gd name="connsiteX20" fmla="*/ 3147935 w 3747541"/>
              <a:gd name="connsiteY20" fmla="*/ 956690 h 2809524"/>
              <a:gd name="connsiteX21" fmla="*/ 3332813 w 3747541"/>
              <a:gd name="connsiteY21" fmla="*/ 1606263 h 2809524"/>
              <a:gd name="connsiteX22" fmla="*/ 3667594 w 3747541"/>
              <a:gd name="connsiteY22" fmla="*/ 1946040 h 2809524"/>
              <a:gd name="connsiteX23" fmla="*/ 3747541 w 3747541"/>
              <a:gd name="connsiteY23" fmla="*/ 1991011 h 2809524"/>
              <a:gd name="connsiteX0" fmla="*/ 0 w 3747541"/>
              <a:gd name="connsiteY0" fmla="*/ 821778 h 2809524"/>
              <a:gd name="connsiteX1" fmla="*/ 124918 w 3747541"/>
              <a:gd name="connsiteY1" fmla="*/ 851758 h 2809524"/>
              <a:gd name="connsiteX2" fmla="*/ 244840 w 3747541"/>
              <a:gd name="connsiteY2" fmla="*/ 826775 h 2809524"/>
              <a:gd name="connsiteX3" fmla="*/ 369758 w 3747541"/>
              <a:gd name="connsiteY3" fmla="*/ 726840 h 2809524"/>
              <a:gd name="connsiteX4" fmla="*/ 489679 w 3747541"/>
              <a:gd name="connsiteY4" fmla="*/ 671876 h 2809524"/>
              <a:gd name="connsiteX5" fmla="*/ 634584 w 3747541"/>
              <a:gd name="connsiteY5" fmla="*/ 691863 h 2809524"/>
              <a:gd name="connsiteX6" fmla="*/ 789482 w 3747541"/>
              <a:gd name="connsiteY6" fmla="*/ 876742 h 2809524"/>
              <a:gd name="connsiteX7" fmla="*/ 849443 w 3747541"/>
              <a:gd name="connsiteY7" fmla="*/ 1106591 h 2809524"/>
              <a:gd name="connsiteX8" fmla="*/ 924394 w 3747541"/>
              <a:gd name="connsiteY8" fmla="*/ 1551299 h 2809524"/>
              <a:gd name="connsiteX9" fmla="*/ 1034321 w 3747541"/>
              <a:gd name="connsiteY9" fmla="*/ 2130919 h 2809524"/>
              <a:gd name="connsiteX10" fmla="*/ 1249181 w 3747541"/>
              <a:gd name="connsiteY10" fmla="*/ 2680558 h 2809524"/>
              <a:gd name="connsiteX11" fmla="*/ 1558977 w 3747541"/>
              <a:gd name="connsiteY11" fmla="*/ 2805476 h 2809524"/>
              <a:gd name="connsiteX12" fmla="*/ 1793823 w 3747541"/>
              <a:gd name="connsiteY12" fmla="*/ 2585621 h 2809524"/>
              <a:gd name="connsiteX13" fmla="*/ 1963712 w 3747541"/>
              <a:gd name="connsiteY13" fmla="*/ 1961031 h 2809524"/>
              <a:gd name="connsiteX14" fmla="*/ 2068643 w 3747541"/>
              <a:gd name="connsiteY14" fmla="*/ 1096598 h 2809524"/>
              <a:gd name="connsiteX15" fmla="*/ 2143594 w 3747541"/>
              <a:gd name="connsiteY15" fmla="*/ 541962 h 2809524"/>
              <a:gd name="connsiteX16" fmla="*/ 2293495 w 3747541"/>
              <a:gd name="connsiteY16" fmla="*/ 107247 h 2809524"/>
              <a:gd name="connsiteX17" fmla="*/ 2623279 w 3747541"/>
              <a:gd name="connsiteY17" fmla="*/ 2316 h 2809524"/>
              <a:gd name="connsiteX18" fmla="*/ 2868118 w 3747541"/>
              <a:gd name="connsiteY18" fmla="*/ 172204 h 2809524"/>
              <a:gd name="connsiteX19" fmla="*/ 3023017 w 3747541"/>
              <a:gd name="connsiteY19" fmla="*/ 432034 h 2809524"/>
              <a:gd name="connsiteX20" fmla="*/ 3147935 w 3747541"/>
              <a:gd name="connsiteY20" fmla="*/ 956690 h 2809524"/>
              <a:gd name="connsiteX21" fmla="*/ 3332813 w 3747541"/>
              <a:gd name="connsiteY21" fmla="*/ 1606263 h 2809524"/>
              <a:gd name="connsiteX22" fmla="*/ 3667594 w 3747541"/>
              <a:gd name="connsiteY22" fmla="*/ 1946040 h 2809524"/>
              <a:gd name="connsiteX23" fmla="*/ 3747541 w 3747541"/>
              <a:gd name="connsiteY23" fmla="*/ 1991011 h 2809524"/>
              <a:gd name="connsiteX0" fmla="*/ 0 w 3747541"/>
              <a:gd name="connsiteY0" fmla="*/ 821778 h 2809524"/>
              <a:gd name="connsiteX1" fmla="*/ 124918 w 3747541"/>
              <a:gd name="connsiteY1" fmla="*/ 851758 h 2809524"/>
              <a:gd name="connsiteX2" fmla="*/ 244840 w 3747541"/>
              <a:gd name="connsiteY2" fmla="*/ 826775 h 2809524"/>
              <a:gd name="connsiteX3" fmla="*/ 369758 w 3747541"/>
              <a:gd name="connsiteY3" fmla="*/ 726840 h 2809524"/>
              <a:gd name="connsiteX4" fmla="*/ 489679 w 3747541"/>
              <a:gd name="connsiteY4" fmla="*/ 671876 h 2809524"/>
              <a:gd name="connsiteX5" fmla="*/ 634584 w 3747541"/>
              <a:gd name="connsiteY5" fmla="*/ 691863 h 2809524"/>
              <a:gd name="connsiteX6" fmla="*/ 789482 w 3747541"/>
              <a:gd name="connsiteY6" fmla="*/ 876742 h 2809524"/>
              <a:gd name="connsiteX7" fmla="*/ 849443 w 3747541"/>
              <a:gd name="connsiteY7" fmla="*/ 1081608 h 2809524"/>
              <a:gd name="connsiteX8" fmla="*/ 924394 w 3747541"/>
              <a:gd name="connsiteY8" fmla="*/ 1551299 h 2809524"/>
              <a:gd name="connsiteX9" fmla="*/ 1034321 w 3747541"/>
              <a:gd name="connsiteY9" fmla="*/ 2130919 h 2809524"/>
              <a:gd name="connsiteX10" fmla="*/ 1249181 w 3747541"/>
              <a:gd name="connsiteY10" fmla="*/ 2680558 h 2809524"/>
              <a:gd name="connsiteX11" fmla="*/ 1558977 w 3747541"/>
              <a:gd name="connsiteY11" fmla="*/ 2805476 h 2809524"/>
              <a:gd name="connsiteX12" fmla="*/ 1793823 w 3747541"/>
              <a:gd name="connsiteY12" fmla="*/ 2585621 h 2809524"/>
              <a:gd name="connsiteX13" fmla="*/ 1963712 w 3747541"/>
              <a:gd name="connsiteY13" fmla="*/ 1961031 h 2809524"/>
              <a:gd name="connsiteX14" fmla="*/ 2068643 w 3747541"/>
              <a:gd name="connsiteY14" fmla="*/ 1096598 h 2809524"/>
              <a:gd name="connsiteX15" fmla="*/ 2143594 w 3747541"/>
              <a:gd name="connsiteY15" fmla="*/ 541962 h 2809524"/>
              <a:gd name="connsiteX16" fmla="*/ 2293495 w 3747541"/>
              <a:gd name="connsiteY16" fmla="*/ 107247 h 2809524"/>
              <a:gd name="connsiteX17" fmla="*/ 2623279 w 3747541"/>
              <a:gd name="connsiteY17" fmla="*/ 2316 h 2809524"/>
              <a:gd name="connsiteX18" fmla="*/ 2868118 w 3747541"/>
              <a:gd name="connsiteY18" fmla="*/ 172204 h 2809524"/>
              <a:gd name="connsiteX19" fmla="*/ 3023017 w 3747541"/>
              <a:gd name="connsiteY19" fmla="*/ 432034 h 2809524"/>
              <a:gd name="connsiteX20" fmla="*/ 3147935 w 3747541"/>
              <a:gd name="connsiteY20" fmla="*/ 956690 h 2809524"/>
              <a:gd name="connsiteX21" fmla="*/ 3332813 w 3747541"/>
              <a:gd name="connsiteY21" fmla="*/ 1606263 h 2809524"/>
              <a:gd name="connsiteX22" fmla="*/ 3667594 w 3747541"/>
              <a:gd name="connsiteY22" fmla="*/ 1946040 h 2809524"/>
              <a:gd name="connsiteX23" fmla="*/ 3747541 w 3747541"/>
              <a:gd name="connsiteY23" fmla="*/ 1991011 h 2809524"/>
              <a:gd name="connsiteX0" fmla="*/ 0 w 3747541"/>
              <a:gd name="connsiteY0" fmla="*/ 820574 h 2808320"/>
              <a:gd name="connsiteX1" fmla="*/ 124918 w 3747541"/>
              <a:gd name="connsiteY1" fmla="*/ 850554 h 2808320"/>
              <a:gd name="connsiteX2" fmla="*/ 244840 w 3747541"/>
              <a:gd name="connsiteY2" fmla="*/ 825571 h 2808320"/>
              <a:gd name="connsiteX3" fmla="*/ 369758 w 3747541"/>
              <a:gd name="connsiteY3" fmla="*/ 725636 h 2808320"/>
              <a:gd name="connsiteX4" fmla="*/ 489679 w 3747541"/>
              <a:gd name="connsiteY4" fmla="*/ 670672 h 2808320"/>
              <a:gd name="connsiteX5" fmla="*/ 634584 w 3747541"/>
              <a:gd name="connsiteY5" fmla="*/ 690659 h 2808320"/>
              <a:gd name="connsiteX6" fmla="*/ 789482 w 3747541"/>
              <a:gd name="connsiteY6" fmla="*/ 875538 h 2808320"/>
              <a:gd name="connsiteX7" fmla="*/ 849443 w 3747541"/>
              <a:gd name="connsiteY7" fmla="*/ 1080404 h 2808320"/>
              <a:gd name="connsiteX8" fmla="*/ 924394 w 3747541"/>
              <a:gd name="connsiteY8" fmla="*/ 1550095 h 2808320"/>
              <a:gd name="connsiteX9" fmla="*/ 1034321 w 3747541"/>
              <a:gd name="connsiteY9" fmla="*/ 2129715 h 2808320"/>
              <a:gd name="connsiteX10" fmla="*/ 1249181 w 3747541"/>
              <a:gd name="connsiteY10" fmla="*/ 2679354 h 2808320"/>
              <a:gd name="connsiteX11" fmla="*/ 1558977 w 3747541"/>
              <a:gd name="connsiteY11" fmla="*/ 2804272 h 2808320"/>
              <a:gd name="connsiteX12" fmla="*/ 1793823 w 3747541"/>
              <a:gd name="connsiteY12" fmla="*/ 2584417 h 2808320"/>
              <a:gd name="connsiteX13" fmla="*/ 1963712 w 3747541"/>
              <a:gd name="connsiteY13" fmla="*/ 1959827 h 2808320"/>
              <a:gd name="connsiteX14" fmla="*/ 2068643 w 3747541"/>
              <a:gd name="connsiteY14" fmla="*/ 1095394 h 2808320"/>
              <a:gd name="connsiteX15" fmla="*/ 2143594 w 3747541"/>
              <a:gd name="connsiteY15" fmla="*/ 540758 h 2808320"/>
              <a:gd name="connsiteX16" fmla="*/ 2298492 w 3747541"/>
              <a:gd name="connsiteY16" fmla="*/ 121033 h 2808320"/>
              <a:gd name="connsiteX17" fmla="*/ 2623279 w 3747541"/>
              <a:gd name="connsiteY17" fmla="*/ 1112 h 2808320"/>
              <a:gd name="connsiteX18" fmla="*/ 2868118 w 3747541"/>
              <a:gd name="connsiteY18" fmla="*/ 171000 h 2808320"/>
              <a:gd name="connsiteX19" fmla="*/ 3023017 w 3747541"/>
              <a:gd name="connsiteY19" fmla="*/ 430830 h 2808320"/>
              <a:gd name="connsiteX20" fmla="*/ 3147935 w 3747541"/>
              <a:gd name="connsiteY20" fmla="*/ 955486 h 2808320"/>
              <a:gd name="connsiteX21" fmla="*/ 3332813 w 3747541"/>
              <a:gd name="connsiteY21" fmla="*/ 1605059 h 2808320"/>
              <a:gd name="connsiteX22" fmla="*/ 3667594 w 3747541"/>
              <a:gd name="connsiteY22" fmla="*/ 1944836 h 2808320"/>
              <a:gd name="connsiteX23" fmla="*/ 3747541 w 3747541"/>
              <a:gd name="connsiteY23" fmla="*/ 1989807 h 2808320"/>
              <a:gd name="connsiteX0" fmla="*/ 0 w 3747541"/>
              <a:gd name="connsiteY0" fmla="*/ 819799 h 2807545"/>
              <a:gd name="connsiteX1" fmla="*/ 124918 w 3747541"/>
              <a:gd name="connsiteY1" fmla="*/ 849779 h 2807545"/>
              <a:gd name="connsiteX2" fmla="*/ 244840 w 3747541"/>
              <a:gd name="connsiteY2" fmla="*/ 824796 h 2807545"/>
              <a:gd name="connsiteX3" fmla="*/ 369758 w 3747541"/>
              <a:gd name="connsiteY3" fmla="*/ 724861 h 2807545"/>
              <a:gd name="connsiteX4" fmla="*/ 489679 w 3747541"/>
              <a:gd name="connsiteY4" fmla="*/ 669897 h 2807545"/>
              <a:gd name="connsiteX5" fmla="*/ 634584 w 3747541"/>
              <a:gd name="connsiteY5" fmla="*/ 689884 h 2807545"/>
              <a:gd name="connsiteX6" fmla="*/ 789482 w 3747541"/>
              <a:gd name="connsiteY6" fmla="*/ 874763 h 2807545"/>
              <a:gd name="connsiteX7" fmla="*/ 849443 w 3747541"/>
              <a:gd name="connsiteY7" fmla="*/ 1079629 h 2807545"/>
              <a:gd name="connsiteX8" fmla="*/ 924394 w 3747541"/>
              <a:gd name="connsiteY8" fmla="*/ 1549320 h 2807545"/>
              <a:gd name="connsiteX9" fmla="*/ 1034321 w 3747541"/>
              <a:gd name="connsiteY9" fmla="*/ 2128940 h 2807545"/>
              <a:gd name="connsiteX10" fmla="*/ 1249181 w 3747541"/>
              <a:gd name="connsiteY10" fmla="*/ 2678579 h 2807545"/>
              <a:gd name="connsiteX11" fmla="*/ 1558977 w 3747541"/>
              <a:gd name="connsiteY11" fmla="*/ 2803497 h 2807545"/>
              <a:gd name="connsiteX12" fmla="*/ 1793823 w 3747541"/>
              <a:gd name="connsiteY12" fmla="*/ 2583642 h 2807545"/>
              <a:gd name="connsiteX13" fmla="*/ 1963712 w 3747541"/>
              <a:gd name="connsiteY13" fmla="*/ 1959052 h 2807545"/>
              <a:gd name="connsiteX14" fmla="*/ 2068643 w 3747541"/>
              <a:gd name="connsiteY14" fmla="*/ 1094619 h 2807545"/>
              <a:gd name="connsiteX15" fmla="*/ 2143594 w 3747541"/>
              <a:gd name="connsiteY15" fmla="*/ 539983 h 2807545"/>
              <a:gd name="connsiteX16" fmla="*/ 2298492 w 3747541"/>
              <a:gd name="connsiteY16" fmla="*/ 120258 h 2807545"/>
              <a:gd name="connsiteX17" fmla="*/ 2623279 w 3747541"/>
              <a:gd name="connsiteY17" fmla="*/ 337 h 2807545"/>
              <a:gd name="connsiteX18" fmla="*/ 2878111 w 3747541"/>
              <a:gd name="connsiteY18" fmla="*/ 145241 h 2807545"/>
              <a:gd name="connsiteX19" fmla="*/ 3023017 w 3747541"/>
              <a:gd name="connsiteY19" fmla="*/ 430055 h 2807545"/>
              <a:gd name="connsiteX20" fmla="*/ 3147935 w 3747541"/>
              <a:gd name="connsiteY20" fmla="*/ 954711 h 2807545"/>
              <a:gd name="connsiteX21" fmla="*/ 3332813 w 3747541"/>
              <a:gd name="connsiteY21" fmla="*/ 1604284 h 2807545"/>
              <a:gd name="connsiteX22" fmla="*/ 3667594 w 3747541"/>
              <a:gd name="connsiteY22" fmla="*/ 1944061 h 2807545"/>
              <a:gd name="connsiteX23" fmla="*/ 3747541 w 3747541"/>
              <a:gd name="connsiteY23" fmla="*/ 1989032 h 2807545"/>
              <a:gd name="connsiteX0" fmla="*/ 0 w 3747541"/>
              <a:gd name="connsiteY0" fmla="*/ 819799 h 2807545"/>
              <a:gd name="connsiteX1" fmla="*/ 124918 w 3747541"/>
              <a:gd name="connsiteY1" fmla="*/ 849779 h 2807545"/>
              <a:gd name="connsiteX2" fmla="*/ 244840 w 3747541"/>
              <a:gd name="connsiteY2" fmla="*/ 824796 h 2807545"/>
              <a:gd name="connsiteX3" fmla="*/ 369758 w 3747541"/>
              <a:gd name="connsiteY3" fmla="*/ 724861 h 2807545"/>
              <a:gd name="connsiteX4" fmla="*/ 489679 w 3747541"/>
              <a:gd name="connsiteY4" fmla="*/ 669897 h 2807545"/>
              <a:gd name="connsiteX5" fmla="*/ 634584 w 3747541"/>
              <a:gd name="connsiteY5" fmla="*/ 689884 h 2807545"/>
              <a:gd name="connsiteX6" fmla="*/ 789482 w 3747541"/>
              <a:gd name="connsiteY6" fmla="*/ 874763 h 2807545"/>
              <a:gd name="connsiteX7" fmla="*/ 849443 w 3747541"/>
              <a:gd name="connsiteY7" fmla="*/ 1079629 h 2807545"/>
              <a:gd name="connsiteX8" fmla="*/ 924394 w 3747541"/>
              <a:gd name="connsiteY8" fmla="*/ 1549320 h 2807545"/>
              <a:gd name="connsiteX9" fmla="*/ 1034321 w 3747541"/>
              <a:gd name="connsiteY9" fmla="*/ 2128940 h 2807545"/>
              <a:gd name="connsiteX10" fmla="*/ 1249181 w 3747541"/>
              <a:gd name="connsiteY10" fmla="*/ 2678579 h 2807545"/>
              <a:gd name="connsiteX11" fmla="*/ 1558977 w 3747541"/>
              <a:gd name="connsiteY11" fmla="*/ 2803497 h 2807545"/>
              <a:gd name="connsiteX12" fmla="*/ 1793823 w 3747541"/>
              <a:gd name="connsiteY12" fmla="*/ 2583642 h 2807545"/>
              <a:gd name="connsiteX13" fmla="*/ 1963712 w 3747541"/>
              <a:gd name="connsiteY13" fmla="*/ 1959052 h 2807545"/>
              <a:gd name="connsiteX14" fmla="*/ 2068643 w 3747541"/>
              <a:gd name="connsiteY14" fmla="*/ 1094619 h 2807545"/>
              <a:gd name="connsiteX15" fmla="*/ 2143594 w 3747541"/>
              <a:gd name="connsiteY15" fmla="*/ 539983 h 2807545"/>
              <a:gd name="connsiteX16" fmla="*/ 2298492 w 3747541"/>
              <a:gd name="connsiteY16" fmla="*/ 120258 h 2807545"/>
              <a:gd name="connsiteX17" fmla="*/ 2623279 w 3747541"/>
              <a:gd name="connsiteY17" fmla="*/ 337 h 2807545"/>
              <a:gd name="connsiteX18" fmla="*/ 2878111 w 3747541"/>
              <a:gd name="connsiteY18" fmla="*/ 145241 h 2807545"/>
              <a:gd name="connsiteX19" fmla="*/ 3023017 w 3747541"/>
              <a:gd name="connsiteY19" fmla="*/ 430055 h 2807545"/>
              <a:gd name="connsiteX20" fmla="*/ 3147935 w 3747541"/>
              <a:gd name="connsiteY20" fmla="*/ 954711 h 2807545"/>
              <a:gd name="connsiteX21" fmla="*/ 3307829 w 3747541"/>
              <a:gd name="connsiteY21" fmla="*/ 1509346 h 2807545"/>
              <a:gd name="connsiteX22" fmla="*/ 3667594 w 3747541"/>
              <a:gd name="connsiteY22" fmla="*/ 1944061 h 2807545"/>
              <a:gd name="connsiteX23" fmla="*/ 3747541 w 3747541"/>
              <a:gd name="connsiteY23" fmla="*/ 1989032 h 2807545"/>
              <a:gd name="connsiteX0" fmla="*/ 0 w 3747541"/>
              <a:gd name="connsiteY0" fmla="*/ 819799 h 2807545"/>
              <a:gd name="connsiteX1" fmla="*/ 124918 w 3747541"/>
              <a:gd name="connsiteY1" fmla="*/ 849779 h 2807545"/>
              <a:gd name="connsiteX2" fmla="*/ 244840 w 3747541"/>
              <a:gd name="connsiteY2" fmla="*/ 824796 h 2807545"/>
              <a:gd name="connsiteX3" fmla="*/ 369758 w 3747541"/>
              <a:gd name="connsiteY3" fmla="*/ 724861 h 2807545"/>
              <a:gd name="connsiteX4" fmla="*/ 489679 w 3747541"/>
              <a:gd name="connsiteY4" fmla="*/ 669897 h 2807545"/>
              <a:gd name="connsiteX5" fmla="*/ 634584 w 3747541"/>
              <a:gd name="connsiteY5" fmla="*/ 689884 h 2807545"/>
              <a:gd name="connsiteX6" fmla="*/ 789482 w 3747541"/>
              <a:gd name="connsiteY6" fmla="*/ 874763 h 2807545"/>
              <a:gd name="connsiteX7" fmla="*/ 849443 w 3747541"/>
              <a:gd name="connsiteY7" fmla="*/ 1079629 h 2807545"/>
              <a:gd name="connsiteX8" fmla="*/ 924394 w 3747541"/>
              <a:gd name="connsiteY8" fmla="*/ 1549320 h 2807545"/>
              <a:gd name="connsiteX9" fmla="*/ 1034321 w 3747541"/>
              <a:gd name="connsiteY9" fmla="*/ 2128940 h 2807545"/>
              <a:gd name="connsiteX10" fmla="*/ 1249181 w 3747541"/>
              <a:gd name="connsiteY10" fmla="*/ 2678579 h 2807545"/>
              <a:gd name="connsiteX11" fmla="*/ 1558977 w 3747541"/>
              <a:gd name="connsiteY11" fmla="*/ 2803497 h 2807545"/>
              <a:gd name="connsiteX12" fmla="*/ 1793823 w 3747541"/>
              <a:gd name="connsiteY12" fmla="*/ 2583642 h 2807545"/>
              <a:gd name="connsiteX13" fmla="*/ 1963712 w 3747541"/>
              <a:gd name="connsiteY13" fmla="*/ 1959052 h 2807545"/>
              <a:gd name="connsiteX14" fmla="*/ 2068643 w 3747541"/>
              <a:gd name="connsiteY14" fmla="*/ 1094619 h 2807545"/>
              <a:gd name="connsiteX15" fmla="*/ 2143594 w 3747541"/>
              <a:gd name="connsiteY15" fmla="*/ 539983 h 2807545"/>
              <a:gd name="connsiteX16" fmla="*/ 2298492 w 3747541"/>
              <a:gd name="connsiteY16" fmla="*/ 120258 h 2807545"/>
              <a:gd name="connsiteX17" fmla="*/ 2623279 w 3747541"/>
              <a:gd name="connsiteY17" fmla="*/ 337 h 2807545"/>
              <a:gd name="connsiteX18" fmla="*/ 2878111 w 3747541"/>
              <a:gd name="connsiteY18" fmla="*/ 145241 h 2807545"/>
              <a:gd name="connsiteX19" fmla="*/ 3023017 w 3747541"/>
              <a:gd name="connsiteY19" fmla="*/ 430055 h 2807545"/>
              <a:gd name="connsiteX20" fmla="*/ 3147935 w 3747541"/>
              <a:gd name="connsiteY20" fmla="*/ 954711 h 2807545"/>
              <a:gd name="connsiteX21" fmla="*/ 3307829 w 3747541"/>
              <a:gd name="connsiteY21" fmla="*/ 1509346 h 2807545"/>
              <a:gd name="connsiteX22" fmla="*/ 3567660 w 3747541"/>
              <a:gd name="connsiteY22" fmla="*/ 1849123 h 2807545"/>
              <a:gd name="connsiteX23" fmla="*/ 3747541 w 3747541"/>
              <a:gd name="connsiteY23" fmla="*/ 1989032 h 2807545"/>
              <a:gd name="connsiteX0" fmla="*/ 0 w 3702570"/>
              <a:gd name="connsiteY0" fmla="*/ 819799 h 2807545"/>
              <a:gd name="connsiteX1" fmla="*/ 124918 w 3702570"/>
              <a:gd name="connsiteY1" fmla="*/ 849779 h 2807545"/>
              <a:gd name="connsiteX2" fmla="*/ 244840 w 3702570"/>
              <a:gd name="connsiteY2" fmla="*/ 824796 h 2807545"/>
              <a:gd name="connsiteX3" fmla="*/ 369758 w 3702570"/>
              <a:gd name="connsiteY3" fmla="*/ 724861 h 2807545"/>
              <a:gd name="connsiteX4" fmla="*/ 489679 w 3702570"/>
              <a:gd name="connsiteY4" fmla="*/ 669897 h 2807545"/>
              <a:gd name="connsiteX5" fmla="*/ 634584 w 3702570"/>
              <a:gd name="connsiteY5" fmla="*/ 689884 h 2807545"/>
              <a:gd name="connsiteX6" fmla="*/ 789482 w 3702570"/>
              <a:gd name="connsiteY6" fmla="*/ 874763 h 2807545"/>
              <a:gd name="connsiteX7" fmla="*/ 849443 w 3702570"/>
              <a:gd name="connsiteY7" fmla="*/ 1079629 h 2807545"/>
              <a:gd name="connsiteX8" fmla="*/ 924394 w 3702570"/>
              <a:gd name="connsiteY8" fmla="*/ 1549320 h 2807545"/>
              <a:gd name="connsiteX9" fmla="*/ 1034321 w 3702570"/>
              <a:gd name="connsiteY9" fmla="*/ 2128940 h 2807545"/>
              <a:gd name="connsiteX10" fmla="*/ 1249181 w 3702570"/>
              <a:gd name="connsiteY10" fmla="*/ 2678579 h 2807545"/>
              <a:gd name="connsiteX11" fmla="*/ 1558977 w 3702570"/>
              <a:gd name="connsiteY11" fmla="*/ 2803497 h 2807545"/>
              <a:gd name="connsiteX12" fmla="*/ 1793823 w 3702570"/>
              <a:gd name="connsiteY12" fmla="*/ 2583642 h 2807545"/>
              <a:gd name="connsiteX13" fmla="*/ 1963712 w 3702570"/>
              <a:gd name="connsiteY13" fmla="*/ 1959052 h 2807545"/>
              <a:gd name="connsiteX14" fmla="*/ 2068643 w 3702570"/>
              <a:gd name="connsiteY14" fmla="*/ 1094619 h 2807545"/>
              <a:gd name="connsiteX15" fmla="*/ 2143594 w 3702570"/>
              <a:gd name="connsiteY15" fmla="*/ 539983 h 2807545"/>
              <a:gd name="connsiteX16" fmla="*/ 2298492 w 3702570"/>
              <a:gd name="connsiteY16" fmla="*/ 120258 h 2807545"/>
              <a:gd name="connsiteX17" fmla="*/ 2623279 w 3702570"/>
              <a:gd name="connsiteY17" fmla="*/ 337 h 2807545"/>
              <a:gd name="connsiteX18" fmla="*/ 2878111 w 3702570"/>
              <a:gd name="connsiteY18" fmla="*/ 145241 h 2807545"/>
              <a:gd name="connsiteX19" fmla="*/ 3023017 w 3702570"/>
              <a:gd name="connsiteY19" fmla="*/ 430055 h 2807545"/>
              <a:gd name="connsiteX20" fmla="*/ 3147935 w 3702570"/>
              <a:gd name="connsiteY20" fmla="*/ 954711 h 2807545"/>
              <a:gd name="connsiteX21" fmla="*/ 3307829 w 3702570"/>
              <a:gd name="connsiteY21" fmla="*/ 1509346 h 2807545"/>
              <a:gd name="connsiteX22" fmla="*/ 3567660 w 3702570"/>
              <a:gd name="connsiteY22" fmla="*/ 1849123 h 2807545"/>
              <a:gd name="connsiteX23" fmla="*/ 3702570 w 3702570"/>
              <a:gd name="connsiteY23" fmla="*/ 1934068 h 2807545"/>
              <a:gd name="connsiteX0" fmla="*/ 0 w 3567660"/>
              <a:gd name="connsiteY0" fmla="*/ 819799 h 2807545"/>
              <a:gd name="connsiteX1" fmla="*/ 124918 w 3567660"/>
              <a:gd name="connsiteY1" fmla="*/ 849779 h 2807545"/>
              <a:gd name="connsiteX2" fmla="*/ 244840 w 3567660"/>
              <a:gd name="connsiteY2" fmla="*/ 824796 h 2807545"/>
              <a:gd name="connsiteX3" fmla="*/ 369758 w 3567660"/>
              <a:gd name="connsiteY3" fmla="*/ 724861 h 2807545"/>
              <a:gd name="connsiteX4" fmla="*/ 489679 w 3567660"/>
              <a:gd name="connsiteY4" fmla="*/ 669897 h 2807545"/>
              <a:gd name="connsiteX5" fmla="*/ 634584 w 3567660"/>
              <a:gd name="connsiteY5" fmla="*/ 689884 h 2807545"/>
              <a:gd name="connsiteX6" fmla="*/ 789482 w 3567660"/>
              <a:gd name="connsiteY6" fmla="*/ 874763 h 2807545"/>
              <a:gd name="connsiteX7" fmla="*/ 849443 w 3567660"/>
              <a:gd name="connsiteY7" fmla="*/ 1079629 h 2807545"/>
              <a:gd name="connsiteX8" fmla="*/ 924394 w 3567660"/>
              <a:gd name="connsiteY8" fmla="*/ 1549320 h 2807545"/>
              <a:gd name="connsiteX9" fmla="*/ 1034321 w 3567660"/>
              <a:gd name="connsiteY9" fmla="*/ 2128940 h 2807545"/>
              <a:gd name="connsiteX10" fmla="*/ 1249181 w 3567660"/>
              <a:gd name="connsiteY10" fmla="*/ 2678579 h 2807545"/>
              <a:gd name="connsiteX11" fmla="*/ 1558977 w 3567660"/>
              <a:gd name="connsiteY11" fmla="*/ 2803497 h 2807545"/>
              <a:gd name="connsiteX12" fmla="*/ 1793823 w 3567660"/>
              <a:gd name="connsiteY12" fmla="*/ 2583642 h 2807545"/>
              <a:gd name="connsiteX13" fmla="*/ 1963712 w 3567660"/>
              <a:gd name="connsiteY13" fmla="*/ 1959052 h 2807545"/>
              <a:gd name="connsiteX14" fmla="*/ 2068643 w 3567660"/>
              <a:gd name="connsiteY14" fmla="*/ 1094619 h 2807545"/>
              <a:gd name="connsiteX15" fmla="*/ 2143594 w 3567660"/>
              <a:gd name="connsiteY15" fmla="*/ 539983 h 2807545"/>
              <a:gd name="connsiteX16" fmla="*/ 2298492 w 3567660"/>
              <a:gd name="connsiteY16" fmla="*/ 120258 h 2807545"/>
              <a:gd name="connsiteX17" fmla="*/ 2623279 w 3567660"/>
              <a:gd name="connsiteY17" fmla="*/ 337 h 2807545"/>
              <a:gd name="connsiteX18" fmla="*/ 2878111 w 3567660"/>
              <a:gd name="connsiteY18" fmla="*/ 145241 h 2807545"/>
              <a:gd name="connsiteX19" fmla="*/ 3023017 w 3567660"/>
              <a:gd name="connsiteY19" fmla="*/ 430055 h 2807545"/>
              <a:gd name="connsiteX20" fmla="*/ 3147935 w 3567660"/>
              <a:gd name="connsiteY20" fmla="*/ 954711 h 2807545"/>
              <a:gd name="connsiteX21" fmla="*/ 3307829 w 3567660"/>
              <a:gd name="connsiteY21" fmla="*/ 1509346 h 2807545"/>
              <a:gd name="connsiteX22" fmla="*/ 3567660 w 3567660"/>
              <a:gd name="connsiteY22" fmla="*/ 1849123 h 2807545"/>
              <a:gd name="connsiteX0" fmla="*/ 0 w 3507699"/>
              <a:gd name="connsiteY0" fmla="*/ 819799 h 2807545"/>
              <a:gd name="connsiteX1" fmla="*/ 124918 w 3507699"/>
              <a:gd name="connsiteY1" fmla="*/ 849779 h 2807545"/>
              <a:gd name="connsiteX2" fmla="*/ 244840 w 3507699"/>
              <a:gd name="connsiteY2" fmla="*/ 824796 h 2807545"/>
              <a:gd name="connsiteX3" fmla="*/ 369758 w 3507699"/>
              <a:gd name="connsiteY3" fmla="*/ 724861 h 2807545"/>
              <a:gd name="connsiteX4" fmla="*/ 489679 w 3507699"/>
              <a:gd name="connsiteY4" fmla="*/ 669897 h 2807545"/>
              <a:gd name="connsiteX5" fmla="*/ 634584 w 3507699"/>
              <a:gd name="connsiteY5" fmla="*/ 689884 h 2807545"/>
              <a:gd name="connsiteX6" fmla="*/ 789482 w 3507699"/>
              <a:gd name="connsiteY6" fmla="*/ 874763 h 2807545"/>
              <a:gd name="connsiteX7" fmla="*/ 849443 w 3507699"/>
              <a:gd name="connsiteY7" fmla="*/ 1079629 h 2807545"/>
              <a:gd name="connsiteX8" fmla="*/ 924394 w 3507699"/>
              <a:gd name="connsiteY8" fmla="*/ 1549320 h 2807545"/>
              <a:gd name="connsiteX9" fmla="*/ 1034321 w 3507699"/>
              <a:gd name="connsiteY9" fmla="*/ 2128940 h 2807545"/>
              <a:gd name="connsiteX10" fmla="*/ 1249181 w 3507699"/>
              <a:gd name="connsiteY10" fmla="*/ 2678579 h 2807545"/>
              <a:gd name="connsiteX11" fmla="*/ 1558977 w 3507699"/>
              <a:gd name="connsiteY11" fmla="*/ 2803497 h 2807545"/>
              <a:gd name="connsiteX12" fmla="*/ 1793823 w 3507699"/>
              <a:gd name="connsiteY12" fmla="*/ 2583642 h 2807545"/>
              <a:gd name="connsiteX13" fmla="*/ 1963712 w 3507699"/>
              <a:gd name="connsiteY13" fmla="*/ 1959052 h 2807545"/>
              <a:gd name="connsiteX14" fmla="*/ 2068643 w 3507699"/>
              <a:gd name="connsiteY14" fmla="*/ 1094619 h 2807545"/>
              <a:gd name="connsiteX15" fmla="*/ 2143594 w 3507699"/>
              <a:gd name="connsiteY15" fmla="*/ 539983 h 2807545"/>
              <a:gd name="connsiteX16" fmla="*/ 2298492 w 3507699"/>
              <a:gd name="connsiteY16" fmla="*/ 120258 h 2807545"/>
              <a:gd name="connsiteX17" fmla="*/ 2623279 w 3507699"/>
              <a:gd name="connsiteY17" fmla="*/ 337 h 2807545"/>
              <a:gd name="connsiteX18" fmla="*/ 2878111 w 3507699"/>
              <a:gd name="connsiteY18" fmla="*/ 145241 h 2807545"/>
              <a:gd name="connsiteX19" fmla="*/ 3023017 w 3507699"/>
              <a:gd name="connsiteY19" fmla="*/ 430055 h 2807545"/>
              <a:gd name="connsiteX20" fmla="*/ 3147935 w 3507699"/>
              <a:gd name="connsiteY20" fmla="*/ 954711 h 2807545"/>
              <a:gd name="connsiteX21" fmla="*/ 3307829 w 3507699"/>
              <a:gd name="connsiteY21" fmla="*/ 1509346 h 2807545"/>
              <a:gd name="connsiteX22" fmla="*/ 3507699 w 3507699"/>
              <a:gd name="connsiteY22" fmla="*/ 1829136 h 2807545"/>
              <a:gd name="connsiteX0" fmla="*/ 0 w 3482715"/>
              <a:gd name="connsiteY0" fmla="*/ 819799 h 2807545"/>
              <a:gd name="connsiteX1" fmla="*/ 124918 w 3482715"/>
              <a:gd name="connsiteY1" fmla="*/ 849779 h 2807545"/>
              <a:gd name="connsiteX2" fmla="*/ 244840 w 3482715"/>
              <a:gd name="connsiteY2" fmla="*/ 824796 h 2807545"/>
              <a:gd name="connsiteX3" fmla="*/ 369758 w 3482715"/>
              <a:gd name="connsiteY3" fmla="*/ 724861 h 2807545"/>
              <a:gd name="connsiteX4" fmla="*/ 489679 w 3482715"/>
              <a:gd name="connsiteY4" fmla="*/ 669897 h 2807545"/>
              <a:gd name="connsiteX5" fmla="*/ 634584 w 3482715"/>
              <a:gd name="connsiteY5" fmla="*/ 689884 h 2807545"/>
              <a:gd name="connsiteX6" fmla="*/ 789482 w 3482715"/>
              <a:gd name="connsiteY6" fmla="*/ 874763 h 2807545"/>
              <a:gd name="connsiteX7" fmla="*/ 849443 w 3482715"/>
              <a:gd name="connsiteY7" fmla="*/ 1079629 h 2807545"/>
              <a:gd name="connsiteX8" fmla="*/ 924394 w 3482715"/>
              <a:gd name="connsiteY8" fmla="*/ 1549320 h 2807545"/>
              <a:gd name="connsiteX9" fmla="*/ 1034321 w 3482715"/>
              <a:gd name="connsiteY9" fmla="*/ 2128940 h 2807545"/>
              <a:gd name="connsiteX10" fmla="*/ 1249181 w 3482715"/>
              <a:gd name="connsiteY10" fmla="*/ 2678579 h 2807545"/>
              <a:gd name="connsiteX11" fmla="*/ 1558977 w 3482715"/>
              <a:gd name="connsiteY11" fmla="*/ 2803497 h 2807545"/>
              <a:gd name="connsiteX12" fmla="*/ 1793823 w 3482715"/>
              <a:gd name="connsiteY12" fmla="*/ 2583642 h 2807545"/>
              <a:gd name="connsiteX13" fmla="*/ 1963712 w 3482715"/>
              <a:gd name="connsiteY13" fmla="*/ 1959052 h 2807545"/>
              <a:gd name="connsiteX14" fmla="*/ 2068643 w 3482715"/>
              <a:gd name="connsiteY14" fmla="*/ 1094619 h 2807545"/>
              <a:gd name="connsiteX15" fmla="*/ 2143594 w 3482715"/>
              <a:gd name="connsiteY15" fmla="*/ 539983 h 2807545"/>
              <a:gd name="connsiteX16" fmla="*/ 2298492 w 3482715"/>
              <a:gd name="connsiteY16" fmla="*/ 120258 h 2807545"/>
              <a:gd name="connsiteX17" fmla="*/ 2623279 w 3482715"/>
              <a:gd name="connsiteY17" fmla="*/ 337 h 2807545"/>
              <a:gd name="connsiteX18" fmla="*/ 2878111 w 3482715"/>
              <a:gd name="connsiteY18" fmla="*/ 145241 h 2807545"/>
              <a:gd name="connsiteX19" fmla="*/ 3023017 w 3482715"/>
              <a:gd name="connsiteY19" fmla="*/ 430055 h 2807545"/>
              <a:gd name="connsiteX20" fmla="*/ 3147935 w 3482715"/>
              <a:gd name="connsiteY20" fmla="*/ 954711 h 2807545"/>
              <a:gd name="connsiteX21" fmla="*/ 3307829 w 3482715"/>
              <a:gd name="connsiteY21" fmla="*/ 1509346 h 2807545"/>
              <a:gd name="connsiteX22" fmla="*/ 3482715 w 3482715"/>
              <a:gd name="connsiteY22" fmla="*/ 1819143 h 2807545"/>
              <a:gd name="connsiteX0" fmla="*/ 0 w 3357797"/>
              <a:gd name="connsiteY0" fmla="*/ 849779 h 2807545"/>
              <a:gd name="connsiteX1" fmla="*/ 119922 w 3357797"/>
              <a:gd name="connsiteY1" fmla="*/ 824796 h 2807545"/>
              <a:gd name="connsiteX2" fmla="*/ 244840 w 3357797"/>
              <a:gd name="connsiteY2" fmla="*/ 724861 h 2807545"/>
              <a:gd name="connsiteX3" fmla="*/ 364761 w 3357797"/>
              <a:gd name="connsiteY3" fmla="*/ 669897 h 2807545"/>
              <a:gd name="connsiteX4" fmla="*/ 509666 w 3357797"/>
              <a:gd name="connsiteY4" fmla="*/ 689884 h 2807545"/>
              <a:gd name="connsiteX5" fmla="*/ 664564 w 3357797"/>
              <a:gd name="connsiteY5" fmla="*/ 874763 h 2807545"/>
              <a:gd name="connsiteX6" fmla="*/ 724525 w 3357797"/>
              <a:gd name="connsiteY6" fmla="*/ 1079629 h 2807545"/>
              <a:gd name="connsiteX7" fmla="*/ 799476 w 3357797"/>
              <a:gd name="connsiteY7" fmla="*/ 1549320 h 2807545"/>
              <a:gd name="connsiteX8" fmla="*/ 909403 w 3357797"/>
              <a:gd name="connsiteY8" fmla="*/ 2128940 h 2807545"/>
              <a:gd name="connsiteX9" fmla="*/ 1124263 w 3357797"/>
              <a:gd name="connsiteY9" fmla="*/ 2678579 h 2807545"/>
              <a:gd name="connsiteX10" fmla="*/ 1434059 w 3357797"/>
              <a:gd name="connsiteY10" fmla="*/ 2803497 h 2807545"/>
              <a:gd name="connsiteX11" fmla="*/ 1668905 w 3357797"/>
              <a:gd name="connsiteY11" fmla="*/ 2583642 h 2807545"/>
              <a:gd name="connsiteX12" fmla="*/ 1838794 w 3357797"/>
              <a:gd name="connsiteY12" fmla="*/ 1959052 h 2807545"/>
              <a:gd name="connsiteX13" fmla="*/ 1943725 w 3357797"/>
              <a:gd name="connsiteY13" fmla="*/ 1094619 h 2807545"/>
              <a:gd name="connsiteX14" fmla="*/ 2018676 w 3357797"/>
              <a:gd name="connsiteY14" fmla="*/ 539983 h 2807545"/>
              <a:gd name="connsiteX15" fmla="*/ 2173574 w 3357797"/>
              <a:gd name="connsiteY15" fmla="*/ 120258 h 2807545"/>
              <a:gd name="connsiteX16" fmla="*/ 2498361 w 3357797"/>
              <a:gd name="connsiteY16" fmla="*/ 337 h 2807545"/>
              <a:gd name="connsiteX17" fmla="*/ 2753193 w 3357797"/>
              <a:gd name="connsiteY17" fmla="*/ 145241 h 2807545"/>
              <a:gd name="connsiteX18" fmla="*/ 2898099 w 3357797"/>
              <a:gd name="connsiteY18" fmla="*/ 430055 h 2807545"/>
              <a:gd name="connsiteX19" fmla="*/ 3023017 w 3357797"/>
              <a:gd name="connsiteY19" fmla="*/ 954711 h 2807545"/>
              <a:gd name="connsiteX20" fmla="*/ 3182911 w 3357797"/>
              <a:gd name="connsiteY20" fmla="*/ 1509346 h 2807545"/>
              <a:gd name="connsiteX21" fmla="*/ 3357797 w 3357797"/>
              <a:gd name="connsiteY21" fmla="*/ 1819143 h 280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357797" h="2807545">
                <a:moveTo>
                  <a:pt x="0" y="849779"/>
                </a:moveTo>
                <a:cubicBezTo>
                  <a:pt x="40807" y="850612"/>
                  <a:pt x="79115" y="845616"/>
                  <a:pt x="119922" y="824796"/>
                </a:cubicBezTo>
                <a:cubicBezTo>
                  <a:pt x="160729" y="803976"/>
                  <a:pt x="204034" y="750677"/>
                  <a:pt x="244840" y="724861"/>
                </a:cubicBezTo>
                <a:cubicBezTo>
                  <a:pt x="285646" y="699045"/>
                  <a:pt x="320623" y="675727"/>
                  <a:pt x="364761" y="669897"/>
                </a:cubicBezTo>
                <a:cubicBezTo>
                  <a:pt x="408899" y="664067"/>
                  <a:pt x="459699" y="655740"/>
                  <a:pt x="509666" y="689884"/>
                </a:cubicBezTo>
                <a:cubicBezTo>
                  <a:pt x="559633" y="724028"/>
                  <a:pt x="628754" y="809806"/>
                  <a:pt x="664564" y="874763"/>
                </a:cubicBezTo>
                <a:cubicBezTo>
                  <a:pt x="700374" y="939721"/>
                  <a:pt x="702040" y="967203"/>
                  <a:pt x="724525" y="1079629"/>
                </a:cubicBezTo>
                <a:cubicBezTo>
                  <a:pt x="747010" y="1192055"/>
                  <a:pt x="768663" y="1374435"/>
                  <a:pt x="799476" y="1549320"/>
                </a:cubicBezTo>
                <a:cubicBezTo>
                  <a:pt x="830289" y="1724205"/>
                  <a:pt x="855272" y="1940730"/>
                  <a:pt x="909403" y="2128940"/>
                </a:cubicBezTo>
                <a:cubicBezTo>
                  <a:pt x="963534" y="2317150"/>
                  <a:pt x="1036820" y="2566153"/>
                  <a:pt x="1124263" y="2678579"/>
                </a:cubicBezTo>
                <a:cubicBezTo>
                  <a:pt x="1211706" y="2791005"/>
                  <a:pt x="1343285" y="2819320"/>
                  <a:pt x="1434059" y="2803497"/>
                </a:cubicBezTo>
                <a:cubicBezTo>
                  <a:pt x="1524833" y="2787674"/>
                  <a:pt x="1601449" y="2724383"/>
                  <a:pt x="1668905" y="2583642"/>
                </a:cubicBezTo>
                <a:cubicBezTo>
                  <a:pt x="1736361" y="2442901"/>
                  <a:pt x="1792991" y="2207223"/>
                  <a:pt x="1838794" y="1959052"/>
                </a:cubicBezTo>
                <a:cubicBezTo>
                  <a:pt x="1884597" y="1710882"/>
                  <a:pt x="1913745" y="1331130"/>
                  <a:pt x="1943725" y="1094619"/>
                </a:cubicBezTo>
                <a:cubicBezTo>
                  <a:pt x="1973705" y="858108"/>
                  <a:pt x="1980368" y="702376"/>
                  <a:pt x="2018676" y="539983"/>
                </a:cubicBezTo>
                <a:cubicBezTo>
                  <a:pt x="2056984" y="377590"/>
                  <a:pt x="2093627" y="210199"/>
                  <a:pt x="2173574" y="120258"/>
                </a:cubicBezTo>
                <a:cubicBezTo>
                  <a:pt x="2253521" y="30317"/>
                  <a:pt x="2401758" y="-3827"/>
                  <a:pt x="2498361" y="337"/>
                </a:cubicBezTo>
                <a:cubicBezTo>
                  <a:pt x="2594964" y="4501"/>
                  <a:pt x="2686570" y="73621"/>
                  <a:pt x="2753193" y="145241"/>
                </a:cubicBezTo>
                <a:cubicBezTo>
                  <a:pt x="2819816" y="216861"/>
                  <a:pt x="2853128" y="295143"/>
                  <a:pt x="2898099" y="430055"/>
                </a:cubicBezTo>
                <a:cubicBezTo>
                  <a:pt x="2943070" y="564967"/>
                  <a:pt x="2975548" y="774829"/>
                  <a:pt x="3023017" y="954711"/>
                </a:cubicBezTo>
                <a:cubicBezTo>
                  <a:pt x="3070486" y="1134593"/>
                  <a:pt x="3127114" y="1365274"/>
                  <a:pt x="3182911" y="1509346"/>
                </a:cubicBezTo>
                <a:cubicBezTo>
                  <a:pt x="3238708" y="1653418"/>
                  <a:pt x="3292007" y="1748356"/>
                  <a:pt x="3357797" y="1819143"/>
                </a:cubicBezTo>
              </a:path>
            </a:pathLst>
          </a:cu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Arrow Connector 11"/>
          <p:cNvCxnSpPr>
            <a:stCxn id="9" idx="0"/>
          </p:cNvCxnSpPr>
          <p:nvPr/>
        </p:nvCxnSpPr>
        <p:spPr>
          <a:xfrm flipV="1">
            <a:off x="3433486" y="4267200"/>
            <a:ext cx="452714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61560" y="2274332"/>
            <a:ext cx="16010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(from network,</a:t>
            </a:r>
            <a:br>
              <a:rPr lang="en-US" dirty="0" smtClean="0"/>
            </a:br>
            <a:r>
              <a:rPr lang="en-US" dirty="0" smtClean="0"/>
              <a:t>files, user, …)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3048000" y="1905000"/>
            <a:ext cx="152400" cy="152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962400" y="4343400"/>
            <a:ext cx="152400" cy="152400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657600" y="3048000"/>
            <a:ext cx="152400" cy="152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2438400" y="1981200"/>
            <a:ext cx="152400" cy="152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648200" y="3657600"/>
            <a:ext cx="152400" cy="152400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800600" y="3657600"/>
            <a:ext cx="152400" cy="152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4419600" y="1905000"/>
            <a:ext cx="152400" cy="152400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4572000" y="1905000"/>
            <a:ext cx="152400" cy="152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5867400" y="2286000"/>
            <a:ext cx="152400" cy="152400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019800" y="2286000"/>
            <a:ext cx="152400" cy="152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381000" y="4078069"/>
            <a:ext cx="144276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u="sng" dirty="0" smtClean="0">
                <a:solidFill>
                  <a:srgbClr val="00B050"/>
                </a:solidFill>
              </a:rPr>
              <a:t>track</a:t>
            </a:r>
            <a:r>
              <a:rPr lang="en-US" b="1" dirty="0" smtClean="0">
                <a:solidFill>
                  <a:srgbClr val="00B050"/>
                </a:solidFill>
              </a:rPr>
              <a:t> data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rgbClr val="00B050"/>
                </a:solidFill>
              </a:rPr>
              <a:t>provenance,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rgbClr val="00B050"/>
                </a:solidFill>
              </a:rPr>
              <a:t>statically and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rgbClr val="00B050"/>
                </a:solidFill>
              </a:rPr>
              <a:t>at run time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69775" y="5204936"/>
            <a:ext cx="874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trusted</a:t>
            </a:r>
          </a:p>
        </p:txBody>
      </p:sp>
      <p:sp>
        <p:nvSpPr>
          <p:cNvPr id="49" name="Rectangle 48"/>
          <p:cNvSpPr/>
          <p:nvPr/>
        </p:nvSpPr>
        <p:spPr>
          <a:xfrm>
            <a:off x="762904" y="5330677"/>
            <a:ext cx="152400" cy="152400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50" name="Rectangle 49"/>
          <p:cNvSpPr/>
          <p:nvPr/>
        </p:nvSpPr>
        <p:spPr>
          <a:xfrm>
            <a:off x="762904" y="5547609"/>
            <a:ext cx="152400" cy="152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51" name="TextBox 50"/>
          <p:cNvSpPr txBox="1"/>
          <p:nvPr/>
        </p:nvSpPr>
        <p:spPr>
          <a:xfrm>
            <a:off x="869775" y="5421868"/>
            <a:ext cx="1119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untrusted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38200" y="3657600"/>
            <a:ext cx="5501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00B050"/>
                </a:solidFill>
                <a:sym typeface="Wingdings"/>
              </a:rPr>
              <a:t></a:t>
            </a:r>
            <a:endParaRPr lang="en-US" sz="2000" b="1" dirty="0">
              <a:solidFill>
                <a:srgbClr val="00B050"/>
              </a:solidFill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 flipV="1">
            <a:off x="1752600" y="3581400"/>
            <a:ext cx="1752600" cy="838200"/>
          </a:xfrm>
          <a:prstGeom prst="straightConnector1">
            <a:avLst/>
          </a:prstGeom>
          <a:ln w="76200">
            <a:solidFill>
              <a:srgbClr val="00B050"/>
            </a:solidFill>
            <a:prstDash val="sys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0561" y="5949335"/>
            <a:ext cx="21863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(untrusted data may</a:t>
            </a:r>
          </a:p>
          <a:p>
            <a:pPr algn="ctr"/>
            <a:r>
              <a:rPr lang="en-US" b="1" dirty="0" smtClean="0">
                <a:solidFill>
                  <a:srgbClr val="00B050"/>
                </a:solidFill>
              </a:rPr>
              <a:t>be dangerous or not)</a:t>
            </a:r>
            <a:endParaRPr lang="en-US" b="1" dirty="0">
              <a:solidFill>
                <a:srgbClr val="00B050"/>
              </a:solidFill>
            </a:endParaRPr>
          </a:p>
        </p:txBody>
      </p:sp>
      <p:cxnSp>
        <p:nvCxnSpPr>
          <p:cNvPr id="73" name="Straight Arrow Connector 72"/>
          <p:cNvCxnSpPr/>
          <p:nvPr/>
        </p:nvCxnSpPr>
        <p:spPr>
          <a:xfrm flipH="1">
            <a:off x="5638800" y="3341132"/>
            <a:ext cx="446240" cy="794266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609600" y="5786415"/>
            <a:ext cx="152400" cy="152400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36" name="Rectangle 35"/>
          <p:cNvSpPr/>
          <p:nvPr/>
        </p:nvSpPr>
        <p:spPr>
          <a:xfrm>
            <a:off x="761190" y="5786415"/>
            <a:ext cx="152400" cy="152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39" name="TextBox 38"/>
          <p:cNvSpPr txBox="1"/>
          <p:nvPr/>
        </p:nvSpPr>
        <p:spPr>
          <a:xfrm>
            <a:off x="869775" y="5660033"/>
            <a:ext cx="767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mixed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733324" y="4182070"/>
            <a:ext cx="15705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inputs affect</a:t>
            </a:r>
          </a:p>
          <a:p>
            <a:pPr algn="ctr"/>
            <a:r>
              <a:rPr lang="en-US" smtClean="0"/>
              <a:t>number </a:t>
            </a:r>
            <a:r>
              <a:rPr lang="en-US" dirty="0"/>
              <a:t>of</a:t>
            </a:r>
            <a:br>
              <a:rPr lang="en-US" dirty="0"/>
            </a:br>
            <a:r>
              <a:rPr lang="en-US" dirty="0"/>
              <a:t>loop iterations</a:t>
            </a: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6269637" y="3329066"/>
            <a:ext cx="2493363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6781800" y="2971800"/>
            <a:ext cx="1910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external resources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7125052" y="3329066"/>
            <a:ext cx="14648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(e.g. DB, files,</a:t>
            </a:r>
            <a:br>
              <a:rPr lang="en-US" dirty="0" smtClean="0"/>
            </a:br>
            <a:r>
              <a:rPr lang="en-US" dirty="0" smtClean="0"/>
              <a:t>settings, …)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841860" y="4614445"/>
            <a:ext cx="20467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u="sng" dirty="0" smtClean="0">
                <a:solidFill>
                  <a:srgbClr val="00B050"/>
                </a:solidFill>
              </a:rPr>
              <a:t>confine</a:t>
            </a:r>
            <a:r>
              <a:rPr lang="en-US" b="1" dirty="0" smtClean="0">
                <a:solidFill>
                  <a:srgbClr val="00B050"/>
                </a:solidFill>
              </a:rPr>
              <a:t> dangerous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rgbClr val="00B050"/>
                </a:solidFill>
              </a:rPr>
              <a:t>untrusted data as it</a:t>
            </a:r>
          </a:p>
          <a:p>
            <a:pPr algn="ctr"/>
            <a:r>
              <a:rPr lang="en-US" b="1" dirty="0" smtClean="0">
                <a:solidFill>
                  <a:srgbClr val="00B050"/>
                </a:solidFill>
              </a:rPr>
              <a:t>is about to be used</a:t>
            </a:r>
            <a:endParaRPr lang="en-US" b="1" dirty="0">
              <a:solidFill>
                <a:srgbClr val="00B050"/>
              </a:solidFill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 flipH="1" flipV="1">
            <a:off x="6553200" y="3505200"/>
            <a:ext cx="914400" cy="990600"/>
          </a:xfrm>
          <a:prstGeom prst="straightConnector1">
            <a:avLst/>
          </a:prstGeom>
          <a:ln w="76200">
            <a:solidFill>
              <a:srgbClr val="00B050"/>
            </a:solidFill>
            <a:prstDash val="sys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7577031" y="4191000"/>
            <a:ext cx="5501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00B050"/>
                </a:solidFill>
                <a:sym typeface="Wingdings"/>
              </a:rPr>
              <a:t>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468110" y="6044625"/>
            <a:ext cx="36184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u="sng" dirty="0" smtClean="0">
                <a:solidFill>
                  <a:srgbClr val="00B050"/>
                </a:solidFill>
              </a:rPr>
              <a:t>randomize</a:t>
            </a:r>
            <a:r>
              <a:rPr lang="en-US" b="1" dirty="0" smtClean="0">
                <a:solidFill>
                  <a:srgbClr val="00B050"/>
                </a:solidFill>
              </a:rPr>
              <a:t> trusted keywords so that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rgbClr val="00B050"/>
                </a:solidFill>
              </a:rPr>
              <a:t>attacker cannot create valid syntax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971800" y="6120825"/>
            <a:ext cx="5501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00B050"/>
                </a:solidFill>
                <a:sym typeface="Wingdings"/>
              </a:rPr>
              <a:t></a:t>
            </a:r>
            <a:endParaRPr lang="en-US" sz="2000" b="1" dirty="0">
              <a:solidFill>
                <a:srgbClr val="00B050"/>
              </a:solidFill>
            </a:endParaRPr>
          </a:p>
        </p:txBody>
      </p:sp>
      <p:cxnSp>
        <p:nvCxnSpPr>
          <p:cNvPr id="61" name="Straight Arrow Connector 60"/>
          <p:cNvCxnSpPr/>
          <p:nvPr/>
        </p:nvCxnSpPr>
        <p:spPr>
          <a:xfrm flipH="1" flipV="1">
            <a:off x="3962400" y="5105400"/>
            <a:ext cx="533400" cy="914400"/>
          </a:xfrm>
          <a:prstGeom prst="straightConnector1">
            <a:avLst/>
          </a:prstGeom>
          <a:ln w="76200">
            <a:solidFill>
              <a:srgbClr val="00B050"/>
            </a:solidFill>
            <a:prstDash val="sys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3" descr="C:\Users\AC\AppData\Local\Microsoft\Windows\Temporary Internet Files\Content.IE5\L91LVKYR\MC90019924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667000"/>
            <a:ext cx="629381" cy="592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&quot;No&quot; Symbol 62"/>
          <p:cNvSpPr/>
          <p:nvPr/>
        </p:nvSpPr>
        <p:spPr>
          <a:xfrm>
            <a:off x="6248400" y="2819400"/>
            <a:ext cx="533400" cy="516197"/>
          </a:xfrm>
          <a:prstGeom prst="noSmoking">
            <a:avLst>
              <a:gd name="adj" fmla="val 10735"/>
            </a:avLst>
          </a:prstGeom>
          <a:solidFill>
            <a:srgbClr val="C0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64" name="Picture 2" descr="C:\Users\AC\AppData\Local\Microsoft\Windows\Temporary Internet Files\Content.IE5\NOP7A7DY\MC90037103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943600" y="3581400"/>
            <a:ext cx="524448" cy="583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&quot;No&quot; Symbol 64"/>
          <p:cNvSpPr/>
          <p:nvPr/>
        </p:nvSpPr>
        <p:spPr>
          <a:xfrm>
            <a:off x="5867400" y="3733800"/>
            <a:ext cx="533400" cy="516197"/>
          </a:xfrm>
          <a:prstGeom prst="noSmoking">
            <a:avLst>
              <a:gd name="adj" fmla="val 10735"/>
            </a:avLst>
          </a:prstGeom>
          <a:solidFill>
            <a:srgbClr val="C0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052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7" grpId="0" animBg="1"/>
      <p:bldP spid="38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/>
      <p:bldP spid="48" grpId="0"/>
      <p:bldP spid="49" grpId="0" animBg="1"/>
      <p:bldP spid="50" grpId="0" animBg="1"/>
      <p:bldP spid="51" grpId="0"/>
      <p:bldP spid="52" grpId="0"/>
      <p:bldP spid="66" grpId="0"/>
      <p:bldP spid="35" grpId="0" animBg="1"/>
      <p:bldP spid="36" grpId="0" animBg="1"/>
      <p:bldP spid="39" grpId="0"/>
      <p:bldP spid="40" grpId="0"/>
      <p:bldP spid="55" grpId="0"/>
      <p:bldP spid="59" grpId="0"/>
      <p:bldP spid="60" grpId="0"/>
      <p:bldP spid="63" grpId="0" animBg="1"/>
      <p:bldP spid="6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VIBRANCE Architecture</a:t>
            </a: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752600" y="1905000"/>
            <a:ext cx="5676900" cy="2895600"/>
          </a:xfrm>
          <a:prstGeom prst="rect">
            <a:avLst/>
          </a:prstGeom>
          <a:solidFill>
            <a:srgbClr val="FFE8A7">
              <a:alpha val="30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VIBRANCE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0" y="3352800"/>
            <a:ext cx="1639302" cy="914400"/>
          </a:xfrm>
          <a:prstGeom prst="rect">
            <a:avLst/>
          </a:prstGeom>
          <a:solidFill>
            <a:srgbClr val="FFE8A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randomization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2220323"/>
            <a:ext cx="1143000" cy="7456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original</a:t>
            </a:r>
            <a:r>
              <a:rPr lang="en-US" smtClean="0">
                <a:solidFill>
                  <a:schemeClr val="tx1"/>
                </a:solidFill>
              </a:rPr>
              <a:t/>
            </a:r>
            <a:br>
              <a:rPr lang="en-US" smtClean="0">
                <a:solidFill>
                  <a:schemeClr val="tx1"/>
                </a:solidFill>
              </a:rPr>
            </a:br>
            <a:r>
              <a:rPr lang="en-US" smtClean="0">
                <a:solidFill>
                  <a:schemeClr val="tx1"/>
                </a:solidFill>
              </a:rPr>
              <a:t>Java app.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96200" y="2209800"/>
            <a:ext cx="1143000" cy="762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hardened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Java app.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Elbow Connector 6"/>
          <p:cNvCxnSpPr>
            <a:stCxn id="4" idx="3"/>
            <a:endCxn id="6" idx="1"/>
          </p:cNvCxnSpPr>
          <p:nvPr/>
        </p:nvCxnSpPr>
        <p:spPr>
          <a:xfrm flipV="1">
            <a:off x="5449302" y="2590800"/>
            <a:ext cx="2246898" cy="1219200"/>
          </a:xfrm>
          <a:prstGeom prst="bentConnector3">
            <a:avLst>
              <a:gd name="adj1" fmla="val 84685"/>
            </a:avLst>
          </a:prstGeom>
          <a:ln w="12700">
            <a:solidFill>
              <a:schemeClr val="tx1"/>
            </a:solidFill>
            <a:prstDash val="solid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13" idx="3"/>
            <a:endCxn id="6" idx="1"/>
          </p:cNvCxnSpPr>
          <p:nvPr/>
        </p:nvCxnSpPr>
        <p:spPr>
          <a:xfrm>
            <a:off x="7239000" y="2587864"/>
            <a:ext cx="457200" cy="2936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5" idx="3"/>
            <a:endCxn id="12" idx="1"/>
          </p:cNvCxnSpPr>
          <p:nvPr/>
        </p:nvCxnSpPr>
        <p:spPr>
          <a:xfrm flipV="1">
            <a:off x="1524000" y="2590800"/>
            <a:ext cx="457200" cy="2326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9"/>
          <p:cNvCxnSpPr>
            <a:stCxn id="5" idx="3"/>
            <a:endCxn id="4" idx="1"/>
          </p:cNvCxnSpPr>
          <p:nvPr/>
        </p:nvCxnSpPr>
        <p:spPr>
          <a:xfrm>
            <a:off x="1524000" y="2593126"/>
            <a:ext cx="2286000" cy="1216874"/>
          </a:xfrm>
          <a:prstGeom prst="bentConnector3">
            <a:avLst>
              <a:gd name="adj1" fmla="val 13636"/>
            </a:avLst>
          </a:prstGeom>
          <a:ln w="127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886200" y="2133600"/>
            <a:ext cx="1447800" cy="908528"/>
          </a:xfrm>
          <a:prstGeom prst="rect">
            <a:avLst/>
          </a:prstGeom>
          <a:solidFill>
            <a:srgbClr val="FFE8A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run-time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tracking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81200" y="2133600"/>
            <a:ext cx="1447800" cy="914400"/>
          </a:xfrm>
          <a:prstGeom prst="rect">
            <a:avLst/>
          </a:prstGeom>
          <a:solidFill>
            <a:srgbClr val="FFE8A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static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analysis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791200" y="2133600"/>
            <a:ext cx="1447800" cy="908528"/>
          </a:xfrm>
          <a:prstGeom prst="rect">
            <a:avLst/>
          </a:prstGeom>
          <a:solidFill>
            <a:srgbClr val="FFE8A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run-time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confinement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>
            <a:stCxn id="12" idx="3"/>
            <a:endCxn id="11" idx="1"/>
          </p:cNvCxnSpPr>
          <p:nvPr/>
        </p:nvCxnSpPr>
        <p:spPr>
          <a:xfrm flipV="1">
            <a:off x="3429000" y="2587864"/>
            <a:ext cx="457200" cy="2936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1" idx="3"/>
            <a:endCxn id="13" idx="1"/>
          </p:cNvCxnSpPr>
          <p:nvPr/>
        </p:nvCxnSpPr>
        <p:spPr>
          <a:xfrm>
            <a:off x="5334000" y="2587864"/>
            <a:ext cx="457200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308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5013</TotalTime>
  <Words>1380</Words>
  <Application>Microsoft Office PowerPoint</Application>
  <PresentationFormat>On-screen Show (4:3)</PresentationFormat>
  <Paragraphs>360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Courier New</vt:lpstr>
      <vt:lpstr>Calibri</vt:lpstr>
      <vt:lpstr>Wingdings</vt:lpstr>
      <vt:lpstr>Candara</vt:lpstr>
      <vt:lpstr>Office Theme</vt:lpstr>
      <vt:lpstr>VIBRANCE Vulnerabilities in Bytecode Removed by Analysis and Nuanced Confinement and Diversification</vt:lpstr>
      <vt:lpstr>Problem</vt:lpstr>
      <vt:lpstr>Problem</vt:lpstr>
      <vt:lpstr>SQL Example</vt:lpstr>
      <vt:lpstr>Command Example</vt:lpstr>
      <vt:lpstr>Loop Example</vt:lpstr>
      <vt:lpstr>Goal of VIBRANCE: Eliminate Vulnerabilities &amp; Enable Continued Execution</vt:lpstr>
      <vt:lpstr>VIBRANCE Approach</vt:lpstr>
      <vt:lpstr>VIBRANCE Architecture</vt:lpstr>
      <vt:lpstr>Status</vt:lpstr>
      <vt:lpstr>VIBRANCE Operates on Java Bytecode (not Java Source)</vt:lpstr>
      <vt:lpstr>VIBRANCE Approach</vt:lpstr>
      <vt:lpstr>(1) Tracking</vt:lpstr>
      <vt:lpstr>PowerPoint Presentation</vt:lpstr>
      <vt:lpstr>VIBRANCE Approach</vt:lpstr>
      <vt:lpstr>(2) Confinement</vt:lpstr>
      <vt:lpstr>SQL Confinement Example</vt:lpstr>
      <vt:lpstr>Use-Specific Confinement Rules</vt:lpstr>
      <vt:lpstr>Default Backstop Confinement Rules</vt:lpstr>
      <vt:lpstr>VIBRANCE Approach</vt:lpstr>
      <vt:lpstr>(3) Randomization</vt:lpstr>
      <vt:lpstr>Internal Testing</vt:lpstr>
      <vt:lpstr>Juliet Test Suite: CWE-89 &amp; CWE-78</vt:lpstr>
      <vt:lpstr>Juliet Test Suite: CWE-606 (Loop Bounds)</vt:lpstr>
      <vt:lpstr>Static Analysis Results on CWE-606</vt:lpstr>
      <vt:lpstr>Static Analysis Results on CWE-606</vt:lpstr>
      <vt:lpstr>External Testing</vt:lpstr>
      <vt:lpstr>Future 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VIBRANCE Vulnerabilities In Bytecode Removed by Analysis and Nuanced Confinement and Diversification)</dc:title>
  <dc:creator>coglio</dc:creator>
  <cp:lastModifiedBy>AC</cp:lastModifiedBy>
  <cp:revision>1249</cp:revision>
  <dcterms:created xsi:type="dcterms:W3CDTF">2006-08-16T00:00:00Z</dcterms:created>
  <dcterms:modified xsi:type="dcterms:W3CDTF">2012-05-08T21:54:39Z</dcterms:modified>
</cp:coreProperties>
</file>