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4" r:id="rId1"/>
  </p:sldMasterIdLst>
  <p:notesMasterIdLst>
    <p:notesMasterId r:id="rId20"/>
  </p:notesMasterIdLst>
  <p:sldIdLst>
    <p:sldId id="347" r:id="rId2"/>
    <p:sldId id="346" r:id="rId3"/>
    <p:sldId id="368" r:id="rId4"/>
    <p:sldId id="369" r:id="rId5"/>
    <p:sldId id="370" r:id="rId6"/>
    <p:sldId id="335" r:id="rId7"/>
    <p:sldId id="343" r:id="rId8"/>
    <p:sldId id="374" r:id="rId9"/>
    <p:sldId id="364" r:id="rId10"/>
    <p:sldId id="342" r:id="rId11"/>
    <p:sldId id="345" r:id="rId12"/>
    <p:sldId id="321" r:id="rId13"/>
    <p:sldId id="330" r:id="rId14"/>
    <p:sldId id="372" r:id="rId15"/>
    <p:sldId id="373" r:id="rId16"/>
    <p:sldId id="366" r:id="rId17"/>
    <p:sldId id="367" r:id="rId18"/>
    <p:sldId id="371" r:id="rId19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4A7EBB"/>
    <a:srgbClr val="CC3300"/>
    <a:srgbClr val="008000"/>
    <a:srgbClr val="E0E0E3"/>
    <a:srgbClr val="C1E0E3"/>
    <a:srgbClr val="C0E0E3"/>
    <a:srgbClr val="FFFF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2754" y="-930"/>
      </p:cViewPr>
      <p:guideLst>
        <p:guide orient="horz" pos="306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8" d="100"/>
        <a:sy n="128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3728" y="-104"/>
      </p:cViewPr>
      <p:guideLst>
        <p:guide orient="horz" pos="2932"/>
        <p:guide pos="221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532BB3B6-D6BD-4CBD-91FF-B0C76925B315}" type="datetimeFigureOut">
              <a:rPr lang="en-CA"/>
              <a:pPr/>
              <a:t>18/10/2013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cs typeface="Arial" pitchFamily="34" charset="0"/>
              </a:defRPr>
            </a:lvl1pPr>
          </a:lstStyle>
          <a:p>
            <a:fld id="{60FBDC98-3B94-47A8-9DC9-CBAE7E8E6FE3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7857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pitchFamily="34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BEBDA22-6EFA-461E-B8D4-F0252F038C40}" type="slidenum">
              <a:rPr lang="en-CA" sz="1200">
                <a:latin typeface="Calibri" pitchFamily="34" charset="0"/>
              </a:rPr>
              <a:pPr eaLnBrk="1" hangingPunct="1"/>
              <a:t>2</a:t>
            </a:fld>
            <a:endParaRPr lang="en-CA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BA608C-E157-4918-BDAC-B4446F8E384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20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77AA878-03E9-48F9-A4CD-745A02F686A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2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15888"/>
            <a:ext cx="2057400" cy="60102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5888"/>
            <a:ext cx="6019800" cy="60102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A7A2C3-BDF1-4EC6-90B9-B1E32ADF66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172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2275" y="115888"/>
            <a:ext cx="6994525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CA" noProof="0" smtClean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57E535-69FC-4BB8-BE1F-590A7EAF27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351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692275" y="115888"/>
            <a:ext cx="6994525" cy="576262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89D4C4-71FA-45BB-BE0E-AE0E281E48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361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EACADF-88C4-4685-83AC-24108A121A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44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773287-5B38-42E5-BEB9-8AC3373E0E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220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3064A4-3CB3-4B8F-BDED-5FDB5DC2E4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1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8D9338-84C9-4E66-92E5-71C20AEA4C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70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66FF08-AD33-4194-8727-C9F4A0B7CF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8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AA5F19-3687-4867-9D0B-5B7122364E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73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84A2DD-D27C-42BD-9A68-0EF7468E7E6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59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EEE179-7DCB-44F9-BD9D-D2FC4BF7909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577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9"/>
          <p:cNvSpPr>
            <a:spLocks noChangeArrowheads="1"/>
          </p:cNvSpPr>
          <p:nvPr userDrawn="1"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cs typeface="Arial" pitchFamily="34" charset="0"/>
              </a:defRPr>
            </a:lvl1pPr>
          </a:lstStyle>
          <a:p>
            <a:fld id="{AD887E36-812A-4CCD-9434-336ACDBB16FD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1029" name="Picture 7" descr="220px-Venus-pacific-levelled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133032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8"/>
          <p:cNvSpPr>
            <a:spLocks noChangeArrowheads="1"/>
          </p:cNvSpPr>
          <p:nvPr userDrawn="1"/>
        </p:nvSpPr>
        <p:spPr bwMode="auto">
          <a:xfrm>
            <a:off x="0" y="836613"/>
            <a:ext cx="9144000" cy="730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CA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103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2275" y="115888"/>
            <a:ext cx="6994525" cy="57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6057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CA" dirty="0" smtClean="0"/>
              <a:t>Venus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smtClean="0">
                <a:ea typeface="ＭＳ Ｐゴシック" pitchFamily="34" charset="-128"/>
              </a:rPr>
              <a:t>Tony Bailetti, Dan Craigen, </a:t>
            </a:r>
          </a:p>
          <a:p>
            <a:r>
              <a:rPr lang="en-CA" smtClean="0">
                <a:ea typeface="ＭＳ Ｐゴシック" pitchFamily="34" charset="-128"/>
              </a:rPr>
              <a:t>David Hudson, Renaud Levesque, Stuart McKeen, D</a:t>
            </a:r>
            <a:r>
              <a:rPr lang="en-CA" altLang="en-US" smtClean="0">
                <a:ea typeface="ＭＳ Ｐゴシック" pitchFamily="34" charset="-128"/>
              </a:rPr>
              <a:t>’</a:t>
            </a:r>
            <a:r>
              <a:rPr lang="en-CA" smtClean="0">
                <a:ea typeface="ＭＳ Ｐゴシック" pitchFamily="34" charset="-128"/>
              </a:rPr>
              <a:t>Arcy Walsh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428625" y="2133600"/>
            <a:ext cx="8123238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2800"/>
              <a:t>Venus</a:t>
            </a:r>
          </a:p>
          <a:p>
            <a:pPr algn="ctr" eaLnBrk="1" hangingPunct="1"/>
            <a:r>
              <a:rPr lang="en-US" sz="2800" i="1"/>
              <a:t>To make Canada a global leader in Cybersecurity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233A00BE-2AAF-43B7-9276-C642CDE6D9F0}" type="slidenum">
              <a:rPr lang="en-US" sz="1000"/>
              <a:pPr eaLnBrk="1" hangingPunct="1"/>
              <a:t>10</a:t>
            </a:fld>
            <a:endParaRPr lang="en-US" sz="100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b="1" smtClean="0">
                <a:ea typeface="ＭＳ Ｐゴシック" pitchFamily="34" charset="-128"/>
              </a:rPr>
              <a:t>Desired results – Dec 2017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>
                <a:ea typeface="ＭＳ 明朝" charset="0"/>
                <a:cs typeface="ＭＳ 明朝" charset="0"/>
              </a:rPr>
              <a:t>2,800 new knowledge jobs in Canada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ea typeface="ＭＳ 明朝" charset="0"/>
                <a:cs typeface="ＭＳ 明朝" charset="0"/>
              </a:rPr>
              <a:t>20 R&amp;D gaps and operational limitations in cybersecurity addressed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ea typeface="ＭＳ 明朝" charset="0"/>
                <a:cs typeface="ＭＳ 明朝" charset="0"/>
              </a:rPr>
              <a:t>500 new highly qualified people operating in the cybersecurity space</a:t>
            </a:r>
          </a:p>
          <a:p>
            <a:pPr>
              <a:spcBef>
                <a:spcPct val="50000"/>
              </a:spcBef>
              <a:defRPr/>
            </a:pPr>
            <a:r>
              <a:rPr lang="en-US">
                <a:ea typeface="ＭＳ 明朝" charset="0"/>
                <a:cs typeface="ＭＳ 明朝" charset="0"/>
              </a:rPr>
              <a:t>$5M/year sustainable income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3DEF5F9-8F16-4747-BF17-DF03930B56DE}" type="slidenum">
              <a:rPr lang="en-US" sz="1000"/>
              <a:pPr eaLnBrk="1" hangingPunct="1"/>
              <a:t>11</a:t>
            </a:fld>
            <a:endParaRPr lang="en-US" sz="100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b="1" smtClean="0">
                <a:ea typeface="ＭＳ Ｐゴシック" pitchFamily="34" charset="-128"/>
              </a:rPr>
              <a:t>Project portfolios – near term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400"/>
              <a:t>R&amp;D</a:t>
            </a:r>
          </a:p>
          <a:p>
            <a:pPr lvl="1">
              <a:defRPr/>
            </a:pPr>
            <a:r>
              <a:rPr lang="en-US" sz="2000"/>
              <a:t>Near-, mid-, long-term</a:t>
            </a:r>
          </a:p>
          <a:p>
            <a:pPr>
              <a:defRPr/>
            </a:pPr>
            <a:endParaRPr lang="en-US" sz="2400"/>
          </a:p>
          <a:p>
            <a:pPr>
              <a:defRPr/>
            </a:pPr>
            <a:r>
              <a:rPr lang="en-US" sz="2400"/>
              <a:t>Ventures</a:t>
            </a:r>
          </a:p>
          <a:p>
            <a:pPr lvl="1">
              <a:defRPr/>
            </a:pPr>
            <a:r>
              <a:rPr lang="en-US" sz="2000"/>
              <a:t>Accelerator</a:t>
            </a:r>
          </a:p>
          <a:p>
            <a:pPr lvl="1">
              <a:defRPr/>
            </a:pPr>
            <a:r>
              <a:rPr lang="en-US" sz="2000"/>
              <a:t>New corporate ventures</a:t>
            </a:r>
          </a:p>
          <a:p>
            <a:pPr lvl="1">
              <a:defRPr/>
            </a:pPr>
            <a:r>
              <a:rPr lang="en-US" sz="2000"/>
              <a:t>Technology transfer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sz="half" idx="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sz="2400"/>
              <a:t>Infrastructure</a:t>
            </a:r>
          </a:p>
          <a:p>
            <a:pPr lvl="1">
              <a:defRPr/>
            </a:pPr>
            <a:r>
              <a:rPr lang="en-US" sz="2000"/>
              <a:t>Lab complex</a:t>
            </a:r>
          </a:p>
          <a:p>
            <a:pPr lvl="1">
              <a:defRPr/>
            </a:pPr>
            <a:r>
              <a:rPr lang="en-US" sz="2000"/>
              <a:t>Problems</a:t>
            </a:r>
          </a:p>
          <a:p>
            <a:pPr lvl="1">
              <a:defRPr/>
            </a:pPr>
            <a:r>
              <a:rPr lang="en-US" sz="2000"/>
              <a:t>DB</a:t>
            </a:r>
          </a:p>
          <a:p>
            <a:pPr lvl="1">
              <a:defRPr/>
            </a:pPr>
            <a:r>
              <a:rPr lang="en-US" sz="2000"/>
              <a:t>Simulators</a:t>
            </a:r>
          </a:p>
          <a:p>
            <a:pPr lvl="1">
              <a:defRPr/>
            </a:pPr>
            <a:r>
              <a:rPr lang="en-US" sz="2000"/>
              <a:t>1000+ machines test bed</a:t>
            </a:r>
          </a:p>
          <a:p>
            <a:pPr lvl="1">
              <a:defRPr/>
            </a:pPr>
            <a:endParaRPr lang="en-US" sz="2000"/>
          </a:p>
          <a:p>
            <a:pPr>
              <a:defRPr/>
            </a:pPr>
            <a:r>
              <a:rPr lang="en-US" sz="2400"/>
              <a:t>Content</a:t>
            </a:r>
          </a:p>
          <a:p>
            <a:pPr lvl="1">
              <a:defRPr/>
            </a:pPr>
            <a:r>
              <a:rPr lang="en-US" sz="2000"/>
              <a:t>Journal articles</a:t>
            </a:r>
          </a:p>
          <a:p>
            <a:pPr lvl="1">
              <a:defRPr/>
            </a:pPr>
            <a:r>
              <a:rPr lang="en-US" sz="2000"/>
              <a:t>International conference</a:t>
            </a:r>
          </a:p>
          <a:p>
            <a:pPr lvl="1">
              <a:defRPr/>
            </a:pPr>
            <a:r>
              <a:rPr lang="en-US" sz="2000"/>
              <a:t>Courseware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18C89761-1474-41F9-AE9A-3925BB661711}" type="slidenum">
              <a:rPr lang="en-US" sz="1000"/>
              <a:pPr eaLnBrk="1" hangingPunct="1"/>
              <a:t>12</a:t>
            </a:fld>
            <a:endParaRPr lang="en-US" sz="1000"/>
          </a:p>
        </p:txBody>
      </p:sp>
      <p:sp>
        <p:nvSpPr>
          <p:cNvPr id="7373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>
              <a:defRPr/>
            </a:pPr>
            <a:r>
              <a:rPr lang="en-US" b="1"/>
              <a:t>Nov 1 Deliverables</a:t>
            </a:r>
          </a:p>
        </p:txBody>
      </p:sp>
      <p:sp>
        <p:nvSpPr>
          <p:cNvPr id="73731" name="AutoShape 3"/>
          <p:cNvSpPr>
            <a:spLocks noChangeArrowheads="1"/>
          </p:cNvSpPr>
          <p:nvPr/>
        </p:nvSpPr>
        <p:spPr bwMode="auto">
          <a:xfrm>
            <a:off x="684213" y="1557338"/>
            <a:ext cx="2095500" cy="70961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Develop organization</a:t>
            </a:r>
          </a:p>
        </p:txBody>
      </p:sp>
      <p:sp>
        <p:nvSpPr>
          <p:cNvPr id="73732" name="AutoShape 4"/>
          <p:cNvSpPr>
            <a:spLocks noChangeArrowheads="1"/>
          </p:cNvSpPr>
          <p:nvPr/>
        </p:nvSpPr>
        <p:spPr bwMode="auto">
          <a:xfrm>
            <a:off x="7027863" y="4373563"/>
            <a:ext cx="2066925" cy="406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  <a:cs typeface="Arial" charset="0"/>
              </a:rPr>
              <a:t>Global  leadership</a:t>
            </a:r>
          </a:p>
        </p:txBody>
      </p:sp>
      <p:sp>
        <p:nvSpPr>
          <p:cNvPr id="73733" name="AutoShape 5"/>
          <p:cNvSpPr>
            <a:spLocks noChangeArrowheads="1"/>
          </p:cNvSpPr>
          <p:nvPr/>
        </p:nvSpPr>
        <p:spPr bwMode="auto">
          <a:xfrm>
            <a:off x="3492500" y="1557338"/>
            <a:ext cx="2095500" cy="709612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Develop </a:t>
            </a:r>
            <a:r>
              <a:rPr lang="en-US" altLang="ja-JP">
                <a:latin typeface="Arial" charset="0"/>
                <a:ea typeface="ＭＳ Ｐゴシック" charset="0"/>
                <a:cs typeface="ＭＳ Ｐゴシック" charset="0"/>
              </a:rPr>
              <a:t>infrastructure</a:t>
            </a:r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3734" name="AutoShape 6"/>
          <p:cNvSpPr>
            <a:spLocks noChangeArrowheads="1"/>
          </p:cNvSpPr>
          <p:nvPr/>
        </p:nvSpPr>
        <p:spPr bwMode="auto">
          <a:xfrm>
            <a:off x="107950" y="4359275"/>
            <a:ext cx="2095500" cy="70961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  <a:cs typeface="Arial" charset="0"/>
              </a:rPr>
              <a:t>Operate venture accelerator</a:t>
            </a:r>
          </a:p>
        </p:txBody>
      </p:sp>
      <p:sp>
        <p:nvSpPr>
          <p:cNvPr id="73735" name="AutoShape 7"/>
          <p:cNvSpPr>
            <a:spLocks noChangeArrowheads="1"/>
          </p:cNvSpPr>
          <p:nvPr/>
        </p:nvSpPr>
        <p:spPr bwMode="auto">
          <a:xfrm>
            <a:off x="6261100" y="1708150"/>
            <a:ext cx="2271713" cy="406400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  <a:cs typeface="Arial" charset="0"/>
              </a:rPr>
              <a:t>Establish presence</a:t>
            </a:r>
          </a:p>
        </p:txBody>
      </p:sp>
      <p:sp>
        <p:nvSpPr>
          <p:cNvPr id="73736" name="AutoShape 8"/>
          <p:cNvSpPr>
            <a:spLocks noChangeArrowheads="1"/>
          </p:cNvSpPr>
          <p:nvPr/>
        </p:nvSpPr>
        <p:spPr bwMode="auto">
          <a:xfrm>
            <a:off x="2339975" y="4359275"/>
            <a:ext cx="2095500" cy="70961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Unified R&amp;D program</a:t>
            </a:r>
          </a:p>
        </p:txBody>
      </p:sp>
      <p:sp>
        <p:nvSpPr>
          <p:cNvPr id="73737" name="AutoShape 9"/>
          <p:cNvSpPr>
            <a:spLocks noChangeArrowheads="1"/>
          </p:cNvSpPr>
          <p:nvPr/>
        </p:nvSpPr>
        <p:spPr bwMode="auto">
          <a:xfrm>
            <a:off x="4586288" y="4375150"/>
            <a:ext cx="2346325" cy="709613"/>
          </a:xfrm>
          <a:prstGeom prst="roundRect">
            <a:avLst>
              <a:gd name="adj" fmla="val 16667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>
                <a:latin typeface="Arial" charset="0"/>
                <a:ea typeface="ＭＳ Ｐゴシック" charset="0"/>
                <a:cs typeface="Arial" charset="0"/>
              </a:rPr>
              <a:t>Contribute to science and practice</a:t>
            </a:r>
          </a:p>
        </p:txBody>
      </p:sp>
      <p:sp>
        <p:nvSpPr>
          <p:cNvPr id="73738" name="Text Box 10"/>
          <p:cNvSpPr txBox="1">
            <a:spLocks noChangeArrowheads="1"/>
          </p:cNvSpPr>
          <p:nvPr/>
        </p:nvSpPr>
        <p:spPr bwMode="auto">
          <a:xfrm>
            <a:off x="900113" y="2276475"/>
            <a:ext cx="2663825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en-US" sz="1600" smtClean="0"/>
              <a:t> 6 Strategic Founding Members</a:t>
            </a:r>
          </a:p>
          <a:p>
            <a:pPr eaLnBrk="1" hangingPunct="1">
              <a:buFontTx/>
              <a:buChar char="•"/>
              <a:defRPr/>
            </a:pPr>
            <a:r>
              <a:rPr lang="en-US" sz="1600" smtClean="0"/>
              <a:t>Funnels with members and project sponsors from all Canadian regions</a:t>
            </a:r>
          </a:p>
          <a:p>
            <a:pPr eaLnBrk="1" hangingPunct="1">
              <a:buFontTx/>
              <a:buChar char="•"/>
              <a:defRPr/>
            </a:pPr>
            <a:r>
              <a:rPr lang="en-US" sz="1600" smtClean="0"/>
              <a:t> Not-for-profit incorporated</a:t>
            </a:r>
          </a:p>
          <a:p>
            <a:pPr eaLnBrk="1" hangingPunct="1">
              <a:buFontTx/>
              <a:buChar char="•"/>
              <a:defRPr/>
            </a:pPr>
            <a:r>
              <a:rPr lang="en-US" sz="1600" smtClean="0"/>
              <a:t> Contractors in place</a:t>
            </a:r>
          </a:p>
        </p:txBody>
      </p:sp>
      <p:sp>
        <p:nvSpPr>
          <p:cNvPr id="73739" name="Text Box 11"/>
          <p:cNvSpPr txBox="1">
            <a:spLocks noChangeArrowheads="1"/>
          </p:cNvSpPr>
          <p:nvPr/>
        </p:nvSpPr>
        <p:spPr bwMode="auto">
          <a:xfrm>
            <a:off x="3851275" y="2276475"/>
            <a:ext cx="21605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en-US" sz="1600" smtClean="0"/>
              <a:t> Lab 1 operational</a:t>
            </a:r>
          </a:p>
          <a:p>
            <a:pPr eaLnBrk="1" hangingPunct="1">
              <a:buFontTx/>
              <a:buChar char="•"/>
              <a:defRPr/>
            </a:pPr>
            <a:r>
              <a:rPr lang="en-US" sz="1600" smtClean="0"/>
              <a:t> Plan for lab complex</a:t>
            </a:r>
          </a:p>
        </p:txBody>
      </p:sp>
      <p:sp>
        <p:nvSpPr>
          <p:cNvPr id="73740" name="Text Box 12"/>
          <p:cNvSpPr txBox="1">
            <a:spLocks noChangeArrowheads="1"/>
          </p:cNvSpPr>
          <p:nvPr/>
        </p:nvSpPr>
        <p:spPr bwMode="auto">
          <a:xfrm>
            <a:off x="401638" y="5183188"/>
            <a:ext cx="2009775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en-US" sz="1600" smtClean="0"/>
              <a:t> 1</a:t>
            </a:r>
            <a:r>
              <a:rPr lang="en-US" sz="1600" baseline="30000" smtClean="0"/>
              <a:t>st</a:t>
            </a:r>
            <a:r>
              <a:rPr lang="en-US" sz="1600" smtClean="0"/>
              <a:t> venture cohort launched</a:t>
            </a:r>
          </a:p>
          <a:p>
            <a:pPr eaLnBrk="1" hangingPunct="1">
              <a:buFontTx/>
              <a:buChar char="•"/>
              <a:defRPr/>
            </a:pPr>
            <a:r>
              <a:rPr lang="en-US" sz="1600" smtClean="0"/>
              <a:t> Venture program launched</a:t>
            </a:r>
          </a:p>
        </p:txBody>
      </p:sp>
      <p:sp>
        <p:nvSpPr>
          <p:cNvPr id="73741" name="Text Box 13"/>
          <p:cNvSpPr txBox="1">
            <a:spLocks noChangeArrowheads="1"/>
          </p:cNvSpPr>
          <p:nvPr/>
        </p:nvSpPr>
        <p:spPr bwMode="auto">
          <a:xfrm>
            <a:off x="6372225" y="2276475"/>
            <a:ext cx="26638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en-US" sz="1600" smtClean="0"/>
              <a:t> Community anchored around a Web presence</a:t>
            </a:r>
          </a:p>
          <a:p>
            <a:pPr eaLnBrk="1" hangingPunct="1">
              <a:buFontTx/>
              <a:buChar char="•"/>
              <a:defRPr/>
            </a:pPr>
            <a:r>
              <a:rPr lang="en-US" sz="1600" smtClean="0"/>
              <a:t> Press release</a:t>
            </a:r>
          </a:p>
        </p:txBody>
      </p:sp>
      <p:sp>
        <p:nvSpPr>
          <p:cNvPr id="73742" name="Text Box 14"/>
          <p:cNvSpPr txBox="1">
            <a:spLocks noChangeArrowheads="1"/>
          </p:cNvSpPr>
          <p:nvPr/>
        </p:nvSpPr>
        <p:spPr bwMode="auto">
          <a:xfrm>
            <a:off x="2339975" y="5183188"/>
            <a:ext cx="2387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en-US" sz="1600" smtClean="0"/>
              <a:t> R&amp;D projects launched</a:t>
            </a:r>
          </a:p>
          <a:p>
            <a:pPr eaLnBrk="1" hangingPunct="1">
              <a:buFontTx/>
              <a:buChar char="•"/>
              <a:defRPr/>
            </a:pPr>
            <a:r>
              <a:rPr lang="en-US" sz="1600" smtClean="0"/>
              <a:t> Version 1 unified R&amp;D</a:t>
            </a:r>
          </a:p>
        </p:txBody>
      </p:sp>
      <p:sp>
        <p:nvSpPr>
          <p:cNvPr id="73743" name="Text Box 15"/>
          <p:cNvSpPr txBox="1">
            <a:spLocks noChangeArrowheads="1"/>
          </p:cNvSpPr>
          <p:nvPr/>
        </p:nvSpPr>
        <p:spPr bwMode="auto">
          <a:xfrm>
            <a:off x="4787900" y="5183188"/>
            <a:ext cx="252095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buFontTx/>
              <a:buChar char="•"/>
              <a:defRPr/>
            </a:pPr>
            <a:r>
              <a:rPr lang="en-US" sz="1600" smtClean="0"/>
              <a:t> July &amp; August articles published</a:t>
            </a:r>
          </a:p>
          <a:p>
            <a:pPr eaLnBrk="1" hangingPunct="1">
              <a:buFontTx/>
              <a:buChar char="•"/>
              <a:defRPr/>
            </a:pPr>
            <a:r>
              <a:rPr lang="en-US" sz="1600" smtClean="0"/>
              <a:t> Authors/topics of Feb 2014 articles identified</a:t>
            </a:r>
          </a:p>
          <a:p>
            <a:pPr eaLnBrk="1" hangingPunct="1">
              <a:defRPr/>
            </a:pPr>
            <a:endParaRPr lang="en-US" sz="1600" smtClean="0"/>
          </a:p>
        </p:txBody>
      </p:sp>
      <p:sp>
        <p:nvSpPr>
          <p:cNvPr id="73744" name="Text Box 16"/>
          <p:cNvSpPr txBox="1">
            <a:spLocks noChangeArrowheads="1"/>
          </p:cNvSpPr>
          <p:nvPr/>
        </p:nvSpPr>
        <p:spPr bwMode="auto">
          <a:xfrm>
            <a:off x="7164388" y="5183188"/>
            <a:ext cx="197961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14300" indent="-1143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ja-JP" altLang="en-US" sz="1600"/>
              <a:t>“</a:t>
            </a:r>
            <a:r>
              <a:rPr lang="en-US" altLang="ja-JP" sz="1600"/>
              <a:t>Man on moon</a:t>
            </a:r>
            <a:r>
              <a:rPr lang="ja-JP" altLang="en-US" sz="1600"/>
              <a:t>”</a:t>
            </a:r>
            <a:r>
              <a:rPr lang="en-US" altLang="ja-JP" sz="1600"/>
              <a:t> opportunity to lead globally</a:t>
            </a:r>
            <a:endParaRPr lang="en-US"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07DEDFF5-1177-4FB6-A6FF-82ABAFC95DCA}" type="slidenum">
              <a:rPr lang="en-US" sz="1000"/>
              <a:pPr eaLnBrk="1" hangingPunct="1"/>
              <a:t>13</a:t>
            </a:fld>
            <a:endParaRPr lang="en-US" sz="100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/>
              <a:t>Not-for-profit by March 31,  2014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3635375" y="1196975"/>
            <a:ext cx="1873250" cy="5048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Executive Director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3635375" y="4795838"/>
            <a:ext cx="1873250" cy="504825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>
                <a:solidFill>
                  <a:srgbClr val="000000"/>
                </a:solidFill>
                <a:latin typeface="Calibri" pitchFamily="34" charset="0"/>
                <a:cs typeface="Arial" charset="0"/>
              </a:rPr>
              <a:t> </a:t>
            </a:r>
            <a:r>
              <a:rPr lang="en-US" sz="1600">
                <a:solidFill>
                  <a:srgbClr val="000000"/>
                </a:solidFill>
                <a:cs typeface="Arial" charset="0"/>
              </a:rPr>
              <a:t>2 Program Managers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419475" y="5441950"/>
            <a:ext cx="2305050" cy="7239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sz="16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University</a:t>
            </a:r>
            <a:r>
              <a:rPr lang="ja-JP" altLang="en-US" sz="16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’</a:t>
            </a:r>
            <a:r>
              <a:rPr lang="en-US" altLang="ja-JP" sz="1600">
                <a:solidFill>
                  <a:srgbClr val="000000"/>
                </a:solidFill>
                <a:ea typeface="ＭＳ Ｐゴシック" pitchFamily="34" charset="-128"/>
                <a:cs typeface="Arial" pitchFamily="34" charset="0"/>
              </a:rPr>
              <a:t>s back office support</a:t>
            </a:r>
            <a:endParaRPr lang="en-US" sz="1600">
              <a:solidFill>
                <a:srgbClr val="000000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9388" y="1844675"/>
            <a:ext cx="4248150" cy="2663825"/>
          </a:xfrm>
          <a:prstGeom prst="roundRect">
            <a:avLst>
              <a:gd name="adj" fmla="val 94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>
              <a:defRPr/>
            </a:pPr>
            <a:r>
              <a:rPr lang="en-US" b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Projects &amp; Working Groups</a:t>
            </a:r>
            <a:endParaRPr lang="en-US">
              <a:solidFill>
                <a:srgbClr val="000000"/>
              </a:solidFill>
              <a:ea typeface="ＭＳ Ｐゴシック" charset="0"/>
              <a:cs typeface="ＭＳ Ｐゴシック" charset="0"/>
            </a:endParaRPr>
          </a:p>
          <a:p>
            <a:pPr marL="342900" indent="-342900">
              <a:buFontTx/>
              <a:buAutoNum type="arabicPeriod"/>
              <a:defRPr/>
            </a:pPr>
            <a:r>
              <a:rPr lang="en-US" sz="1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Global leadership plan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R&amp;D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Accelerator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Corporate new ventures &amp; tech transfer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Lab 1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Content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Lab complex &amp; infrastructure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Membership and recruitment 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Publicity</a:t>
            </a:r>
          </a:p>
          <a:p>
            <a:pPr marL="342900" indent="-342900">
              <a:buFontTx/>
              <a:buAutoNum type="arabicPeriod"/>
              <a:defRPr/>
            </a:pPr>
            <a:r>
              <a:rPr lang="en-US" sz="1600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National community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364163" y="1844675"/>
            <a:ext cx="3708400" cy="2232025"/>
          </a:xfrm>
          <a:prstGeom prst="roundRect">
            <a:avLst>
              <a:gd name="adj" fmla="val 94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>
              <a:defRPr/>
            </a:pPr>
            <a:r>
              <a:rPr lang="en-US" b="1">
                <a:solidFill>
                  <a:srgbClr val="000000"/>
                </a:solidFill>
                <a:ea typeface="ＭＳ Ｐゴシック" charset="0"/>
                <a:cs typeface="ＭＳ Ｐゴシック" charset="0"/>
              </a:rPr>
              <a:t>Strategic Founding Members</a:t>
            </a:r>
            <a:r>
              <a:rPr lang="en-US" b="1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1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Federal agency of DND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1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Federal agency of Industry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1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Internet service provider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1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Large bank or utility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1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Provincial government</a:t>
            </a:r>
          </a:p>
          <a:p>
            <a:pPr marL="457200" indent="-457200">
              <a:buFontTx/>
              <a:buAutoNum type="arabicPeriod"/>
              <a:defRPr/>
            </a:pPr>
            <a:r>
              <a:rPr lang="en-US" sz="1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Municipal government</a:t>
            </a:r>
          </a:p>
        </p:txBody>
      </p:sp>
      <p:cxnSp>
        <p:nvCxnSpPr>
          <p:cNvPr id="12" name="Straight Connector 11"/>
          <p:cNvCxnSpPr>
            <a:stCxn id="5" idx="2"/>
          </p:cNvCxnSpPr>
          <p:nvPr/>
        </p:nvCxnSpPr>
        <p:spPr>
          <a:xfrm>
            <a:off x="4572000" y="1714500"/>
            <a:ext cx="0" cy="3097213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stCxn id="6" idx="2"/>
            <a:endCxn id="7" idx="0"/>
          </p:cNvCxnSpPr>
          <p:nvPr/>
        </p:nvCxnSpPr>
        <p:spPr>
          <a:xfrm>
            <a:off x="4572000" y="5313363"/>
            <a:ext cx="0" cy="115887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706" name="Elbow Connector 25"/>
          <p:cNvCxnSpPr>
            <a:cxnSpLocks noChangeShapeType="1"/>
            <a:stCxn id="5" idx="1"/>
            <a:endCxn id="9" idx="0"/>
          </p:cNvCxnSpPr>
          <p:nvPr/>
        </p:nvCxnSpPr>
        <p:spPr bwMode="auto">
          <a:xfrm rot="10800000" flipV="1">
            <a:off x="2303463" y="1449388"/>
            <a:ext cx="1319212" cy="382587"/>
          </a:xfrm>
          <a:prstGeom prst="bentConnector2">
            <a:avLst/>
          </a:prstGeom>
          <a:noFill/>
          <a:ln w="12700">
            <a:solidFill>
              <a:srgbClr val="4A7EB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7" name="Elbow Connector 28"/>
          <p:cNvCxnSpPr>
            <a:cxnSpLocks noChangeShapeType="1"/>
            <a:stCxn id="9" idx="2"/>
            <a:endCxn id="6" idx="1"/>
          </p:cNvCxnSpPr>
          <p:nvPr/>
        </p:nvCxnSpPr>
        <p:spPr bwMode="auto">
          <a:xfrm rot="16200000" flipH="1">
            <a:off x="2699544" y="4125119"/>
            <a:ext cx="527050" cy="1319212"/>
          </a:xfrm>
          <a:prstGeom prst="bentConnector2">
            <a:avLst/>
          </a:prstGeom>
          <a:noFill/>
          <a:ln w="12700">
            <a:solidFill>
              <a:srgbClr val="4A7EB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8" name="Elbow Connector 34"/>
          <p:cNvCxnSpPr>
            <a:cxnSpLocks noChangeShapeType="1"/>
            <a:stCxn id="5" idx="3"/>
            <a:endCxn id="10" idx="0"/>
          </p:cNvCxnSpPr>
          <p:nvPr/>
        </p:nvCxnSpPr>
        <p:spPr bwMode="auto">
          <a:xfrm>
            <a:off x="5521325" y="1449388"/>
            <a:ext cx="1697038" cy="382587"/>
          </a:xfrm>
          <a:prstGeom prst="bentConnector2">
            <a:avLst/>
          </a:prstGeom>
          <a:noFill/>
          <a:ln w="12700">
            <a:solidFill>
              <a:srgbClr val="4A7EBB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ounded Rectangle 6"/>
          <p:cNvSpPr/>
          <p:nvPr/>
        </p:nvSpPr>
        <p:spPr>
          <a:xfrm>
            <a:off x="106363" y="5284788"/>
            <a:ext cx="2809875" cy="1023937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114300" indent="-114300">
              <a:buFontTx/>
              <a:buChar char="•"/>
              <a:defRPr/>
            </a:pPr>
            <a:r>
              <a:rPr lang="en-US" sz="1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Class A, B, C &amp; Individual Class members</a:t>
            </a:r>
          </a:p>
          <a:p>
            <a:pPr marL="114300" indent="-114300">
              <a:buFontTx/>
              <a:buChar char="•"/>
              <a:defRPr/>
            </a:pPr>
            <a:r>
              <a:rPr lang="en-US" sz="16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t>Level 1, 2, 3, 4 &amp; Individual Sponsors</a:t>
            </a:r>
            <a:r>
              <a:rPr lang="en-US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</a:p>
        </p:txBody>
      </p:sp>
      <p:sp>
        <p:nvSpPr>
          <p:cNvPr id="72718" name="Line 28"/>
          <p:cNvSpPr>
            <a:spLocks noChangeShapeType="1"/>
          </p:cNvSpPr>
          <p:nvPr/>
        </p:nvSpPr>
        <p:spPr bwMode="auto">
          <a:xfrm>
            <a:off x="1547813" y="4203700"/>
            <a:ext cx="0" cy="1081088"/>
          </a:xfrm>
          <a:prstGeom prst="line">
            <a:avLst/>
          </a:prstGeom>
          <a:noFill/>
          <a:ln w="9525">
            <a:solidFill>
              <a:srgbClr val="4A7EB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Rounded Rectangle 6"/>
          <p:cNvSpPr/>
          <p:nvPr/>
        </p:nvSpPr>
        <p:spPr>
          <a:xfrm>
            <a:off x="6443663" y="5284788"/>
            <a:ext cx="1728787" cy="863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buFontTx/>
              <a:buChar char="•"/>
              <a:defRPr/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 3 contractors</a:t>
            </a:r>
          </a:p>
          <a:p>
            <a:pPr>
              <a:buFontTx/>
              <a:buChar char="•"/>
              <a:defRPr/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 3 students</a:t>
            </a:r>
          </a:p>
          <a:p>
            <a:pPr>
              <a:buFontTx/>
              <a:buChar char="•"/>
              <a:defRPr/>
            </a:pPr>
            <a:r>
              <a:rPr lang="en-US" sz="1600">
                <a:solidFill>
                  <a:srgbClr val="000000"/>
                </a:solidFill>
                <a:cs typeface="Arial" charset="0"/>
              </a:rPr>
              <a:t> 1 admin</a:t>
            </a:r>
          </a:p>
        </p:txBody>
      </p:sp>
      <p:cxnSp>
        <p:nvCxnSpPr>
          <p:cNvPr id="72721" name="AutoShape 17"/>
          <p:cNvCxnSpPr>
            <a:cxnSpLocks noChangeShapeType="1"/>
            <a:stCxn id="6" idx="3"/>
            <a:endCxn id="4" idx="0"/>
          </p:cNvCxnSpPr>
          <p:nvPr/>
        </p:nvCxnSpPr>
        <p:spPr bwMode="auto">
          <a:xfrm>
            <a:off x="5521325" y="5048250"/>
            <a:ext cx="1787525" cy="223838"/>
          </a:xfrm>
          <a:prstGeom prst="bentConnector2">
            <a:avLst/>
          </a:prstGeom>
          <a:noFill/>
          <a:ln w="9525">
            <a:solidFill>
              <a:srgbClr val="4A7EB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 smtClean="0"/>
              <a:t>Focus areas of Cybersecurity Research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Improve the management and quality of signatures</a:t>
            </a:r>
          </a:p>
          <a:p>
            <a:pPr>
              <a:defRPr/>
            </a:pPr>
            <a:r>
              <a:rPr lang="en-US" dirty="0" smtClean="0"/>
              <a:t>Increase efforts on anomaly detection and support discovery of new threats</a:t>
            </a:r>
          </a:p>
          <a:p>
            <a:pPr>
              <a:defRPr/>
            </a:pPr>
            <a:r>
              <a:rPr lang="en-US" dirty="0" smtClean="0"/>
              <a:t>Reduce time to action through streaming and event driven analytics</a:t>
            </a:r>
          </a:p>
          <a:p>
            <a:pPr>
              <a:defRPr/>
            </a:pPr>
            <a:r>
              <a:rPr lang="en-US" dirty="0" smtClean="0"/>
              <a:t>Prove dynamic defence at the network edge and beyond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B2E2FD5-928E-42EB-99A4-1BA9E80236CC}" type="slidenum">
              <a:rPr lang="en-US" sz="1000"/>
              <a:pPr eaLnBrk="1" hangingPunct="1"/>
              <a:t>14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b="1" dirty="0" smtClean="0"/>
              <a:t>Focus areas of Cybersecurity Research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Investigate secure cloud-based systems including virtualization</a:t>
            </a:r>
          </a:p>
          <a:p>
            <a:pPr>
              <a:defRPr/>
            </a:pPr>
            <a:r>
              <a:rPr lang="en-US" dirty="0" smtClean="0"/>
              <a:t>Investigate secure supply chains</a:t>
            </a:r>
          </a:p>
          <a:p>
            <a:pPr>
              <a:defRPr/>
            </a:pPr>
            <a:r>
              <a:rPr lang="en-US" dirty="0" smtClean="0"/>
              <a:t>Investigate practical enterprise-level metrics</a:t>
            </a:r>
          </a:p>
          <a:p>
            <a:pPr>
              <a:defRPr/>
            </a:pPr>
            <a:r>
              <a:rPr lang="en-US" dirty="0" smtClean="0"/>
              <a:t>Investigate secure mobility (including wireless)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 smtClean="0"/>
              <a:t>Continuously leverage research related to the science of Cybersecurity</a:t>
            </a:r>
            <a:endParaRPr lang="en-US" dirty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D6607933-77D5-459C-8900-BA43A079E381}" type="slidenum">
              <a:rPr lang="en-US" sz="1000"/>
              <a:pPr eaLnBrk="1" hangingPunct="1"/>
              <a:t>15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TIM Review Jul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814388"/>
            <a:ext cx="4660900" cy="604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Content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TIM Review Augus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912813"/>
            <a:ext cx="4594225" cy="594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Content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Content/Interaction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Special issues February/March 2014</a:t>
            </a:r>
          </a:p>
          <a:p>
            <a:pPr>
              <a:defRPr/>
            </a:pPr>
            <a:r>
              <a:rPr lang="en-US" dirty="0" smtClean="0"/>
              <a:t>Cybersecurity conference Summer 2014 (Ottawa)</a:t>
            </a:r>
          </a:p>
          <a:p>
            <a:pPr>
              <a:defRPr/>
            </a:pPr>
            <a:r>
              <a:rPr lang="en-US" dirty="0" smtClean="0"/>
              <a:t>Cybersecurity course Summer 2014 (Graduate level)</a:t>
            </a:r>
          </a:p>
          <a:p>
            <a:pPr>
              <a:defRPr/>
            </a:pPr>
            <a:r>
              <a:rPr lang="en-US" dirty="0" smtClean="0"/>
              <a:t>Venus-perspective that Cybersecurity is largely a-theoretical: hence, importance of Science of Cybersecurity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73A08695-25DE-4054-8BD0-925859CAA8F1}" type="slidenum">
              <a:rPr lang="en-US" sz="1000"/>
              <a:pPr eaLnBrk="1" hangingPunct="1"/>
              <a:t>18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9EEFB7B4-9426-4FFC-9F22-7B4A8C99CC4C}" type="slidenum">
              <a:rPr lang="en-US" sz="1000"/>
              <a:pPr eaLnBrk="1" hangingPunct="1"/>
              <a:t>2</a:t>
            </a:fld>
            <a:endParaRPr lang="en-US" sz="1000"/>
          </a:p>
        </p:txBody>
      </p:sp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  <a:spcAft>
                <a:spcPct val="20000"/>
              </a:spcAft>
            </a:pPr>
            <a:r>
              <a:rPr lang="en-US" smtClean="0">
                <a:ea typeface="ＭＳ Ｐゴシック" pitchFamily="34" charset="-128"/>
              </a:rPr>
              <a:t>Motivation, challenges &amp; doctrines</a:t>
            </a:r>
          </a:p>
          <a:p>
            <a:pPr>
              <a:spcBef>
                <a:spcPct val="50000"/>
              </a:spcBef>
              <a:spcAft>
                <a:spcPct val="20000"/>
              </a:spcAft>
            </a:pPr>
            <a:r>
              <a:rPr lang="en-US" smtClean="0">
                <a:ea typeface="ＭＳ Ｐゴシック" pitchFamily="34" charset="-128"/>
              </a:rPr>
              <a:t>Goals of Venus Cybersecurity Corporation</a:t>
            </a:r>
          </a:p>
          <a:p>
            <a:pPr>
              <a:spcBef>
                <a:spcPct val="50000"/>
              </a:spcBef>
              <a:spcAft>
                <a:spcPct val="20000"/>
              </a:spcAft>
            </a:pPr>
            <a:r>
              <a:rPr lang="en-US" smtClean="0">
                <a:ea typeface="ＭＳ Ｐゴシック" pitchFamily="34" charset="-128"/>
              </a:rPr>
              <a:t>Innovation engine for Cybersecurity</a:t>
            </a:r>
          </a:p>
          <a:p>
            <a:pPr>
              <a:spcBef>
                <a:spcPct val="50000"/>
              </a:spcBef>
              <a:spcAft>
                <a:spcPct val="20000"/>
              </a:spcAft>
            </a:pPr>
            <a:r>
              <a:rPr lang="en-US" smtClean="0">
                <a:ea typeface="ＭＳ Ｐゴシック" pitchFamily="34" charset="-128"/>
              </a:rPr>
              <a:t>Progress of Task Group</a:t>
            </a:r>
          </a:p>
          <a:p>
            <a:pPr>
              <a:spcBef>
                <a:spcPct val="50000"/>
              </a:spcBef>
              <a:spcAft>
                <a:spcPct val="20000"/>
              </a:spcAft>
            </a:pPr>
            <a:r>
              <a:rPr lang="en-US" smtClean="0">
                <a:ea typeface="ＭＳ Ｐゴシック" pitchFamily="34" charset="-128"/>
              </a:rPr>
              <a:t>Seeding of Cybersecurity challenges</a:t>
            </a:r>
          </a:p>
          <a:p>
            <a:pPr>
              <a:spcBef>
                <a:spcPct val="50000"/>
              </a:spcBef>
              <a:spcAft>
                <a:spcPct val="20000"/>
              </a:spcAft>
            </a:pPr>
            <a:r>
              <a:rPr lang="en-US" smtClean="0">
                <a:ea typeface="ＭＳ Ｐゴシック" pitchFamily="34" charset="-128"/>
              </a:rPr>
              <a:t>Content – TIM Review, courses, conference …</a:t>
            </a:r>
          </a:p>
          <a:p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mtClean="0">
                <a:ea typeface="ＭＳ Ｐゴシック" pitchFamily="34" charset="-128"/>
              </a:rPr>
              <a:t>Sense of urgency for industry, government, universities, not-for-profits, and individuals to work together to ensure Canadians can benefit from a secure cyber space</a:t>
            </a:r>
          </a:p>
          <a:p>
            <a:r>
              <a:rPr lang="en-CA" smtClean="0">
                <a:ea typeface="ＭＳ Ｐゴシック" pitchFamily="34" charset="-128"/>
              </a:rPr>
              <a:t>Action on a number of fronts is needed</a:t>
            </a:r>
          </a:p>
          <a:p>
            <a:r>
              <a:rPr lang="en-CA" smtClean="0">
                <a:ea typeface="ＭＳ Ｐゴシック" pitchFamily="34" charset="-128"/>
              </a:rPr>
              <a:t>Development of a Canadian </a:t>
            </a:r>
            <a:r>
              <a:rPr lang="en-CA" altLang="en-US" smtClean="0">
                <a:ea typeface="ＭＳ Ｐゴシック" pitchFamily="34" charset="-128"/>
              </a:rPr>
              <a:t>“</a:t>
            </a:r>
            <a:r>
              <a:rPr lang="en-CA" smtClean="0">
                <a:ea typeface="ＭＳ Ｐゴシック" pitchFamily="34" charset="-128"/>
              </a:rPr>
              <a:t>Innovation Engine</a:t>
            </a:r>
            <a:r>
              <a:rPr lang="en-CA" altLang="en-US" smtClean="0">
                <a:ea typeface="ＭＳ Ｐゴシック" pitchFamily="34" charset="-128"/>
              </a:rPr>
              <a:t>”</a:t>
            </a:r>
            <a:r>
              <a:rPr lang="en-CA" smtClean="0">
                <a:ea typeface="ＭＳ Ｐゴシック" pitchFamily="34" charset="-128"/>
              </a:rPr>
              <a:t> in Cybersecurity</a:t>
            </a: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n-CA" dirty="0" smtClean="0"/>
              <a:t>Uncoordinated industry, academia and government </a:t>
            </a:r>
            <a:r>
              <a:rPr lang="en-US" dirty="0" smtClean="0"/>
              <a:t>approaches</a:t>
            </a:r>
          </a:p>
          <a:p>
            <a:pPr>
              <a:defRPr/>
            </a:pPr>
            <a:r>
              <a:rPr lang="en-CA" dirty="0" smtClean="0"/>
              <a:t>Daunting and fractured list of R&amp;D requirements</a:t>
            </a:r>
          </a:p>
          <a:p>
            <a:pPr>
              <a:defRPr/>
            </a:pPr>
            <a:r>
              <a:rPr lang="en-CA" dirty="0" smtClean="0"/>
              <a:t>Silo mentality of research disciplines</a:t>
            </a:r>
          </a:p>
          <a:p>
            <a:pPr>
              <a:defRPr/>
            </a:pPr>
            <a:r>
              <a:rPr lang="en-CA" dirty="0" smtClean="0"/>
              <a:t>Chasm between classified and unclassified domains</a:t>
            </a:r>
          </a:p>
          <a:p>
            <a:pPr>
              <a:defRPr/>
            </a:pPr>
            <a:r>
              <a:rPr lang="en-CA" dirty="0" smtClean="0"/>
              <a:t>Lack of education and training programs in cyber </a:t>
            </a:r>
            <a:r>
              <a:rPr lang="en-US" dirty="0" smtClean="0"/>
              <a:t>security</a:t>
            </a:r>
          </a:p>
          <a:p>
            <a:pPr>
              <a:defRPr/>
            </a:pPr>
            <a:r>
              <a:rPr lang="en-CA" dirty="0" smtClean="0"/>
              <a:t>Paucity of Canadian companies operating in the global </a:t>
            </a:r>
            <a:r>
              <a:rPr lang="en-US" dirty="0" smtClean="0"/>
              <a:t>cyber security space</a:t>
            </a:r>
          </a:p>
          <a:p>
            <a:pPr>
              <a:defRPr/>
            </a:pPr>
            <a:r>
              <a:rPr lang="en-CA" dirty="0" smtClean="0"/>
              <a:t>Under investment in cyber-related research compared to </a:t>
            </a:r>
            <a:r>
              <a:rPr lang="en-US" dirty="0" smtClean="0"/>
              <a:t>other jurisdictions</a:t>
            </a:r>
          </a:p>
          <a:p>
            <a:pPr>
              <a:defRPr/>
            </a:pPr>
            <a:r>
              <a:rPr lang="en-CA" dirty="0" smtClean="0"/>
              <a:t>Contracting process and procedural requirements of governments (e.g., $25,000 contract limits)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CA" dirty="0" smtClean="0"/>
              <a:t>Doctrines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r>
              <a:rPr lang="en-CA" smtClean="0">
                <a:ea typeface="ＭＳ Ｐゴシック" pitchFamily="34" charset="-128"/>
              </a:rPr>
              <a:t>Schneider/Mulligan: </a:t>
            </a:r>
            <a:r>
              <a:rPr lang="en-CA" i="1" smtClean="0">
                <a:ea typeface="ＭＳ Ｐゴシック" pitchFamily="34" charset="-128"/>
              </a:rPr>
              <a:t>Doctrine for Cyber Security</a:t>
            </a:r>
          </a:p>
          <a:p>
            <a:r>
              <a:rPr lang="en-CA" smtClean="0">
                <a:ea typeface="ＭＳ Ｐゴシック" pitchFamily="34" charset="-128"/>
              </a:rPr>
              <a:t>Cyber security as a </a:t>
            </a:r>
            <a:r>
              <a:rPr lang="en-CA" altLang="en-US" smtClean="0">
                <a:ea typeface="ＭＳ Ｐゴシック" pitchFamily="34" charset="-128"/>
              </a:rPr>
              <a:t>“</a:t>
            </a:r>
            <a:r>
              <a:rPr lang="en-CA" smtClean="0">
                <a:ea typeface="ＭＳ Ｐゴシック" pitchFamily="34" charset="-128"/>
              </a:rPr>
              <a:t>public good</a:t>
            </a:r>
            <a:r>
              <a:rPr lang="en-CA" altLang="en-US" smtClean="0">
                <a:ea typeface="ＭＳ Ｐゴシック" pitchFamily="34" charset="-128"/>
              </a:rPr>
              <a:t>”</a:t>
            </a:r>
            <a:endParaRPr lang="en-CA" smtClean="0">
              <a:ea typeface="ＭＳ Ｐゴシック" pitchFamily="34" charset="-128"/>
            </a:endParaRPr>
          </a:p>
          <a:p>
            <a:r>
              <a:rPr lang="en-CA" i="1" smtClean="0">
                <a:ea typeface="ＭＳ Ｐゴシック" pitchFamily="34" charset="-128"/>
              </a:rPr>
              <a:t>Cyber security </a:t>
            </a:r>
            <a:r>
              <a:rPr lang="en-CA" smtClean="0">
                <a:ea typeface="ＭＳ Ｐゴシック" pitchFamily="34" charset="-128"/>
              </a:rPr>
              <a:t>through </a:t>
            </a:r>
            <a:r>
              <a:rPr lang="en-CA" i="1" smtClean="0">
                <a:ea typeface="ＭＳ Ｐゴシック" pitchFamily="34" charset="-128"/>
              </a:rPr>
              <a:t>unified research </a:t>
            </a:r>
            <a:r>
              <a:rPr lang="en-CA" smtClean="0">
                <a:ea typeface="ＭＳ Ｐゴシック" pitchFamily="34" charset="-128"/>
              </a:rPr>
              <a:t>and </a:t>
            </a:r>
            <a:r>
              <a:rPr lang="en-CA" i="1" smtClean="0">
                <a:ea typeface="ＭＳ Ｐゴシック" pitchFamily="34" charset="-128"/>
              </a:rPr>
              <a:t>social enterprise</a:t>
            </a:r>
            <a:endParaRPr lang="en-CA" smtClean="0">
              <a:ea typeface="ＭＳ Ｐゴシック" pitchFamily="34" charset="-128"/>
            </a:endParaRPr>
          </a:p>
          <a:p>
            <a:r>
              <a:rPr lang="en-CA" smtClean="0">
                <a:ea typeface="ＭＳ Ｐゴシック" pitchFamily="34" charset="-128"/>
              </a:rPr>
              <a:t>Richard Florida: </a:t>
            </a:r>
            <a:r>
              <a:rPr lang="en-CA" i="1" smtClean="0">
                <a:ea typeface="ＭＳ Ｐゴシック" pitchFamily="34" charset="-128"/>
              </a:rPr>
              <a:t>The Rise of the Creative Class</a:t>
            </a:r>
          </a:p>
          <a:p>
            <a:pPr lvl="1"/>
            <a:r>
              <a:rPr lang="en-CA" smtClean="0">
                <a:ea typeface="ＭＳ Ｐゴシック" pitchFamily="34" charset="-128"/>
              </a:rPr>
              <a:t>Technology, Talent, Tolerance</a:t>
            </a:r>
          </a:p>
          <a:p>
            <a:pPr lvl="1"/>
            <a:r>
              <a:rPr lang="en-CA" smtClean="0">
                <a:ea typeface="ＭＳ Ｐゴシック" pitchFamily="34" charset="-128"/>
              </a:rPr>
              <a:t>Ottawa #1 in Canada</a:t>
            </a:r>
          </a:p>
          <a:p>
            <a:r>
              <a:rPr lang="en-US" smtClean="0">
                <a:ea typeface="ＭＳ Ｐゴシック" pitchFamily="34" charset="-128"/>
              </a:rPr>
              <a:t>Bailetti, et al.: Innovation Engines</a:t>
            </a:r>
          </a:p>
          <a:p>
            <a:pPr lvl="1"/>
            <a:r>
              <a:rPr lang="en-US" smtClean="0">
                <a:ea typeface="ＭＳ Ｐゴシック" pitchFamily="34" charset="-128"/>
              </a:rPr>
              <a:t>Converting innovation into global leadership in specific product markets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E0C9192A-3C84-4C84-BECA-0D2E14BFA9BF}" type="slidenum">
              <a:rPr lang="en-US" sz="1000"/>
              <a:pPr eaLnBrk="1" hangingPunct="1"/>
              <a:t>6</a:t>
            </a:fld>
            <a:endParaRPr lang="en-US" sz="1000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title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b="1" dirty="0"/>
              <a:t>Goals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45000"/>
              </a:spcBef>
            </a:pPr>
            <a:r>
              <a:rPr lang="en-US" smtClean="0">
                <a:ea typeface="ＭＳ Ｐゴシック" pitchFamily="34" charset="-128"/>
              </a:rPr>
              <a:t>Build engine to:</a:t>
            </a:r>
          </a:p>
          <a:p>
            <a:pPr lvl="1" eaLnBrk="1" hangingPunct="1">
              <a:spcBef>
                <a:spcPct val="45000"/>
              </a:spcBef>
            </a:pPr>
            <a:r>
              <a:rPr lang="en-US" sz="2800" smtClean="0">
                <a:ea typeface="ＭＳ Ｐゴシック" pitchFamily="34" charset="-128"/>
              </a:rPr>
              <a:t>provide competitive advantages to Canadian companies </a:t>
            </a:r>
          </a:p>
          <a:p>
            <a:pPr lvl="1" eaLnBrk="1" hangingPunct="1">
              <a:spcBef>
                <a:spcPct val="45000"/>
              </a:spcBef>
            </a:pPr>
            <a:r>
              <a:rPr lang="en-US" sz="2800" smtClean="0">
                <a:ea typeface="ＭＳ Ｐゴシック" pitchFamily="34" charset="-128"/>
              </a:rPr>
              <a:t>better protect Canada</a:t>
            </a:r>
            <a:r>
              <a:rPr lang="ja-JP" altLang="en-US" sz="2800" smtClean="0">
                <a:ea typeface="ＭＳ Ｐゴシック" pitchFamily="34" charset="-128"/>
              </a:rPr>
              <a:t>’</a:t>
            </a:r>
            <a:r>
              <a:rPr lang="en-US" altLang="ja-JP" sz="2800" smtClean="0">
                <a:ea typeface="ＭＳ Ｐゴシック" pitchFamily="34" charset="-128"/>
              </a:rPr>
              <a:t>s critical infrastructure </a:t>
            </a:r>
          </a:p>
          <a:p>
            <a:pPr eaLnBrk="1" hangingPunct="1">
              <a:spcBef>
                <a:spcPct val="45000"/>
              </a:spcBef>
            </a:pPr>
            <a:r>
              <a:rPr lang="en-US" smtClean="0">
                <a:ea typeface="ＭＳ Ｐゴシック" pitchFamily="34" charset="-128"/>
              </a:rPr>
              <a:t>Become a focal point for cybersecurity projects</a:t>
            </a:r>
          </a:p>
          <a:p>
            <a:pPr lvl="1" eaLnBrk="1" hangingPunct="1">
              <a:spcBef>
                <a:spcPct val="45000"/>
              </a:spcBef>
            </a:pPr>
            <a:r>
              <a:rPr lang="en-US" sz="2800" smtClean="0">
                <a:ea typeface="ＭＳ Ｐゴシック" pitchFamily="34" charset="-128"/>
              </a:rPr>
              <a:t>R&amp;D, ventures, infrastructure, content</a:t>
            </a:r>
          </a:p>
          <a:p>
            <a:pPr eaLnBrk="1" hangingPunct="1">
              <a:spcBef>
                <a:spcPct val="45000"/>
              </a:spcBef>
            </a:pPr>
            <a:r>
              <a:rPr lang="en-US" smtClean="0">
                <a:ea typeface="ＭＳ Ｐゴシック" pitchFamily="34" charset="-128"/>
              </a:rPr>
              <a:t>Become self-sustaining</a:t>
            </a:r>
          </a:p>
          <a:p>
            <a:pPr>
              <a:buFontTx/>
              <a:buNone/>
            </a:pPr>
            <a:endParaRPr lang="en-US" sz="2400" smtClean="0">
              <a:ea typeface="ＭＳ Ｐゴシック" pitchFamily="34" charset="-128"/>
            </a:endParaRP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755650" y="1052513"/>
            <a:ext cx="792003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45000"/>
              </a:spcBef>
              <a:buFontTx/>
              <a:buChar char="•"/>
              <a:defRPr/>
            </a:pP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6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A6FBEF12-EDED-4FBE-8219-E03542933A76}" type="slidenum">
              <a:rPr lang="en-US" sz="1000"/>
              <a:pPr eaLnBrk="1" hangingPunct="1"/>
              <a:t>7</a:t>
            </a:fld>
            <a:endParaRPr lang="en-US" sz="100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b="1" smtClean="0">
                <a:ea typeface="ＭＳ Ｐゴシック" pitchFamily="34" charset="-128"/>
              </a:rPr>
              <a:t>Engine</a:t>
            </a:r>
            <a:r>
              <a:rPr lang="ja-JP" altLang="en-US" b="1" smtClean="0">
                <a:ea typeface="ＭＳ Ｐゴシック" pitchFamily="34" charset="-128"/>
              </a:rPr>
              <a:t>’</a:t>
            </a:r>
            <a:r>
              <a:rPr lang="en-US" altLang="ja-JP" b="1" smtClean="0">
                <a:ea typeface="ＭＳ Ｐゴシック" pitchFamily="34" charset="-128"/>
              </a:rPr>
              <a:t>s five elements</a:t>
            </a:r>
            <a:endParaRPr lang="en-US" b="1" smtClean="0">
              <a:ea typeface="ＭＳ Ｐゴシック" pitchFamily="34" charset="-128"/>
            </a:endParaRPr>
          </a:p>
        </p:txBody>
      </p:sp>
      <p:pic>
        <p:nvPicPr>
          <p:cNvPr id="23555" name="Picture 6" descr="http://timreview.ca/sites/default/files/TIMReview_August2013_Bailetti_et_al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203325"/>
            <a:ext cx="6626225" cy="561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5883275" y="6365875"/>
            <a:ext cx="3152775" cy="376238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http://timreview.ca/article/711</a:t>
            </a:r>
          </a:p>
        </p:txBody>
      </p:sp>
      <p:sp>
        <p:nvSpPr>
          <p:cNvPr id="23557" name="TextBox 1"/>
          <p:cNvSpPr txBox="1">
            <a:spLocks noChangeArrowheads="1"/>
          </p:cNvSpPr>
          <p:nvPr/>
        </p:nvSpPr>
        <p:spPr bwMode="auto">
          <a:xfrm>
            <a:off x="6156325" y="5087938"/>
            <a:ext cx="2700338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600" i="1"/>
              <a:t>Linked by strategic intent, governance, resource flows and organizational agreements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Innovation focal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Project community</a:t>
            </a:r>
          </a:p>
          <a:p>
            <a:pPr lvl="1">
              <a:defRPr/>
            </a:pPr>
            <a:r>
              <a:rPr lang="en-US" dirty="0" smtClean="0"/>
              <a:t>Innovation in R&amp;D</a:t>
            </a:r>
          </a:p>
          <a:p>
            <a:pPr>
              <a:defRPr/>
            </a:pPr>
            <a:r>
              <a:rPr lang="en-US" dirty="0" smtClean="0"/>
              <a:t>Venus Cyber Ecosystem</a:t>
            </a:r>
          </a:p>
          <a:p>
            <a:pPr lvl="1">
              <a:defRPr/>
            </a:pPr>
            <a:r>
              <a:rPr lang="en-US" dirty="0" smtClean="0"/>
              <a:t>Innovation in factors that determine outcomes in global competition</a:t>
            </a:r>
          </a:p>
          <a:p>
            <a:pPr>
              <a:defRPr/>
            </a:pPr>
            <a:r>
              <a:rPr lang="en-US" dirty="0" smtClean="0"/>
              <a:t>External community</a:t>
            </a:r>
          </a:p>
          <a:p>
            <a:pPr lvl="1">
              <a:defRPr/>
            </a:pPr>
            <a:r>
              <a:rPr lang="en-US" dirty="0" smtClean="0"/>
              <a:t>Innovation in resources produced and used by actors outside of the Cybersecurity market</a:t>
            </a:r>
            <a:endParaRPr lang="en-US" dirty="0"/>
          </a:p>
        </p:txBody>
      </p:sp>
      <p:sp>
        <p:nvSpPr>
          <p:cNvPr id="24579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B94B6448-F0F7-424C-8E87-D0B64888A074}" type="slidenum">
              <a:rPr lang="en-US" sz="1000"/>
              <a:pPr eaLnBrk="1" hangingPunct="1"/>
              <a:t>8</a:t>
            </a:fld>
            <a:endParaRPr lang="en-US" sz="1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Innovation Engine Componen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25538"/>
            <a:ext cx="7534275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Rectangle 1"/>
          <p:cNvSpPr>
            <a:spLocks noChangeArrowheads="1"/>
          </p:cNvSpPr>
          <p:nvPr/>
        </p:nvSpPr>
        <p:spPr bwMode="auto">
          <a:xfrm>
            <a:off x="1619250" y="115888"/>
            <a:ext cx="3741738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Innovation Engine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6088</TotalTime>
  <Words>719</Words>
  <Application>Microsoft Office PowerPoint</Application>
  <PresentationFormat>On-screen Show (4:3)</PresentationFormat>
  <Paragraphs>157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1_Default Design</vt:lpstr>
      <vt:lpstr>Venus</vt:lpstr>
      <vt:lpstr>Outline</vt:lpstr>
      <vt:lpstr>Motivation</vt:lpstr>
      <vt:lpstr>Challenges</vt:lpstr>
      <vt:lpstr>Doctrines</vt:lpstr>
      <vt:lpstr>Goals</vt:lpstr>
      <vt:lpstr>Engine’s five elements</vt:lpstr>
      <vt:lpstr>Innovation focal points</vt:lpstr>
      <vt:lpstr>PowerPoint Presentation</vt:lpstr>
      <vt:lpstr>Desired results – Dec 2017</vt:lpstr>
      <vt:lpstr>Project portfolios – near term</vt:lpstr>
      <vt:lpstr>Nov 1 Deliverables</vt:lpstr>
      <vt:lpstr>Not-for-profit by March 31,  2014</vt:lpstr>
      <vt:lpstr>Focus areas of Cybersecurity Research</vt:lpstr>
      <vt:lpstr>Focus areas of Cybersecurity Research</vt:lpstr>
      <vt:lpstr>Content</vt:lpstr>
      <vt:lpstr>Content</vt:lpstr>
      <vt:lpstr>Content/Interaction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Cyber Security R&amp;D in Canada</dc:title>
  <dc:creator>shelly</dc:creator>
  <cp:lastModifiedBy>Jamie Lou Presken</cp:lastModifiedBy>
  <cp:revision>125</cp:revision>
  <cp:lastPrinted>2013-04-08T21:18:36Z</cp:lastPrinted>
  <dcterms:created xsi:type="dcterms:W3CDTF">2013-04-01T10:50:08Z</dcterms:created>
  <dcterms:modified xsi:type="dcterms:W3CDTF">2013-10-18T16:11:41Z</dcterms:modified>
</cp:coreProperties>
</file>